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sldIdLst>
    <p:sldId id="291" r:id="rId5"/>
    <p:sldId id="293" r:id="rId6"/>
    <p:sldId id="295" r:id="rId7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AC"/>
    <a:srgbClr val="00788A"/>
    <a:srgbClr val="66A9A2"/>
    <a:srgbClr val="005C68"/>
    <a:srgbClr val="455560"/>
    <a:srgbClr val="328C83"/>
    <a:srgbClr val="006F66"/>
    <a:srgbClr val="E5E5E5"/>
    <a:srgbClr val="C0C0C0"/>
    <a:srgbClr val="82B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06" autoAdjust="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6421DB-47ED-4954-AE93-B77B782EA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220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788A"/>
                </a:solidFill>
                <a:latin typeface="Calibri" pitchFamily="34" charset="0"/>
              </a:defRPr>
            </a:lvl1pPr>
          </a:lstStyle>
          <a:p>
            <a:r>
              <a:rPr lang="en-US" altLang="en-US" dirty="0" smtClean="0"/>
              <a:t>Click to edit Master subtitle style</a:t>
            </a:r>
            <a:endParaRPr lang="en-US" altLang="en-US" dirty="0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 flipH="1">
            <a:off x="685800" y="3163888"/>
            <a:ext cx="7772400" cy="112712"/>
          </a:xfrm>
          <a:prstGeom prst="rect">
            <a:avLst/>
          </a:prstGeom>
          <a:gradFill flip="none" rotWithShape="1">
            <a:gsLst>
              <a:gs pos="0">
                <a:srgbClr val="00788A"/>
              </a:gs>
              <a:gs pos="50000">
                <a:srgbClr val="0098AC"/>
              </a:gs>
            </a:gsLst>
            <a:lin ang="2700000" scaled="0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sp>
        <p:nvSpPr>
          <p:cNvPr id="32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0825" cy="762000"/>
          </a:xfrm>
          <a:prstGeom prst="rect">
            <a:avLst/>
          </a:prstGeom>
          <a:gradFill flip="none" rotWithShape="1">
            <a:gsLst>
              <a:gs pos="0">
                <a:srgbClr val="00788A"/>
              </a:gs>
              <a:gs pos="39999">
                <a:srgbClr val="0098AC"/>
              </a:gs>
            </a:gsLst>
            <a:lin ang="2700000" scaled="0"/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0"/>
          <p:cNvSpPr>
            <a:spLocks noChangeArrowheads="1"/>
          </p:cNvSpPr>
          <p:nvPr userDrawn="1"/>
        </p:nvSpPr>
        <p:spPr bwMode="auto">
          <a:xfrm flipH="1">
            <a:off x="3175" y="762000"/>
            <a:ext cx="9140825" cy="228600"/>
          </a:xfrm>
          <a:prstGeom prst="rect">
            <a:avLst/>
          </a:prstGeom>
          <a:gradFill flip="none" rotWithShape="1">
            <a:gsLst>
              <a:gs pos="0">
                <a:srgbClr val="455560">
                  <a:shade val="30000"/>
                  <a:satMod val="115000"/>
                </a:srgbClr>
              </a:gs>
              <a:gs pos="50000">
                <a:srgbClr val="005C68"/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96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350"/>
            <a:ext cx="7772400" cy="42608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09787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9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1381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 userDrawn="1"/>
        </p:nvSpPr>
        <p:spPr bwMode="auto">
          <a:xfrm>
            <a:off x="5715000" y="5791200"/>
            <a:ext cx="3429000" cy="685800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3035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519746"/>
            <a:ext cx="9144000" cy="109654"/>
          </a:xfrm>
          <a:prstGeom prst="rect">
            <a:avLst/>
          </a:prstGeom>
          <a:solidFill>
            <a:srgbClr val="455560"/>
          </a:solidFill>
          <a:ln w="9525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C:\Users\snelson\Desktop\Logo Draft 5-2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3025" y="6003706"/>
            <a:ext cx="2644775" cy="473294"/>
          </a:xfrm>
          <a:prstGeom prst="rect">
            <a:avLst/>
          </a:prstGeom>
          <a:noFill/>
        </p:spPr>
      </p:pic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0"/>
            <a:ext cx="9140825" cy="228600"/>
          </a:xfrm>
          <a:prstGeom prst="rect">
            <a:avLst/>
          </a:prstGeom>
          <a:gradFill flip="none" rotWithShape="1">
            <a:gsLst>
              <a:gs pos="0">
                <a:srgbClr val="00788A"/>
              </a:gs>
              <a:gs pos="39999">
                <a:srgbClr val="0098AC"/>
              </a:gs>
            </a:gsLst>
            <a:lin ang="2700000" scaled="0"/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 flipH="1">
            <a:off x="0" y="228600"/>
            <a:ext cx="9140825" cy="152400"/>
          </a:xfrm>
          <a:prstGeom prst="rect">
            <a:avLst/>
          </a:prstGeom>
          <a:gradFill flip="none" rotWithShape="1">
            <a:gsLst>
              <a:gs pos="0">
                <a:srgbClr val="455560">
                  <a:shade val="30000"/>
                  <a:satMod val="115000"/>
                </a:srgbClr>
              </a:gs>
              <a:gs pos="50000">
                <a:srgbClr val="005C68"/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orbe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70000"/>
        <a:buFont typeface="Wingdings" pitchFamily="2" charset="2"/>
        <a:buChar char="o"/>
        <a:defRPr sz="30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687388" indent="-230188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Corbel" pitchFamily="34" charset="0"/>
        </a:defRPr>
      </a:lvl2pPr>
      <a:lvl3pPr marL="1146175" indent="-231775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Font typeface="Wingdings" pitchFamily="2" charset="2"/>
        <a:buChar char="w"/>
        <a:defRPr sz="2400">
          <a:solidFill>
            <a:schemeClr val="tx1"/>
          </a:solidFill>
          <a:latin typeface="Corbel" pitchFamily="34" charset="0"/>
        </a:defRPr>
      </a:lvl3pPr>
      <a:lvl4pPr marL="1604963" indent="-233363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Font typeface="Wingdings" pitchFamily="2" charset="2"/>
        <a:buChar char="w"/>
        <a:defRPr sz="2000">
          <a:solidFill>
            <a:schemeClr val="tx1"/>
          </a:solidFill>
          <a:latin typeface="Corbe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80000"/>
        <a:buFont typeface="Wingdings" pitchFamily="2" charset="2"/>
        <a:buChar char="w"/>
        <a:defRPr sz="2000" i="1">
          <a:solidFill>
            <a:schemeClr val="tx1"/>
          </a:solidFill>
          <a:latin typeface="Corbe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80000"/>
        <a:buFont typeface="Wingdings" pitchFamily="2" charset="2"/>
        <a:buChar char="w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80000"/>
        <a:buFont typeface="Wingdings" pitchFamily="2" charset="2"/>
        <a:buChar char="w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80000"/>
        <a:buFont typeface="Wingdings" pitchFamily="2" charset="2"/>
        <a:buChar char="w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F6E"/>
        </a:buClr>
        <a:buSzPct val="80000"/>
        <a:buFont typeface="Wingdings" pitchFamily="2" charset="2"/>
        <a:buChar char="w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175"/>
            <a:ext cx="8229600" cy="809625"/>
          </a:xfrm>
        </p:spPr>
        <p:txBody>
          <a:bodyPr/>
          <a:lstStyle/>
          <a:p>
            <a:r>
              <a:rPr lang="en-US" dirty="0"/>
              <a:t>Case Study #3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260850"/>
          </a:xfrm>
        </p:spPr>
        <p:txBody>
          <a:bodyPr/>
          <a:lstStyle/>
          <a:p>
            <a:r>
              <a:rPr lang="en-US" sz="2000" dirty="0"/>
              <a:t>Existing Building Refinance/Rehab                     MAP 221 D4 SR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3 Stories Garden style with 310 units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Common Space (Clubhouse, Pool, Gym)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Individual Meters (Currently)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Was able to get 100% of utility bills from utility provider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75% of building being remodeled from major gut </a:t>
            </a:r>
            <a:r>
              <a:rPr lang="en-US" sz="2000"/>
              <a:t>rehab </a:t>
            </a:r>
            <a:r>
              <a:rPr lang="en-US" sz="1600" smtClean="0"/>
              <a:t>Changing </a:t>
            </a:r>
            <a:r>
              <a:rPr lang="en-US" sz="1600" dirty="0"/>
              <a:t>floor layout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HVAC systems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Electrical distribution systems (installing sub metering)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Plumbing system updated to current code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Seeking to obtain a LEED Home/LO/MID Rise Certification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Required to deliver SEP with </a:t>
            </a:r>
            <a:r>
              <a:rPr lang="en-US" sz="2000" dirty="0" smtClean="0"/>
              <a:t>75% </a:t>
            </a:r>
            <a:r>
              <a:rPr lang="en-US" sz="2000" dirty="0"/>
              <a:t>occupancy + 15 months, then must be maintained annual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Utility Linked data or a Professional Engineer or Architect stamp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9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8229600" cy="809625"/>
          </a:xfrm>
        </p:spPr>
        <p:txBody>
          <a:bodyPr/>
          <a:lstStyle/>
          <a:p>
            <a:r>
              <a:rPr lang="en-US" dirty="0" smtClean="0"/>
              <a:t>Lender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1750"/>
            <a:ext cx="7772400" cy="4260850"/>
          </a:xfrm>
        </p:spPr>
        <p:txBody>
          <a:bodyPr/>
          <a:lstStyle/>
          <a:p>
            <a:r>
              <a:rPr lang="en-US" sz="2000" dirty="0"/>
              <a:t>Engage early for </a:t>
            </a:r>
            <a:r>
              <a:rPr lang="en-US" sz="2000" dirty="0" smtClean="0"/>
              <a:t>SEDI </a:t>
            </a:r>
            <a:r>
              <a:rPr lang="en-US" sz="2000" dirty="0"/>
              <a:t>and </a:t>
            </a:r>
            <a:r>
              <a:rPr lang="en-US" sz="2000" dirty="0" smtClean="0"/>
              <a:t>Green Certification</a:t>
            </a:r>
            <a:endParaRPr lang="en-US" sz="2000" dirty="0"/>
          </a:p>
          <a:p>
            <a:r>
              <a:rPr lang="en-US" sz="2000" dirty="0" smtClean="0"/>
              <a:t>Provide Completed 80% CDs</a:t>
            </a:r>
          </a:p>
          <a:p>
            <a:r>
              <a:rPr lang="en-US" sz="2000" dirty="0" smtClean="0"/>
              <a:t>Provide Project Contact list</a:t>
            </a:r>
          </a:p>
          <a:p>
            <a:pPr lvl="1"/>
            <a:r>
              <a:rPr lang="en-US" sz="1600" dirty="0" smtClean="0"/>
              <a:t>Coordinate team conference calls as needed</a:t>
            </a:r>
          </a:p>
          <a:p>
            <a:r>
              <a:rPr lang="en-US" sz="2000" dirty="0" smtClean="0"/>
              <a:t>Determine early and often project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GREEN CERTIFICATION  </a:t>
            </a:r>
          </a:p>
          <a:p>
            <a:r>
              <a:rPr lang="en-US" sz="2000" dirty="0" smtClean="0"/>
              <a:t>Data Collection Plan</a:t>
            </a:r>
          </a:p>
          <a:p>
            <a:endParaRPr lang="en-US" sz="2000" dirty="0"/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78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8229600" cy="809625"/>
          </a:xfrm>
        </p:spPr>
        <p:txBody>
          <a:bodyPr/>
          <a:lstStyle/>
          <a:p>
            <a:r>
              <a:rPr lang="en-US" dirty="0" smtClean="0"/>
              <a:t>Common Pitfalls for Rehab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2608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New Construction Common Mistakes</a:t>
            </a:r>
          </a:p>
          <a:p>
            <a:pPr lvl="1"/>
            <a:r>
              <a:rPr lang="en-US" sz="1600" dirty="0" smtClean="0"/>
              <a:t>Not establishing a Green Certification before design</a:t>
            </a:r>
          </a:p>
          <a:p>
            <a:pPr lvl="1"/>
            <a:r>
              <a:rPr lang="en-US" sz="1600" dirty="0" smtClean="0"/>
              <a:t>Not designing to a Green Certification Standards</a:t>
            </a:r>
          </a:p>
          <a:p>
            <a:pPr lvl="1"/>
            <a:r>
              <a:rPr lang="en-US" sz="1600" dirty="0" smtClean="0"/>
              <a:t>Not having 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reviewer</a:t>
            </a:r>
          </a:p>
          <a:p>
            <a:pPr lvl="1"/>
            <a:r>
              <a:rPr lang="en-US" sz="1600" dirty="0" smtClean="0"/>
              <a:t>Providing partial or inaccurate information with CDs</a:t>
            </a:r>
          </a:p>
          <a:p>
            <a:pPr lvl="2"/>
            <a:r>
              <a:rPr lang="en-US" sz="1400" dirty="0" smtClean="0"/>
              <a:t>Lighting Schedules</a:t>
            </a:r>
          </a:p>
          <a:p>
            <a:pPr lvl="2"/>
            <a:r>
              <a:rPr lang="en-US" sz="1400" dirty="0" smtClean="0"/>
              <a:t>Appliance Selections</a:t>
            </a:r>
          </a:p>
          <a:p>
            <a:pPr lvl="2"/>
            <a:r>
              <a:rPr lang="en-US" sz="1400" dirty="0" smtClean="0"/>
              <a:t>Mechanical Schedules</a:t>
            </a:r>
          </a:p>
          <a:p>
            <a:pPr lvl="1"/>
            <a:r>
              <a:rPr lang="en-US" sz="1600" dirty="0" smtClean="0"/>
              <a:t>CDs not complete</a:t>
            </a:r>
          </a:p>
          <a:p>
            <a:pPr lvl="1"/>
            <a:r>
              <a:rPr lang="en-US" sz="1600" dirty="0" smtClean="0"/>
              <a:t>Beginning construction before incorporating Green Standards</a:t>
            </a:r>
          </a:p>
          <a:p>
            <a:pPr lvl="1"/>
            <a:r>
              <a:rPr lang="en-US" sz="1600" dirty="0" smtClean="0"/>
              <a:t>Changing Green Certification project Midstream</a:t>
            </a:r>
          </a:p>
          <a:p>
            <a:pPr marL="111125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45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_New Logo">
  <a:themeElements>
    <a:clrScheme name="eb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b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b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8">
        <a:dk1>
          <a:srgbClr val="000000"/>
        </a:dk1>
        <a:lt1>
          <a:srgbClr val="E5E5E5"/>
        </a:lt1>
        <a:dk2>
          <a:srgbClr val="000000"/>
        </a:dk2>
        <a:lt2>
          <a:srgbClr val="006F66"/>
        </a:lt2>
        <a:accent1>
          <a:srgbClr val="328C83"/>
        </a:accent1>
        <a:accent2>
          <a:srgbClr val="80B7B2"/>
        </a:accent2>
        <a:accent3>
          <a:srgbClr val="F0F0F0"/>
        </a:accent3>
        <a:accent4>
          <a:srgbClr val="000000"/>
        </a:accent4>
        <a:accent5>
          <a:srgbClr val="ADC5C1"/>
        </a:accent5>
        <a:accent6>
          <a:srgbClr val="73A6A1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i 9">
        <a:dk1>
          <a:srgbClr val="000000"/>
        </a:dk1>
        <a:lt1>
          <a:srgbClr val="FFFFFF"/>
        </a:lt1>
        <a:dk2>
          <a:srgbClr val="000000"/>
        </a:dk2>
        <a:lt2>
          <a:srgbClr val="006F66"/>
        </a:lt2>
        <a:accent1>
          <a:srgbClr val="328C83"/>
        </a:accent1>
        <a:accent2>
          <a:srgbClr val="80B7B2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73A6A1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rvice_x0020_Type xmlns="6c44c7b0-6ac5-4897-803e-df1970b205f9">
      <Value>Corporate</Value>
    </Service_x0020_Type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418DF17AEE304189242ED4A8EF5A0F" ma:contentTypeVersion="2" ma:contentTypeDescription="Create a new document." ma:contentTypeScope="" ma:versionID="b8fb0dffed337fe7a90fe871cb1cf739">
  <xsd:schema xmlns:xsd="http://www.w3.org/2001/XMLSchema" xmlns:xs="http://www.w3.org/2001/XMLSchema" xmlns:p="http://schemas.microsoft.com/office/2006/metadata/properties" xmlns:ns1="http://schemas.microsoft.com/sharepoint/v3" xmlns:ns2="6c44c7b0-6ac5-4897-803e-df1970b205f9" targetNamespace="http://schemas.microsoft.com/office/2006/metadata/properties" ma:root="true" ma:fieldsID="d608faa96453e0c0e11eb3933bb56bbd" ns1:_="" ns2:_="">
    <xsd:import namespace="http://schemas.microsoft.com/sharepoint/v3"/>
    <xsd:import namespace="6c44c7b0-6ac5-4897-803e-df1970b205f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rvice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4c7b0-6ac5-4897-803e-df1970b205f9" elementFormDefault="qualified">
    <xsd:import namespace="http://schemas.microsoft.com/office/2006/documentManagement/types"/>
    <xsd:import namespace="http://schemas.microsoft.com/office/infopath/2007/PartnerControls"/>
    <xsd:element name="Service_x0020_Type" ma:index="10" nillable="true" ma:displayName="Service Type" ma:default="Corporate" ma:internalName="Service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Real Estate"/>
                    <xsd:enumeration value="Telecom"/>
                    <xsd:enumeration value="EH&amp;S"/>
                    <xsd:enumeration value="Technolog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7E9C47-A16A-450C-A4A8-BBBD09D02797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c44c7b0-6ac5-4897-803e-df1970b205f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2ECD54-3A12-4BDE-965F-FDB2E9AA3A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c44c7b0-6ac5-4897-803e-df1970b205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CFB9D8-94AC-45F7-9350-A003093C77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Template_New Logo</Template>
  <TotalTime>2280</TotalTime>
  <Words>197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 Template_New Logo</vt:lpstr>
      <vt:lpstr>Case Study #3  </vt:lpstr>
      <vt:lpstr>Lender Responsibility</vt:lpstr>
      <vt:lpstr>Common Pitfalls for Rehab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EBI Blank Powerpoint Template</dc:title>
  <dc:creator>Employee</dc:creator>
  <cp:lastModifiedBy>terry</cp:lastModifiedBy>
  <cp:revision>99</cp:revision>
  <cp:lastPrinted>2016-10-07T15:54:07Z</cp:lastPrinted>
  <dcterms:created xsi:type="dcterms:W3CDTF">2013-04-16T17:29:17Z</dcterms:created>
  <dcterms:modified xsi:type="dcterms:W3CDTF">2017-09-20T15:19:14Z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0x0101009C418DF17AEE304189242ED4A8EF5A0F</vt:lpwstr>
  </property>
</Properties>
</file>