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80" r:id="rId2"/>
    <p:sldId id="337" r:id="rId3"/>
    <p:sldId id="338" r:id="rId4"/>
    <p:sldId id="339" r:id="rId5"/>
    <p:sldId id="340" r:id="rId6"/>
    <p:sldId id="34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6BEE68-60AF-4BC5-9E38-64B802023145}" type="datetimeFigureOut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AD43FB-8ABF-4FD6-9910-737387E04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63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EB2BC7-62B6-49C2-8F63-86BACB30F9C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F4EBF8-435D-45B4-A1F4-000BB058B5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F4EBF8-435D-45B4-A1F4-000BB058B5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F4EBF8-435D-45B4-A1F4-000BB058B5A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F4EBF8-435D-45B4-A1F4-000BB058B5A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F4EBF8-435D-45B4-A1F4-000BB058B5A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itchFamily="2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9F07ED2-069A-4CB1-AEA0-564295108CF6}" type="datetime1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itchFamily="2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A34C6B3-7653-45DB-820C-7B08B347A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itchFamily="2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6EE1471-F08D-4C84-8E5F-00D953A2A06F}" type="datetime1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itchFamily="2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9DFD0DA-22D7-41C5-B592-51DDDBADF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2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itchFamily="2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60C15E8-C7E5-4BC0-9E72-9BDD259B26AE}" type="datetime1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itchFamily="2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3925C3E-2EE5-462C-AE65-C8860EA5E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1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itchFamily="2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19ED64A-4CB5-49C9-AEC2-E122DC917E37}" type="datetime1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itchFamily="2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FF11DE6-E72F-4C78-A7FB-1DCC8C1EB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2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itchFamily="2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625D408-B01A-43BB-AD69-19E8AFDB45D3}" type="datetime1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itchFamily="2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1F30C1C-CDE0-4F30-A413-EA88285F7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itchFamily="2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059BB16-280C-416E-8326-C0101DFFC9F6}" type="datetime1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itchFamily="2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D45262B-15DD-418B-B930-F0ACA9651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3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itchFamily="2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427A7DA-B879-4DE5-B325-FC46FCFB8EE1}" type="datetime1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itchFamily="2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F86853E-19FF-4644-A39B-C988E95DC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4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itchFamily="2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2F4BB4E-2471-4A9E-9311-057C9595A0AD}" type="datetime1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itchFamily="2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FDC3AF1-8DFA-4A86-984E-2A9BE78DC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itchFamily="2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C62CC01-4F9D-47D8-9D9B-3C568A8205C0}" type="datetime1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itchFamily="2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BF315E8-EFAA-4560-B1BE-3DBC59E8F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3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itchFamily="2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CCE021A-901D-4F4B-B5CB-58862BC3C6BD}" type="datetime1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itchFamily="2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005BE19-7AF0-4154-AAAB-B3ACEB967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2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itchFamily="2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E92A820-DA25-4036-9ECC-E61FC8118DD1}" type="datetime1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itchFamily="2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45D22E1-A4CF-4E2B-9A8C-CDEADFF9C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6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9CD8F44-F43E-4837-B0F8-548F2E492C5B}" type="datetime1">
              <a:rPr lang="en-US" altLang="en-US"/>
              <a:pPr>
                <a:defRPr/>
              </a:pPr>
              <a:t>4/13/2015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5825E0AC-F09A-4A7B-9A0F-B05F32D3E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26" charset="-128"/>
          <a:cs typeface="ＭＳ Ｐゴシック" pitchFamily="26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26" charset="-128"/>
          <a:cs typeface="ＭＳ Ｐゴシック" pitchFamily="26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2118"/>
            <a:ext cx="7772400" cy="1470025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3400" y="1447800"/>
            <a:ext cx="8229600" cy="1730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20000"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26" charset="-128"/>
                <a:cs typeface="ＭＳ Ｐゴシック" pitchFamily="26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26" charset="0"/>
                <a:ea typeface="ＭＳ Ｐゴシック" pitchFamily="26" charset="-128"/>
                <a:cs typeface="ＭＳ Ｐゴシック" pitchFamily="26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26" charset="0"/>
                <a:ea typeface="ＭＳ Ｐゴシック" pitchFamily="26" charset="-128"/>
                <a:cs typeface="ＭＳ Ｐゴシック" pitchFamily="26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26" charset="0"/>
                <a:ea typeface="ＭＳ Ｐゴシック" pitchFamily="26" charset="-128"/>
                <a:cs typeface="ＭＳ Ｐゴシック" pitchFamily="26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26" charset="0"/>
                <a:ea typeface="ＭＳ Ｐゴシック" pitchFamily="26" charset="-128"/>
                <a:cs typeface="ＭＳ Ｐゴシック" pitchFamily="26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26" charset="0"/>
                <a:ea typeface="ＭＳ Ｐゴシック" pitchFamily="26" charset="-128"/>
                <a:cs typeface="ＭＳ Ｐゴシック" pitchFamily="26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26" charset="0"/>
                <a:ea typeface="ＭＳ Ｐゴシック" pitchFamily="26" charset="-128"/>
                <a:cs typeface="ＭＳ Ｐゴシック" pitchFamily="26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26" charset="0"/>
                <a:ea typeface="ＭＳ Ｐゴシック" pitchFamily="26" charset="-128"/>
                <a:cs typeface="ＭＳ Ｐゴシック" pitchFamily="26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26" charset="0"/>
                <a:ea typeface="ＭＳ Ｐゴシック" pitchFamily="26" charset="-128"/>
                <a:cs typeface="ＭＳ Ｐゴシック" pitchFamily="26" charset="-128"/>
              </a:defRPr>
            </a:lvl9pPr>
          </a:lstStyle>
          <a:p>
            <a:r>
              <a:rPr lang="en-US" u="sng" dirty="0" smtClean="0"/>
              <a:t>Low-Income Housing Tax Credit Section 221(d)(4) Sub Rehab </a:t>
            </a:r>
            <a:br>
              <a:rPr lang="en-US" u="sng" dirty="0" smtClean="0"/>
            </a:br>
            <a:r>
              <a:rPr lang="en-US" u="sng" dirty="0" smtClean="0"/>
              <a:t>AKA “The Pilot Outside the Pilot”</a:t>
            </a:r>
            <a:endParaRPr lang="en-US" u="sng" dirty="0"/>
          </a:p>
        </p:txBody>
      </p:sp>
      <p:sp>
        <p:nvSpPr>
          <p:cNvPr id="3" name="Rectangle 2"/>
          <p:cNvSpPr/>
          <p:nvPr/>
        </p:nvSpPr>
        <p:spPr>
          <a:xfrm>
            <a:off x="457200" y="3886200"/>
            <a:ext cx="8229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en-US" sz="3200" b="1" dirty="0" smtClean="0">
                <a:ea typeface="ＭＳ Ｐゴシック" pitchFamily="34" charset="-128"/>
              </a:rPr>
              <a:t>A LOOK TOWARDS THE FUTURE…</a:t>
            </a:r>
          </a:p>
          <a:p>
            <a:pPr marL="0" indent="0">
              <a:buNone/>
            </a:pPr>
            <a:endParaRPr lang="en-US" altLang="en-US" sz="3200" b="1" dirty="0" smtClean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en-US" altLang="en-US" b="1" dirty="0" smtClean="0">
                <a:ea typeface="ＭＳ Ｐゴシック" pitchFamily="34" charset="-128"/>
              </a:rPr>
              <a:t>Prepared by Larry Fergison, Chief of Insured Production </a:t>
            </a:r>
            <a:br>
              <a:rPr lang="en-US" altLang="en-US" b="1" dirty="0" smtClean="0">
                <a:ea typeface="ＭＳ Ｐゴシック" pitchFamily="34" charset="-128"/>
              </a:rPr>
            </a:br>
            <a:r>
              <a:rPr lang="en-US" altLang="en-US" b="1" dirty="0" smtClean="0">
                <a:ea typeface="ＭＳ Ｐゴシック" pitchFamily="34" charset="-128"/>
              </a:rPr>
              <a:t>Office of Multifamily Development – San Francisco Hub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30331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Low-Income Housing Tax Credit Section 221(d)(4) Sub Rehab </a:t>
            </a:r>
            <a:br>
              <a:rPr lang="en-US" u="sng" dirty="0" smtClean="0"/>
            </a:br>
            <a:r>
              <a:rPr lang="en-US" u="sng" dirty="0" smtClean="0"/>
              <a:t>AKA “The Pilot Outside the Pilot”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8229600" cy="402101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Key Characteristics:</a:t>
            </a:r>
          </a:p>
          <a:p>
            <a:r>
              <a:rPr lang="en-US" sz="4000" dirty="0" smtClean="0"/>
              <a:t>LIHTC Pilot expansion to Sub-Rehabs (over $40K repairs/unit) of existing HUD California properties</a:t>
            </a:r>
          </a:p>
          <a:p>
            <a:r>
              <a:rPr lang="en-US" sz="4000" dirty="0" smtClean="0"/>
              <a:t>Project-based rental subsidy/20-yr HAP for initial case(s), with rents approved by HUD AM prior to submission.  </a:t>
            </a:r>
          </a:p>
          <a:p>
            <a:r>
              <a:rPr lang="en-US" sz="4000" dirty="0" smtClean="0"/>
              <a:t>Open to non-subsidized IF clear advantage vs. market. </a:t>
            </a:r>
          </a:p>
          <a:p>
            <a:r>
              <a:rPr lang="en-US" sz="4000" dirty="0" smtClean="0"/>
              <a:t>“Clean” proposals with no/v. minor nuances = “Light Touch”</a:t>
            </a:r>
          </a:p>
          <a:p>
            <a:r>
              <a:rPr lang="en-US" sz="4000" dirty="0" smtClean="0"/>
              <a:t>Solid, HUD-experienced Developer, GC, Architect and Relocation consultant for occupied sub-rehab</a:t>
            </a:r>
          </a:p>
          <a:p>
            <a:r>
              <a:rPr lang="en-US" sz="4000" dirty="0" smtClean="0"/>
              <a:t>Expedited S. 221d4 SR processing by HUD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000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 New Processing Platform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8229600" cy="473697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Initially involving multiple HUD disciplines for first few projects, with continual feedback with HUD </a:t>
            </a:r>
            <a:r>
              <a:rPr lang="en-US" sz="2800" dirty="0" err="1" smtClean="0"/>
              <a:t>Mgt</a:t>
            </a:r>
            <a:r>
              <a:rPr lang="en-US" sz="2800" dirty="0" smtClean="0"/>
              <a:t> and MAP Lender </a:t>
            </a:r>
          </a:p>
          <a:p>
            <a:r>
              <a:rPr lang="en-US" sz="2800" dirty="0" smtClean="0"/>
              <a:t>SUW (Val, MC, Rep); Architect (Plans/Specs/Access); AM; Relocation; and OGC</a:t>
            </a:r>
          </a:p>
          <a:p>
            <a:r>
              <a:rPr lang="en-US" sz="2800" dirty="0" smtClean="0"/>
              <a:t>Initially use MAP checklists for d4s, with SUW completed Valuation, MC, Rep.  </a:t>
            </a:r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67314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Key Processing Considerations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8154"/>
            <a:ext cx="8229600" cy="480646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All Hands Concept Meeting and Early HUD Asset </a:t>
            </a:r>
            <a:r>
              <a:rPr lang="en-US" sz="4000" dirty="0" err="1" smtClean="0"/>
              <a:t>Mgt</a:t>
            </a:r>
            <a:r>
              <a:rPr lang="en-US" sz="4000" dirty="0" smtClean="0"/>
              <a:t> Liaison (e.g. 20-yr HAP with </a:t>
            </a:r>
            <a:r>
              <a:rPr lang="en-US" sz="4000" dirty="0" err="1" smtClean="0"/>
              <a:t>apprvd</a:t>
            </a:r>
            <a:r>
              <a:rPr lang="en-US" sz="4000" dirty="0" smtClean="0"/>
              <a:t> rents and prepay by HUD) is KEY.  </a:t>
            </a:r>
          </a:p>
          <a:p>
            <a:r>
              <a:rPr lang="en-US" sz="4000" dirty="0" smtClean="0"/>
              <a:t>Direct-to-Firm, with allowance for pre-submittal consultation of certain items such as Historic Preservation (anticipate HUD Val for SHPO in California).</a:t>
            </a:r>
          </a:p>
          <a:p>
            <a:r>
              <a:rPr lang="en-US" sz="4000" dirty="0" smtClean="0"/>
              <a:t>Davis-Bacon will apply </a:t>
            </a:r>
          </a:p>
          <a:p>
            <a:r>
              <a:rPr lang="en-US" sz="4000" dirty="0" smtClean="0"/>
              <a:t>Intrusive testing a MUST (pest reports, sewer lines, </a:t>
            </a:r>
            <a:r>
              <a:rPr lang="en-US" sz="4000" dirty="0" err="1" smtClean="0"/>
              <a:t>etc</a:t>
            </a:r>
            <a:r>
              <a:rPr lang="en-US" sz="4000" dirty="0" smtClean="0"/>
              <a:t>)</a:t>
            </a:r>
          </a:p>
          <a:p>
            <a:r>
              <a:rPr lang="en-US" sz="4000" dirty="0" smtClean="0"/>
              <a:t>Relocation Consultant and Plan will be needed.  HUD </a:t>
            </a:r>
            <a:r>
              <a:rPr lang="en-US" sz="4000" dirty="0" err="1" smtClean="0"/>
              <a:t>Relo</a:t>
            </a:r>
            <a:r>
              <a:rPr lang="en-US" sz="4000" dirty="0" smtClean="0"/>
              <a:t> Specialist review when Section 8 and/or sensitive nature of relocation (e.g. Seniors/Disabled/Families).  Resident perspective.</a:t>
            </a:r>
          </a:p>
          <a:p>
            <a:r>
              <a:rPr lang="en-US" sz="4000" dirty="0" smtClean="0"/>
              <a:t>HUD to use highest capacity staff and “hand carry”</a:t>
            </a:r>
          </a:p>
          <a:p>
            <a:r>
              <a:rPr lang="en-US" sz="4000" dirty="0" smtClean="0"/>
              <a:t>Get “In Synch”:  Lender/Borrower/HUD Production/HUD AM</a:t>
            </a:r>
          </a:p>
          <a:p>
            <a:r>
              <a:rPr lang="en-US" sz="4000" dirty="0" smtClean="0"/>
              <a:t>First projects should not have 11 waivers</a:t>
            </a:r>
            <a:r>
              <a:rPr lang="en-US" sz="4000" dirty="0" smtClean="0">
                <a:sym typeface="Wingdings"/>
              </a:rPr>
              <a:t></a:t>
            </a:r>
          </a:p>
          <a:p>
            <a:r>
              <a:rPr lang="en-US" sz="4000" dirty="0" smtClean="0">
                <a:sym typeface="Wingdings"/>
              </a:rPr>
              <a:t>Vet any intergovernmental issues (subordination) early</a:t>
            </a:r>
            <a:endParaRPr lang="en-US" sz="4000" dirty="0" smtClean="0"/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59343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Pathway to New Delivery System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4706815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Emphasis on testing SUW Model with 221(d)(4) and areas of risk for occupied sub-rehabs initially, possibly NC later</a:t>
            </a:r>
          </a:p>
          <a:p>
            <a:r>
              <a:rPr lang="en-US" sz="4000" dirty="0" smtClean="0"/>
              <a:t>Internal HUD Design Council to assess on-going progress and determine which MAP checklist items/application exhibits may be streamlined when risk not adversely impacted and how assignments made</a:t>
            </a:r>
          </a:p>
          <a:p>
            <a:r>
              <a:rPr lang="en-US" sz="4000" dirty="0" smtClean="0"/>
              <a:t>Development of HUD Standard Work through Final Endorsement</a:t>
            </a:r>
          </a:p>
          <a:p>
            <a:r>
              <a:rPr lang="en-US" sz="4000" dirty="0" smtClean="0"/>
              <a:t>Recommendation to Headquarters after several projects Initially Endorsed, then Finally Endorsed</a:t>
            </a:r>
          </a:p>
          <a:p>
            <a:r>
              <a:rPr lang="en-US" sz="4000" dirty="0" smtClean="0"/>
              <a:t>Feedback from clients/partners will inform recommendations</a:t>
            </a:r>
          </a:p>
          <a:p>
            <a:endParaRPr lang="en-US" sz="4000" dirty="0" smtClean="0"/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3715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 Live Case Study So Far…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1"/>
            <a:ext cx="78486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Old Section 202 for elderly, with some disabled, in Los Angeles </a:t>
            </a:r>
          </a:p>
          <a:p>
            <a:r>
              <a:rPr lang="en-US" sz="2400" dirty="0" smtClean="0"/>
              <a:t>Work Share from LA to SF</a:t>
            </a:r>
          </a:p>
          <a:p>
            <a:r>
              <a:rPr lang="en-US" sz="2400" dirty="0" smtClean="0"/>
              <a:t>SF Responsibility:  SUW(Val, MC, Rep)</a:t>
            </a:r>
          </a:p>
          <a:p>
            <a:r>
              <a:rPr lang="en-US" sz="2400" dirty="0" smtClean="0"/>
              <a:t>LA Responsibility:  AEC (including const. inspections), Val (as needed, such as SHPO), AM, OGC, Relocation, FHEO AFHMP</a:t>
            </a:r>
          </a:p>
          <a:p>
            <a:r>
              <a:rPr lang="en-US" sz="2400" dirty="0" smtClean="0"/>
              <a:t>Hybrid:  SUW, with certain HUD Techs</a:t>
            </a:r>
          </a:p>
          <a:p>
            <a:endParaRPr lang="en-US" sz="4000" dirty="0" smtClean="0"/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03991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2345</TotalTime>
  <Words>465</Words>
  <Application>Microsoft Office PowerPoint</Application>
  <PresentationFormat>On-screen Show (4:3)</PresentationFormat>
  <Paragraphs>45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</vt:lpstr>
      <vt:lpstr> </vt:lpstr>
      <vt:lpstr>Low-Income Housing Tax Credit Section 221(d)(4) Sub Rehab  AKA “The Pilot Outside the Pilot”</vt:lpstr>
      <vt:lpstr>A New Processing Platform</vt:lpstr>
      <vt:lpstr>Key Processing Considerations</vt:lpstr>
      <vt:lpstr>Pathway to New Delivery System</vt:lpstr>
      <vt:lpstr>A Live Case Study So Far…</vt:lpstr>
    </vt:vector>
  </TitlesOfParts>
  <Company>Housing and Urban Development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HUD User</dc:creator>
  <cp:lastModifiedBy>Preferred User</cp:lastModifiedBy>
  <cp:revision>161</cp:revision>
  <dcterms:created xsi:type="dcterms:W3CDTF">2014-05-09T16:41:12Z</dcterms:created>
  <dcterms:modified xsi:type="dcterms:W3CDTF">2015-04-13T20:59:56Z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-104920748</vt:i4>
  </property>
  <property fmtid="{D5CDD505-2E9C-101B-9397-08002B2CF9AE}" pid="3" name="_NewReviewCycle">
    <vt:lpwstr/>
  </property>
  <property fmtid="{D5CDD505-2E9C-101B-9397-08002B2CF9AE}" pid="4" name="_EmailSubject">
    <vt:lpwstr>Fergison PPT Slides for Panel are now in "HUD format" </vt:lpwstr>
  </property>
  <property fmtid="{D5CDD505-2E9C-101B-9397-08002B2CF9AE}" pid="5" name="_AuthorEmail">
    <vt:lpwstr>Laurence.J.Fergison@hud.gov</vt:lpwstr>
  </property>
  <property fmtid="{D5CDD505-2E9C-101B-9397-08002B2CF9AE}" pid="6" name="_AuthorEmailDisplayName">
    <vt:lpwstr>Fergison, Laurence J</vt:lpwstr>
  </property>
  <property fmtid="{D5CDD505-2E9C-101B-9397-08002B2CF9AE}" pid="7" name="_PreviousAdHocReviewCycleID">
    <vt:i4>-288169758</vt:i4>
  </property>
</Properties>
</file>