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80" r:id="rId1"/>
  </p:sldMasterIdLst>
  <p:notesMasterIdLst>
    <p:notesMasterId r:id="rId13"/>
  </p:notesMasterIdLst>
  <p:sldIdLst>
    <p:sldId id="297" r:id="rId2"/>
    <p:sldId id="301" r:id="rId3"/>
    <p:sldId id="343" r:id="rId4"/>
    <p:sldId id="344" r:id="rId5"/>
    <p:sldId id="311" r:id="rId6"/>
    <p:sldId id="328" r:id="rId7"/>
    <p:sldId id="341" r:id="rId8"/>
    <p:sldId id="342" r:id="rId9"/>
    <p:sldId id="346" r:id="rId10"/>
    <p:sldId id="348" r:id="rId11"/>
    <p:sldId id="338" r:id="rId12"/>
  </p:sldIdLst>
  <p:sldSz cx="9144000" cy="6858000" type="screen4x3"/>
  <p:notesSz cx="7023100" cy="9309100"/>
  <p:defaultTextStyle>
    <a:defPPr>
      <a:defRPr lang="en-US"/>
    </a:defPPr>
    <a:lvl1pPr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F33"/>
    <a:srgbClr val="000000"/>
    <a:srgbClr val="6490AC"/>
    <a:srgbClr val="A88441"/>
    <a:srgbClr val="5E676F"/>
    <a:srgbClr val="8EB7D0"/>
    <a:srgbClr val="006E38"/>
    <a:srgbClr val="820000"/>
    <a:srgbClr val="DDD8AE"/>
    <a:srgbClr val="7F9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148" autoAdjust="0"/>
  </p:normalViewPr>
  <p:slideViewPr>
    <p:cSldViewPr>
      <p:cViewPr>
        <p:scale>
          <a:sx n="76" d="100"/>
          <a:sy n="76" d="100"/>
        </p:scale>
        <p:origin x="-117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52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D3252732-BA8D-4C49-82B9-B69F6386B2C6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459"/>
            <a:ext cx="514963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A585474-E867-43A0-99B6-94434B83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99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77">
              <a:defRPr/>
            </a:pPr>
            <a:r>
              <a:rPr lang="en-US" dirty="0"/>
              <a:t>The CMF team helps our members understand the ways policy impacts your business and respond to governing bodies appropriately.  Some of our current efforts on legislation and regulation include: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77"/>
            <a:r>
              <a:rPr lang="en-US" b="1" dirty="0" smtClean="0"/>
              <a:t>Webinar</a:t>
            </a:r>
            <a:r>
              <a:rPr lang="en-US" dirty="0" smtClean="0"/>
              <a:t> – Quick hit, 90-minute events</a:t>
            </a:r>
          </a:p>
          <a:p>
            <a:pPr defTabSz="915677"/>
            <a:r>
              <a:rPr lang="en-US" b="1" dirty="0" smtClean="0"/>
              <a:t>Classroom-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Live, instructor led events around the country</a:t>
            </a:r>
          </a:p>
          <a:p>
            <a:pPr defTabSz="915677"/>
            <a:r>
              <a:rPr lang="en-US" b="1" dirty="0" smtClean="0"/>
              <a:t>Instructor guided online </a:t>
            </a:r>
            <a:r>
              <a:rPr lang="en-US" dirty="0" smtClean="0"/>
              <a:t>–</a:t>
            </a:r>
            <a:r>
              <a:rPr lang="en-US" baseline="0" dirty="0" smtClean="0"/>
              <a:t> Allows us to virtually bring leading industry expert instructors to you—the sessions are </a:t>
            </a:r>
            <a:r>
              <a:rPr lang="en-US" dirty="0" smtClean="0"/>
              <a:t>delivered in a virtual format and are interactive and participatory</a:t>
            </a:r>
            <a:r>
              <a:rPr lang="en-US" baseline="0" dirty="0" smtClean="0"/>
              <a:t> for all of those enrolled.</a:t>
            </a:r>
          </a:p>
          <a:p>
            <a:pPr defTabSz="915677"/>
            <a:r>
              <a:rPr lang="en-US" baseline="0" dirty="0" smtClean="0"/>
              <a:t>Self Study on Demand</a:t>
            </a:r>
            <a:r>
              <a:rPr lang="en-US" dirty="0" smtClean="0"/>
              <a:t>– web-based library of over 130 self-paced courses covering the</a:t>
            </a:r>
            <a:r>
              <a:rPr lang="en-US" baseline="0" dirty="0" smtClean="0"/>
              <a:t> full spectrum of Commercial Real Estate Topics</a:t>
            </a:r>
            <a:endParaRPr lang="en-US" dirty="0" smtClean="0"/>
          </a:p>
          <a:p>
            <a:pPr defTabSz="915677"/>
            <a:endParaRPr lang="en-US" dirty="0" smtClean="0"/>
          </a:p>
          <a:p>
            <a:pPr defTabSz="915677"/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Mortgage Bankers Association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873975"/>
            <a:ext cx="7772400" cy="536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313623"/>
            <a:ext cx="8229600" cy="75612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024189"/>
            <a:ext cx="8229600" cy="6432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1425"/>
            <a:ext cx="5915025" cy="398463"/>
          </a:xfrm>
        </p:spPr>
        <p:txBody>
          <a:bodyPr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footer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1425"/>
            <a:ext cx="5915025" cy="398463"/>
          </a:xfrm>
        </p:spPr>
        <p:txBody>
          <a:bodyPr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footer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2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Red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146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980F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139825"/>
            <a:ext cx="8486775" cy="4879975"/>
          </a:xfrm>
        </p:spPr>
        <p:txBody>
          <a:bodyPr/>
          <a:lstStyle>
            <a:lvl1pPr marL="0" indent="0">
              <a:defRPr sz="1800">
                <a:solidFill>
                  <a:srgbClr val="000000"/>
                </a:solidFill>
              </a:defRPr>
            </a:lvl1pPr>
            <a:lvl2pPr marL="457200">
              <a:spcBef>
                <a:spcPts val="1200"/>
              </a:spcBef>
              <a:buClr>
                <a:srgbClr val="980F33"/>
              </a:buClr>
              <a:buFont typeface="Arial" pitchFamily="34" charset="0"/>
              <a:buChar char="•"/>
              <a:defRPr sz="1800"/>
            </a:lvl2pPr>
            <a:lvl3pPr marL="685800">
              <a:spcBef>
                <a:spcPts val="1200"/>
              </a:spcBef>
              <a:defRPr sz="1700"/>
            </a:lvl3pPr>
            <a:lvl4pPr marL="914400">
              <a:spcBef>
                <a:spcPts val="600"/>
              </a:spcBef>
              <a:buFont typeface="Arial" pitchFamily="34" charset="0"/>
              <a:buChar char="•"/>
              <a:defRPr sz="1600"/>
            </a:lvl4pPr>
            <a:lvl5pPr marL="1143000">
              <a:spcBef>
                <a:spcPts val="600"/>
              </a:spcBef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21425"/>
            <a:ext cx="5915025" cy="398463"/>
          </a:xfrm>
        </p:spPr>
        <p:txBody>
          <a:bodyPr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footer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3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688"/>
            <a:ext cx="8229600" cy="756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175"/>
            <a:ext cx="8229600" cy="503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4" r:id="rId3"/>
    <p:sldLayoutId id="2147483986" r:id="rId4"/>
    <p:sldLayoutId id="2147483987" r:id="rId5"/>
    <p:sldLayoutId id="214748398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-18288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685800" indent="-18288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941832" indent="-182880" algn="l" defTabSz="457200" rtl="0" eaLnBrk="1" latinLnBrk="0" hangingPunct="1">
        <a:spcBef>
          <a:spcPts val="5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143000" indent="-182880" algn="l" defTabSz="457200" rtl="0" eaLnBrk="1" latinLnBrk="0" hangingPunct="1"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grey@mba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ref1@mba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mba.org/communities/community-home?CommunityKey=42084783-9fcb-4ccb-b030-89b885facf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raeder@mba.org" TargetMode="External"/><Relationship Id="rId5" Type="http://schemas.openxmlformats.org/officeDocument/2006/relationships/hyperlink" Target="mailto:agunn@mba.org" TargetMode="External"/><Relationship Id="rId4" Type="http://schemas.openxmlformats.org/officeDocument/2006/relationships/hyperlink" Target="https://www.instagram.com/mba_mpa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a@mba.org" TargetMode="External"/><Relationship Id="rId2" Type="http://schemas.openxmlformats.org/officeDocument/2006/relationships/hyperlink" Target="mba.org/joinma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mba.org/news-research-and-resources/research-and-economics/commercial/multifamily-research/commercial/multifamily-quarterly-databook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mailto:CREFresearch@mba.org" TargetMode="External"/><Relationship Id="rId4" Type="http://schemas.openxmlformats.org/officeDocument/2006/relationships/hyperlink" Target="http://www.mba.org/CREFResearch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685799" y="18288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Update on MBA Multifamily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/>
              <a:t>September 19, 2017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 smtClean="0"/>
              <a:t>For the Western Mortgagee Advisory Council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BA_Logo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08" y="-23456"/>
            <a:ext cx="2748383" cy="14461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799" y="4876800"/>
            <a:ext cx="4724400" cy="1143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dirty="0" smtClean="0"/>
              <a:t>Eileen Grey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/>
              <a:t>Associate Vice President for Multifamily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/>
              <a:t>Commercial/Multifamily Group, MBA</a:t>
            </a:r>
          </a:p>
        </p:txBody>
      </p:sp>
    </p:spTree>
    <p:extLst>
      <p:ext uri="{BB962C8B-B14F-4D97-AF65-F5344CB8AC3E}">
        <p14:creationId xmlns:p14="http://schemas.microsoft.com/office/powerpoint/2010/main" val="1972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MBA Education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60" y="1066800"/>
            <a:ext cx="8486775" cy="5029200"/>
          </a:xfrm>
        </p:spPr>
        <p:txBody>
          <a:bodyPr/>
          <a:lstStyle/>
          <a:p>
            <a:pPr marL="285750" lvl="2" indent="-285750">
              <a:buFont typeface="Arial"/>
              <a:buChar char="•"/>
            </a:pPr>
            <a:r>
              <a:rPr lang="en-US" sz="2400" dirty="0" smtClean="0"/>
              <a:t>Expert Instructors</a:t>
            </a:r>
          </a:p>
          <a:p>
            <a:pPr marL="285750" lvl="2" indent="-285750">
              <a:buFont typeface="Arial"/>
              <a:buChar char="•"/>
            </a:pPr>
            <a:r>
              <a:rPr lang="en-US" sz="2400" dirty="0" smtClean="0"/>
              <a:t>Dedicated Commercial/Multifamily Content</a:t>
            </a:r>
          </a:p>
          <a:p>
            <a:pPr marL="285750" lvl="2" indent="-285750">
              <a:buFont typeface="Arial"/>
              <a:buChar char="•"/>
            </a:pPr>
            <a:r>
              <a:rPr lang="en-US" sz="2400" dirty="0"/>
              <a:t>Blended learning platforms</a:t>
            </a:r>
          </a:p>
          <a:p>
            <a:pPr marL="742950" lvl="1">
              <a:buFont typeface="Arial"/>
              <a:buChar char="•"/>
              <a:defRPr/>
            </a:pPr>
            <a:r>
              <a:rPr lang="en-US" b="1" dirty="0"/>
              <a:t>Webinar</a:t>
            </a:r>
            <a:r>
              <a:rPr lang="en-US" dirty="0"/>
              <a:t> </a:t>
            </a:r>
          </a:p>
          <a:p>
            <a:pPr marL="742950" lvl="1">
              <a:buFont typeface="Arial"/>
              <a:buChar char="•"/>
              <a:defRPr/>
            </a:pPr>
            <a:r>
              <a:rPr lang="en-US" b="1" dirty="0"/>
              <a:t>Classroom</a:t>
            </a:r>
            <a:r>
              <a:rPr lang="en-US" dirty="0"/>
              <a:t> </a:t>
            </a:r>
          </a:p>
          <a:p>
            <a:pPr marL="742950" lvl="1">
              <a:buFont typeface="Arial"/>
              <a:buChar char="•"/>
              <a:defRPr/>
            </a:pPr>
            <a:r>
              <a:rPr lang="en-US" b="1" dirty="0"/>
              <a:t>Instructor guided online </a:t>
            </a:r>
          </a:p>
          <a:p>
            <a:pPr marL="742950" lvl="1">
              <a:buFont typeface="Arial"/>
              <a:buChar char="•"/>
              <a:defRPr/>
            </a:pPr>
            <a:r>
              <a:rPr lang="en-US" b="1" dirty="0"/>
              <a:t>Self-study </a:t>
            </a:r>
            <a:r>
              <a:rPr lang="en-US" b="1" dirty="0" smtClean="0"/>
              <a:t>on-demand</a:t>
            </a:r>
            <a:endParaRPr lang="en-US" sz="2400" dirty="0" smtClean="0"/>
          </a:p>
          <a:p>
            <a:pPr marL="285750" lvl="2" indent="-285750">
              <a:buFont typeface="Arial"/>
              <a:buChar char="•"/>
            </a:pPr>
            <a:r>
              <a:rPr lang="en-US" sz="2400" dirty="0" smtClean="0"/>
              <a:t>Leadership Development </a:t>
            </a:r>
          </a:p>
          <a:p>
            <a:pPr marL="285750" lvl="2" indent="-285750">
              <a:buFont typeface="Arial"/>
              <a:buChar char="•"/>
            </a:pPr>
            <a:r>
              <a:rPr lang="en-US" sz="2400" dirty="0" smtClean="0"/>
              <a:t>Corporate training services</a:t>
            </a:r>
          </a:p>
          <a:p>
            <a:pPr lvl="1" indent="0">
              <a:buNone/>
              <a:defRPr/>
            </a:pPr>
            <a:endParaRPr lang="en-US" b="1" dirty="0" smtClean="0"/>
          </a:p>
        </p:txBody>
      </p:sp>
      <p:pic>
        <p:nvPicPr>
          <p:cNvPr id="1026" name="Picture 2" descr="http://tse1.mm.bing.net/th?&amp;id=OIP.Maa3d83971f35d2b74dfd0ac1e7a30245o0&amp;w=300&amp;h=200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382000" cy="29718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Questions?</a:t>
            </a:r>
          </a:p>
          <a:p>
            <a:endParaRPr lang="en-US" sz="3600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Eileen Grey, Associate Vice President - Multifamily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egrey@mba.org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4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47700"/>
          </a:xfrm>
        </p:spPr>
        <p:txBody>
          <a:bodyPr anchor="ctr">
            <a:noAutofit/>
          </a:bodyPr>
          <a:lstStyle/>
          <a:p>
            <a:pPr algn="ctr"/>
            <a:r>
              <a:rPr lang="en-US" dirty="0" smtClean="0"/>
              <a:t>Commercial/ Multifamily Board of Governors: </a:t>
            </a:r>
            <a:br>
              <a:rPr lang="en-US" dirty="0" smtClean="0"/>
            </a:br>
            <a:r>
              <a:rPr lang="en-US" dirty="0" smtClean="0"/>
              <a:t>Council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7" y="1295400"/>
            <a:ext cx="8161586" cy="41148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52400" y="6248400"/>
            <a:ext cx="5915025" cy="3984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-18288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5800" indent="-18288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41832" indent="-182880" algn="l" defTabSz="457200" rtl="0" eaLnBrk="1" latinLnBrk="0" hangingPunct="1"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43000" indent="-18288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00" b="1" smtClean="0">
                <a:solidFill>
                  <a:schemeClr val="bg1"/>
                </a:solidFill>
              </a:rPr>
              <a:t>Email </a:t>
            </a:r>
            <a:r>
              <a:rPr lang="en-US" sz="1400" b="1" smtClean="0">
                <a:solidFill>
                  <a:schemeClr val="bg1"/>
                </a:solidFill>
                <a:hlinkClick r:id="rId4"/>
              </a:rPr>
              <a:t>cref1@mba.org</a:t>
            </a:r>
            <a:r>
              <a:rPr lang="en-US" sz="1400" b="1" smtClean="0">
                <a:solidFill>
                  <a:schemeClr val="bg1"/>
                </a:solidFill>
              </a:rPr>
              <a:t> to request additional information or join a Committee, Working Group, or Task Force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Multifamily Council, Committees, and Working Groups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07340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Multifamily Council</a:t>
            </a:r>
          </a:p>
          <a:p>
            <a:pPr marL="914400" lvl="1" indent="-457200">
              <a:buClrTx/>
            </a:pPr>
            <a:r>
              <a:rPr lang="en-US" sz="2100" dirty="0" smtClean="0"/>
              <a:t>Multifamily Steering Committee</a:t>
            </a:r>
          </a:p>
          <a:p>
            <a:pPr marL="914400" lvl="1" indent="-457200">
              <a:buClrTx/>
            </a:pPr>
            <a:r>
              <a:rPr lang="en-US" sz="2100" dirty="0" smtClean="0"/>
              <a:t>FHA Committee</a:t>
            </a:r>
          </a:p>
          <a:p>
            <a:pPr marL="1143000" lvl="2" indent="-457200"/>
            <a:r>
              <a:rPr lang="en-US" sz="2100" dirty="0" smtClean="0"/>
              <a:t>FHA Executive Forum</a:t>
            </a:r>
          </a:p>
          <a:p>
            <a:pPr marL="1143000" lvl="2" indent="-457200"/>
            <a:r>
              <a:rPr lang="en-US" sz="2100" dirty="0" smtClean="0"/>
              <a:t>FHA Servicers Subcommittee</a:t>
            </a:r>
          </a:p>
          <a:p>
            <a:pPr marL="1143000" lvl="2" indent="-457200"/>
            <a:r>
              <a:rPr lang="en-US" sz="2100" dirty="0" smtClean="0"/>
              <a:t>LIHTC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CNA-Energy-Environmental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MBA-ABA FHA Closing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Davis-Bacon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FHA 4350.1 Review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Affordable Rental Housing Working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Appraisal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1798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114300"/>
            <a:ext cx="8072437" cy="647700"/>
          </a:xfrm>
        </p:spPr>
        <p:txBody>
          <a:bodyPr anchor="ctr"/>
          <a:lstStyle/>
          <a:p>
            <a:r>
              <a:rPr lang="en-US" sz="3200" dirty="0" smtClean="0"/>
              <a:t>Key C/MF Policy Accomplishments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762000"/>
            <a:ext cx="5943600" cy="5303837"/>
          </a:xfrm>
        </p:spPr>
        <p:txBody>
          <a:bodyPr>
            <a:normAutofit fontScale="92500" lnSpcReduction="10000"/>
          </a:bodyPr>
          <a:lstStyle/>
          <a:p>
            <a:pPr lvl="2"/>
            <a:endParaRPr lang="en-US" dirty="0" smtClean="0"/>
          </a:p>
          <a:p>
            <a:pPr lvl="2"/>
            <a:r>
              <a:rPr lang="en-US" dirty="0" smtClean="0"/>
              <a:t>Long-term extension of </a:t>
            </a:r>
            <a:r>
              <a:rPr lang="en-US" sz="1600" b="1" dirty="0" smtClean="0"/>
              <a:t>Terrorism Risk Insurance Act</a:t>
            </a:r>
            <a:r>
              <a:rPr lang="en-US" sz="1600" dirty="0" smtClean="0"/>
              <a:t> </a:t>
            </a:r>
            <a:r>
              <a:rPr lang="en-US" dirty="0" smtClean="0"/>
              <a:t>(TRIA).</a:t>
            </a:r>
            <a:endParaRPr lang="en-US" sz="1600" dirty="0"/>
          </a:p>
          <a:p>
            <a:pPr lvl="2"/>
            <a:r>
              <a:rPr lang="en-US" sz="1600" dirty="0" smtClean="0"/>
              <a:t>Ensured multifamily </a:t>
            </a:r>
            <a:r>
              <a:rPr lang="en-US" sz="1600" dirty="0"/>
              <a:t>agency </a:t>
            </a:r>
            <a:r>
              <a:rPr lang="en-US" sz="1600" dirty="0" smtClean="0"/>
              <a:t>securitizations are </a:t>
            </a:r>
            <a:r>
              <a:rPr lang="en-US" sz="1600" b="1" dirty="0" smtClean="0"/>
              <a:t>excluded </a:t>
            </a:r>
            <a:br>
              <a:rPr lang="en-US" sz="1600" b="1" dirty="0" smtClean="0"/>
            </a:br>
            <a:r>
              <a:rPr lang="en-US" sz="1600" b="1" dirty="0" smtClean="0"/>
              <a:t>from disruptive </a:t>
            </a:r>
            <a:r>
              <a:rPr lang="en-US" sz="1600" b="1" dirty="0"/>
              <a:t>mandatory </a:t>
            </a:r>
            <a:r>
              <a:rPr lang="en-US" sz="1600" b="1" dirty="0" smtClean="0"/>
              <a:t>margin requirements</a:t>
            </a:r>
            <a:r>
              <a:rPr lang="en-US" sz="1600" dirty="0" smtClean="0"/>
              <a:t> proposed by the FINRA/SEC.</a:t>
            </a:r>
          </a:p>
          <a:p>
            <a:pPr lvl="2"/>
            <a:r>
              <a:rPr lang="en-US" sz="1600" dirty="0" smtClean="0"/>
              <a:t>Obtained </a:t>
            </a:r>
            <a:r>
              <a:rPr lang="en-US" sz="1600" b="1" dirty="0"/>
              <a:t>favorable multifamily objectives </a:t>
            </a:r>
            <a:r>
              <a:rPr lang="en-US" sz="1600" dirty="0" smtClean="0"/>
              <a:t>in 2016, 2017, and 2018 FHFA Duty to Serve plans and Housing Goals</a:t>
            </a:r>
          </a:p>
          <a:p>
            <a:pPr lvl="2"/>
            <a:r>
              <a:rPr lang="en-US" sz="1600" dirty="0"/>
              <a:t>R</a:t>
            </a:r>
            <a:r>
              <a:rPr lang="en-US" sz="1600" dirty="0" smtClean="0"/>
              <a:t>eduction </a:t>
            </a:r>
            <a:r>
              <a:rPr lang="en-US" sz="1600" dirty="0"/>
              <a:t>in FHA </a:t>
            </a:r>
            <a:r>
              <a:rPr lang="en-US" sz="1600" b="1" dirty="0"/>
              <a:t>Multifamily MIPs</a:t>
            </a:r>
            <a:r>
              <a:rPr lang="en-US" sz="1600" dirty="0"/>
              <a:t> (for affordable and energy efficient insured </a:t>
            </a:r>
            <a:r>
              <a:rPr lang="en-US" sz="1600" dirty="0" smtClean="0"/>
              <a:t>properties)</a:t>
            </a:r>
          </a:p>
          <a:p>
            <a:pPr lvl="2"/>
            <a:r>
              <a:rPr lang="en-US" sz="1600" b="1" dirty="0" smtClean="0"/>
              <a:t>Section </a:t>
            </a:r>
            <a:r>
              <a:rPr lang="en-US" sz="1600" b="1" dirty="0"/>
              <a:t>232 Handbook </a:t>
            </a:r>
            <a:r>
              <a:rPr lang="en-US" sz="1600" dirty="0"/>
              <a:t>was released and was responsive to many comments raised by the 20 lenders who participated in the MBA review effort. </a:t>
            </a:r>
            <a:endParaRPr lang="en-US" sz="1600" dirty="0" smtClean="0"/>
          </a:p>
          <a:p>
            <a:pPr lvl="2"/>
            <a:r>
              <a:rPr lang="en-US" sz="1600" dirty="0" smtClean="0"/>
              <a:t>MBA </a:t>
            </a:r>
            <a:r>
              <a:rPr lang="en-US" sz="1600" dirty="0"/>
              <a:t>working group provided comments on FHA’s preliminary proposed </a:t>
            </a:r>
            <a:r>
              <a:rPr lang="en-US" sz="1600" b="1" dirty="0"/>
              <a:t>Section 221(d)(4) extension of its LIHTC program</a:t>
            </a:r>
            <a:r>
              <a:rPr lang="en-US" sz="1600" dirty="0"/>
              <a:t> and which we </a:t>
            </a:r>
            <a:r>
              <a:rPr lang="en-US" sz="1600" dirty="0" smtClean="0"/>
              <a:t>hope will launch soon.</a:t>
            </a:r>
          </a:p>
          <a:p>
            <a:pPr lvl="2"/>
            <a:r>
              <a:rPr lang="en-US" sz="1600" dirty="0" smtClean="0"/>
              <a:t>HUD guidance on </a:t>
            </a:r>
            <a:r>
              <a:rPr lang="en-US" sz="1600" b="1" dirty="0" smtClean="0"/>
              <a:t>balcony noise regulations</a:t>
            </a:r>
            <a:r>
              <a:rPr lang="en-US" sz="1600" dirty="0" smtClean="0"/>
              <a:t> was responsive to MBA advocacy</a:t>
            </a:r>
          </a:p>
        </p:txBody>
      </p:sp>
      <p:sp>
        <p:nvSpPr>
          <p:cNvPr id="4" name="AutoShape 2" descr="Image result for basel committ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asel committ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6" y="1905000"/>
            <a:ext cx="3349625" cy="289829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9718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66800"/>
            <a:ext cx="3179361" cy="2314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Ongoing Policy Priorities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172200" cy="4953000"/>
          </a:xfrm>
        </p:spPr>
        <p:txBody>
          <a:bodyPr>
            <a:normAutofit/>
          </a:bodyPr>
          <a:lstStyle/>
          <a:p>
            <a:pPr lvl="2"/>
            <a:r>
              <a:rPr lang="en-US" sz="2000" b="1" dirty="0"/>
              <a:t>GSE Reform </a:t>
            </a:r>
            <a:r>
              <a:rPr lang="en-US" sz="2000" dirty="0"/>
              <a:t>recommendations that support core principles for multifamily finance</a:t>
            </a:r>
          </a:p>
          <a:p>
            <a:pPr lvl="2"/>
            <a:r>
              <a:rPr lang="en-US" sz="2000" dirty="0"/>
              <a:t>Ensuring that </a:t>
            </a:r>
            <a:r>
              <a:rPr lang="en-US" sz="2000" b="1" dirty="0"/>
              <a:t>FHA </a:t>
            </a:r>
            <a:r>
              <a:rPr lang="en-US" sz="2000" dirty="0"/>
              <a:t>remains a key capital source for supporting work force and affordable multifamily housing and residential healthcare facilities</a:t>
            </a:r>
          </a:p>
          <a:p>
            <a:pPr lvl="2"/>
            <a:r>
              <a:rPr lang="en-US" sz="2000" b="1" dirty="0" smtClean="0"/>
              <a:t>Commercial/ Multifamily </a:t>
            </a:r>
            <a:r>
              <a:rPr lang="en-US" sz="2000" b="1" dirty="0"/>
              <a:t>Appraisal </a:t>
            </a:r>
            <a:r>
              <a:rPr lang="en-US" sz="2000" b="1" dirty="0" smtClean="0"/>
              <a:t>Initiative</a:t>
            </a:r>
            <a:endParaRPr lang="en-US" sz="2000" dirty="0"/>
          </a:p>
          <a:p>
            <a:pPr lvl="2"/>
            <a:r>
              <a:rPr lang="en-US" sz="2000" b="1" dirty="0" smtClean="0"/>
              <a:t>Home Mortgage Disclosure Act</a:t>
            </a:r>
            <a:endParaRPr lang="en-US" sz="2000" b="1" dirty="0"/>
          </a:p>
          <a:p>
            <a:pPr lvl="2"/>
            <a:r>
              <a:rPr lang="en-US" sz="2000" b="1" dirty="0" smtClean="0"/>
              <a:t>National Flood Insurance Program </a:t>
            </a:r>
            <a:r>
              <a:rPr lang="en-US" sz="2000" dirty="0" smtClean="0"/>
              <a:t>(NFIP) Reauthorization/Legislation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AutoShape 2" descr="Image result for basel committ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asel committ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69180" y="157352"/>
            <a:ext cx="7603220" cy="647700"/>
          </a:xfrm>
        </p:spPr>
        <p:txBody>
          <a:bodyPr anchor="ctr">
            <a:normAutofit/>
          </a:bodyPr>
          <a:lstStyle/>
          <a:p>
            <a:r>
              <a:rPr lang="en-US" altLang="en-US" sz="2800" dirty="0" smtClean="0"/>
              <a:t>Conferences &amp; Events to Meet Your Needs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32860" y="914400"/>
            <a:ext cx="8486775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 smtClean="0"/>
              <a:t>MBA holds nearly 20 events each year, including dedicated commercial and multifamily conferences and meetings.</a:t>
            </a:r>
          </a:p>
          <a:p>
            <a:pPr lvl="2">
              <a:buClr>
                <a:schemeClr val="accent1"/>
              </a:buClr>
            </a:pPr>
            <a:r>
              <a:rPr lang="en-US" altLang="en-US" sz="2600" dirty="0" smtClean="0"/>
              <a:t>CREF/Multifamily </a:t>
            </a:r>
            <a:r>
              <a:rPr lang="en-US" altLang="en-US" sz="2600" dirty="0"/>
              <a:t>Housing Convention &amp; </a:t>
            </a:r>
            <a:r>
              <a:rPr lang="en-US" altLang="en-US" sz="2600" dirty="0" smtClean="0"/>
              <a:t>Expo</a:t>
            </a:r>
          </a:p>
          <a:p>
            <a:pPr lvl="2">
              <a:buClr>
                <a:schemeClr val="accent1"/>
              </a:buClr>
            </a:pPr>
            <a:r>
              <a:rPr lang="en-US" altLang="en-US" sz="2600" dirty="0" smtClean="0"/>
              <a:t>Commercial/Multifamily </a:t>
            </a:r>
            <a:r>
              <a:rPr lang="en-US" altLang="en-US" sz="2600" dirty="0"/>
              <a:t>Servicing &amp; Technology </a:t>
            </a:r>
            <a:r>
              <a:rPr lang="en-US" altLang="en-US" sz="2600" dirty="0" smtClean="0"/>
              <a:t>Conference</a:t>
            </a:r>
          </a:p>
          <a:p>
            <a:pPr lvl="2">
              <a:buClr>
                <a:schemeClr val="accent1"/>
              </a:buClr>
            </a:pPr>
            <a:r>
              <a:rPr lang="en-US" altLang="en-US" sz="2600" dirty="0" smtClean="0"/>
              <a:t>FHA Roundtables</a:t>
            </a:r>
          </a:p>
          <a:p>
            <a:pPr lvl="2">
              <a:buClr>
                <a:schemeClr val="accent1"/>
              </a:buClr>
            </a:pPr>
            <a:r>
              <a:rPr lang="en-US" altLang="en-US" sz="2600" dirty="0" smtClean="0"/>
              <a:t>Small Balance Lending Summit</a:t>
            </a:r>
          </a:p>
          <a:p>
            <a:pPr lvl="2">
              <a:buClr>
                <a:schemeClr val="accent1"/>
              </a:buClr>
            </a:pPr>
            <a:r>
              <a:rPr lang="en-US" altLang="en-US" sz="2600" dirty="0" smtClean="0"/>
              <a:t>Accounting and Financial Management Conference</a:t>
            </a:r>
            <a:endParaRPr lang="en-US" altLang="en-US" sz="2600" dirty="0">
              <a:solidFill>
                <a:prstClr val="black"/>
              </a:solidFill>
            </a:endParaRPr>
          </a:p>
          <a:p>
            <a:pPr lvl="2">
              <a:buClr>
                <a:srgbClr val="990000"/>
              </a:buClr>
            </a:pPr>
            <a:r>
              <a:rPr lang="en-US" altLang="en-US" sz="2600" dirty="0" smtClean="0"/>
              <a:t>National Advocacy Conference</a:t>
            </a:r>
          </a:p>
          <a:p>
            <a:pPr lvl="2">
              <a:buClr>
                <a:srgbClr val="990000"/>
              </a:buClr>
            </a:pPr>
            <a:r>
              <a:rPr lang="en-US" altLang="en-US" sz="2600" dirty="0" smtClean="0"/>
              <a:t>Summit on Diversity &amp; Inclusion</a:t>
            </a:r>
          </a:p>
          <a:p>
            <a:pPr lvl="2">
              <a:buClr>
                <a:srgbClr val="990000"/>
              </a:buClr>
            </a:pPr>
            <a:r>
              <a:rPr lang="en-US" altLang="en-US" sz="2600" dirty="0" smtClean="0"/>
              <a:t>CREF Connects and </a:t>
            </a:r>
            <a:r>
              <a:rPr lang="en-US" altLang="en-US" sz="2600" dirty="0" err="1" smtClean="0"/>
              <a:t>mPact</a:t>
            </a:r>
            <a:r>
              <a:rPr lang="en-US" altLang="en-US" sz="2600" dirty="0" smtClean="0"/>
              <a:t> (as announced)</a:t>
            </a:r>
          </a:p>
          <a:p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24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211814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MBA’s </a:t>
            </a:r>
            <a:r>
              <a:rPr lang="en-US" sz="2800" dirty="0" err="1" smtClean="0"/>
              <a:t>mPact</a:t>
            </a:r>
            <a:r>
              <a:rPr lang="en-US" sz="2800" dirty="0" smtClean="0"/>
              <a:t> Program  </a:t>
            </a:r>
            <a:endParaRPr lang="en-US" sz="28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" y="973814"/>
            <a:ext cx="8534400" cy="4861589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Purpose - </a:t>
            </a:r>
            <a:r>
              <a:rPr lang="en-US" sz="2400" dirty="0" smtClean="0"/>
              <a:t>To engage </a:t>
            </a:r>
            <a:r>
              <a:rPr lang="en-US" sz="2400" dirty="0"/>
              <a:t>early to mid-career </a:t>
            </a:r>
            <a:r>
              <a:rPr lang="en-US" sz="2400" dirty="0" smtClean="0"/>
              <a:t>professional MBA members from all sectors </a:t>
            </a:r>
            <a:r>
              <a:rPr lang="en-US" sz="2400" dirty="0"/>
              <a:t>and backgrounds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commercial/multifamily finance industry to foster industry networking and personal career growth</a:t>
            </a:r>
          </a:p>
          <a:p>
            <a:r>
              <a:rPr lang="en-US" sz="2600" b="1" dirty="0" err="1"/>
              <a:t>mPact</a:t>
            </a:r>
            <a:r>
              <a:rPr lang="en-US" sz="2600" b="1" dirty="0"/>
              <a:t> Target Audience - </a:t>
            </a:r>
            <a:r>
              <a:rPr lang="en-US" sz="2400" dirty="0"/>
              <a:t>Younger </a:t>
            </a:r>
            <a:r>
              <a:rPr lang="en-US" sz="2400" dirty="0" smtClean="0"/>
              <a:t>demographic </a:t>
            </a:r>
            <a:r>
              <a:rPr lang="en-US" sz="2400" dirty="0"/>
              <a:t>of ages 35 and under with 15 years of </a:t>
            </a:r>
            <a:r>
              <a:rPr lang="en-US" sz="2400" dirty="0" smtClean="0"/>
              <a:t>C/MF experience </a:t>
            </a:r>
            <a:r>
              <a:rPr lang="en-US" sz="2400" dirty="0"/>
              <a:t>or </a:t>
            </a:r>
            <a:r>
              <a:rPr lang="en-US" sz="2400" dirty="0" smtClean="0"/>
              <a:t>less</a:t>
            </a:r>
          </a:p>
          <a:p>
            <a:r>
              <a:rPr lang="en-US" sz="2600" b="1" dirty="0"/>
              <a:t>Ways to Get Involved </a:t>
            </a:r>
            <a:r>
              <a:rPr lang="en-US" sz="2600" b="1" dirty="0" smtClean="0"/>
              <a:t>- </a:t>
            </a:r>
            <a:endParaRPr lang="en-US" sz="2600" b="1" dirty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mPact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Community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mPact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Instagram </a:t>
            </a:r>
            <a:r>
              <a:rPr lang="en-US" sz="2400" dirty="0"/>
              <a:t>@</a:t>
            </a:r>
            <a:r>
              <a:rPr lang="en-US" sz="2400" dirty="0" err="1"/>
              <a:t>mba_mpact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Contact Ashley Gunn, Associate Director, MBA at </a:t>
            </a:r>
            <a:r>
              <a:rPr lang="en-US" sz="2400" dirty="0">
                <a:hlinkClick r:id="rId5"/>
              </a:rPr>
              <a:t>agunn@mba.org</a:t>
            </a:r>
            <a:r>
              <a:rPr lang="en-US" sz="2400" dirty="0"/>
              <a:t> or Rachel Raeder, CREF Associate, MBA at </a:t>
            </a:r>
            <a:r>
              <a:rPr lang="en-US" sz="2400" dirty="0">
                <a:hlinkClick r:id="rId6"/>
              </a:rPr>
              <a:t>rraeder@mba.org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61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742039"/>
            <a:ext cx="8486775" cy="56587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Mortgage Action Alliance (MAA) is MBA’s grassroots advocacy network</a:t>
            </a:r>
          </a:p>
          <a:p>
            <a:pPr marL="800100" lvl="1" indent="-342900">
              <a:buClrTx/>
            </a:pPr>
            <a:r>
              <a:rPr lang="en-US" sz="2200" dirty="0"/>
              <a:t>Join for free at </a:t>
            </a:r>
            <a:r>
              <a:rPr lang="en-US" sz="2200" dirty="0" smtClean="0">
                <a:hlinkClick r:id="rId2" action="ppaction://hlinkfile"/>
              </a:rPr>
              <a:t>mba.org/</a:t>
            </a:r>
            <a:r>
              <a:rPr lang="en-US" sz="2200" dirty="0" err="1" smtClean="0">
                <a:hlinkClick r:id="rId2" action="ppaction://hlinkfile"/>
              </a:rPr>
              <a:t>joinmaa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MAA </a:t>
            </a:r>
            <a:r>
              <a:rPr lang="en-US" sz="2200" dirty="0"/>
              <a:t>Members will receive:</a:t>
            </a:r>
          </a:p>
          <a:p>
            <a:pPr marL="800100" lvl="1" indent="-342900">
              <a:buClrTx/>
            </a:pPr>
            <a:r>
              <a:rPr lang="en-US" sz="2200" dirty="0"/>
              <a:t>Calls to Action when legislation affecting the real estate finance industry is being considered by Congress or your state </a:t>
            </a:r>
            <a:r>
              <a:rPr lang="en-US" sz="2200" dirty="0" smtClean="0"/>
              <a:t>government</a:t>
            </a:r>
          </a:p>
          <a:p>
            <a:pPr marL="800100" lvl="1" indent="-342900">
              <a:buClrTx/>
            </a:pPr>
            <a:r>
              <a:rPr lang="en-US" sz="2200" dirty="0" smtClean="0"/>
              <a:t>A </a:t>
            </a:r>
            <a:r>
              <a:rPr lang="en-US" sz="2200" dirty="0"/>
              <a:t>weekly newsletter with legislative and regulatory </a:t>
            </a:r>
            <a:r>
              <a:rPr lang="en-US" sz="2200" dirty="0" smtClean="0"/>
              <a:t>developments</a:t>
            </a:r>
          </a:p>
          <a:p>
            <a:pPr marL="800100" lvl="1" indent="-342900">
              <a:buClrTx/>
            </a:pPr>
            <a:r>
              <a:rPr lang="en-US" sz="2200" dirty="0" smtClean="0"/>
              <a:t>Free Quarterly Advocacy Update Webinars hosted by MBA’s Legislative and Political Affairs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Questions?</a:t>
            </a:r>
            <a:br>
              <a:rPr lang="en-US" sz="2200" dirty="0"/>
            </a:br>
            <a:r>
              <a:rPr lang="en-US" sz="2200" dirty="0" smtClean="0"/>
              <a:t>Contact </a:t>
            </a:r>
            <a:r>
              <a:rPr lang="en-US" sz="2200" dirty="0">
                <a:hlinkClick r:id="rId3"/>
              </a:rPr>
              <a:t>maa@mba.org</a:t>
            </a:r>
            <a:r>
              <a:rPr lang="en-US" sz="2200" dirty="0"/>
              <a:t>, or (202) 557-2933</a:t>
            </a:r>
            <a:endParaRPr lang="en-US" sz="2200" dirty="0" smtClean="0"/>
          </a:p>
          <a:p>
            <a:pPr marL="800100" lvl="1" indent="-342900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11814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MBA’s Mortgage Action Alliance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85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MBA CREF Research – Industry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334000"/>
          </a:xfrm>
        </p:spPr>
        <p:txBody>
          <a:bodyPr numCol="2">
            <a:norm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Originations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Annual </a:t>
            </a:r>
            <a:r>
              <a:rPr lang="en-US" sz="1400" dirty="0"/>
              <a:t>Originations </a:t>
            </a:r>
            <a:r>
              <a:rPr lang="en-US" sz="1400" dirty="0" smtClean="0"/>
              <a:t>Rankings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Annual </a:t>
            </a:r>
            <a:r>
              <a:rPr lang="en-US" sz="1400" dirty="0"/>
              <a:t>Origination Volume Summation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Annual </a:t>
            </a:r>
            <a:r>
              <a:rPr lang="en-US" sz="1400" dirty="0"/>
              <a:t>Report on Multifamily Lending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Quarterly </a:t>
            </a:r>
            <a:r>
              <a:rPr lang="en-US" sz="1400" dirty="0"/>
              <a:t>Mortgage Banking Originations </a:t>
            </a:r>
            <a:r>
              <a:rPr lang="en-US" sz="1400" dirty="0" smtClean="0"/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Servicing </a:t>
            </a:r>
            <a:r>
              <a:rPr lang="en-US" sz="1600" b="1" dirty="0">
                <a:solidFill>
                  <a:srgbClr val="0070C0"/>
                </a:solidFill>
              </a:rPr>
              <a:t>and Mortgage Debt Outstanding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Loan </a:t>
            </a:r>
            <a:r>
              <a:rPr lang="en-US" sz="1400" dirty="0"/>
              <a:t>Maturity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Mortgage </a:t>
            </a:r>
            <a:r>
              <a:rPr lang="en-US" sz="1400" dirty="0"/>
              <a:t>Delinquency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Mortgage </a:t>
            </a:r>
            <a:r>
              <a:rPr lang="en-US" sz="1400" dirty="0"/>
              <a:t>Debt Outstanding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Mortgage </a:t>
            </a:r>
            <a:r>
              <a:rPr lang="en-US" sz="1400" dirty="0"/>
              <a:t>Servicer </a:t>
            </a:r>
            <a:r>
              <a:rPr lang="en-US" sz="1400" dirty="0" smtClean="0"/>
              <a:t>Rankings</a:t>
            </a:r>
          </a:p>
          <a:p>
            <a:endParaRPr lang="en-US" sz="1400" i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Forecasts </a:t>
            </a:r>
            <a:r>
              <a:rPr lang="en-US" sz="1600" b="1" dirty="0">
                <a:solidFill>
                  <a:srgbClr val="0070C0"/>
                </a:solidFill>
              </a:rPr>
              <a:t>and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CREF Forecasts (Members Only)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CREF Outlook Survey (Members Only)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Commercial/Multifamily Quarterly </a:t>
            </a:r>
            <a:r>
              <a:rPr lang="en-US" sz="1400" dirty="0">
                <a:hlinkClick r:id="rId3"/>
              </a:rPr>
              <a:t>DataBook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Commercial/Multifamily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47583" y="6324600"/>
            <a:ext cx="4931158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88441"/>
                </a:solidFill>
                <a:hlinkClick r:id="rId4"/>
              </a:rPr>
              <a:t>Learn more at www.mba.org/CREFResearch</a:t>
            </a:r>
            <a:r>
              <a:rPr lang="en-US" b="1" dirty="0" smtClean="0">
                <a:solidFill>
                  <a:srgbClr val="A88441"/>
                </a:solidFill>
              </a:rPr>
              <a:t> or email </a:t>
            </a:r>
            <a:r>
              <a:rPr lang="en-US" b="1" dirty="0" smtClean="0">
                <a:solidFill>
                  <a:srgbClr val="A88441"/>
                </a:solidFill>
                <a:hlinkClick r:id="rId5"/>
              </a:rPr>
              <a:t>CREFresearch@mba.org</a:t>
            </a:r>
            <a:endParaRPr lang="en-US" b="1" dirty="0">
              <a:solidFill>
                <a:srgbClr val="A8844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65" y="609600"/>
            <a:ext cx="3411335" cy="235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2967722"/>
            <a:ext cx="2445334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657" y="2971800"/>
            <a:ext cx="2326216" cy="1637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534" y="4620983"/>
            <a:ext cx="2143845" cy="15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A_Theme_Arial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buNone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MBA_Theme_Arial</Template>
  <TotalTime>2792</TotalTime>
  <Words>641</Words>
  <Application>Microsoft Office PowerPoint</Application>
  <PresentationFormat>On-screen Show (4:3)</PresentationFormat>
  <Paragraphs>139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MBA_Theme_Arial</vt:lpstr>
      <vt:lpstr>           Update on MBA Multifamily  September 19, 2017  For the Western Mortgagee Advisory Council         </vt:lpstr>
      <vt:lpstr>Commercial/ Multifamily Board of Governors:  Council Structure</vt:lpstr>
      <vt:lpstr>Multifamily Council, Committees, and Working Groups</vt:lpstr>
      <vt:lpstr>Key C/MF Policy Accomplishments</vt:lpstr>
      <vt:lpstr>Ongoing Policy Priorities</vt:lpstr>
      <vt:lpstr>Conferences &amp; Events to Meet Your Needs</vt:lpstr>
      <vt:lpstr>MBA’s mPact Program  </vt:lpstr>
      <vt:lpstr>MBA’s Mortgage Action Alliance</vt:lpstr>
      <vt:lpstr>MBA CREF Research – Industry Analysis</vt:lpstr>
      <vt:lpstr>MBA Education Overview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Walker, Katheryne</dc:creator>
  <cp:lastModifiedBy>terry</cp:lastModifiedBy>
  <cp:revision>152</cp:revision>
  <cp:lastPrinted>2017-09-15T20:24:30Z</cp:lastPrinted>
  <dcterms:created xsi:type="dcterms:W3CDTF">2011-05-23T17:50:40Z</dcterms:created>
  <dcterms:modified xsi:type="dcterms:W3CDTF">2017-09-15T21:14:19Z</dcterms:modified>
</cp:coreProperties>
</file>