
<file path=[Content_Types].xml><?xml version="1.0" encoding="utf-8"?>
<Types xmlns="http://schemas.openxmlformats.org/package/2006/content-types">
  <Default Extension="png" ContentType="image/png"/>
  <Default Extension="pdf"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08" r:id="rId5"/>
  </p:sldMasterIdLst>
  <p:notesMasterIdLst>
    <p:notesMasterId r:id="rId59"/>
  </p:notesMasterIdLst>
  <p:handoutMasterIdLst>
    <p:handoutMasterId r:id="rId60"/>
  </p:handoutMasterIdLst>
  <p:sldIdLst>
    <p:sldId id="257" r:id="rId6"/>
    <p:sldId id="342" r:id="rId7"/>
    <p:sldId id="401" r:id="rId8"/>
    <p:sldId id="344" r:id="rId9"/>
    <p:sldId id="360" r:id="rId10"/>
    <p:sldId id="443" r:id="rId11"/>
    <p:sldId id="485" r:id="rId12"/>
    <p:sldId id="377" r:id="rId13"/>
    <p:sldId id="376" r:id="rId14"/>
    <p:sldId id="365" r:id="rId15"/>
    <p:sldId id="456" r:id="rId16"/>
    <p:sldId id="359" r:id="rId17"/>
    <p:sldId id="270" r:id="rId18"/>
    <p:sldId id="272" r:id="rId19"/>
    <p:sldId id="397" r:id="rId20"/>
    <p:sldId id="402" r:id="rId21"/>
    <p:sldId id="413" r:id="rId22"/>
    <p:sldId id="414" r:id="rId23"/>
    <p:sldId id="415" r:id="rId24"/>
    <p:sldId id="416" r:id="rId25"/>
    <p:sldId id="417" r:id="rId26"/>
    <p:sldId id="418" r:id="rId27"/>
    <p:sldId id="419" r:id="rId28"/>
    <p:sldId id="420" r:id="rId29"/>
    <p:sldId id="421" r:id="rId30"/>
    <p:sldId id="422"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 id="445" r:id="rId48"/>
    <p:sldId id="446" r:id="rId49"/>
    <p:sldId id="447" r:id="rId50"/>
    <p:sldId id="448" r:id="rId51"/>
    <p:sldId id="449" r:id="rId52"/>
    <p:sldId id="450" r:id="rId53"/>
    <p:sldId id="451" r:id="rId54"/>
    <p:sldId id="452" r:id="rId55"/>
    <p:sldId id="453" r:id="rId56"/>
    <p:sldId id="454" r:id="rId57"/>
    <p:sldId id="455" r:id="rId58"/>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son, Tiger" initials="HT" lastIdx="1" clrIdx="0">
    <p:extLst>
      <p:ext uri="{19B8F6BF-5375-455C-9EA6-DF929625EA0E}">
        <p15:presenceInfo xmlns:p15="http://schemas.microsoft.com/office/powerpoint/2012/main" userId="S-1-5-21-2025429265-573735546-839522115-28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1" autoAdjust="0"/>
    <p:restoredTop sz="94656" autoAdjust="0"/>
  </p:normalViewPr>
  <p:slideViewPr>
    <p:cSldViewPr snapToGrid="0" snapToObjects="1">
      <p:cViewPr varScale="1">
        <p:scale>
          <a:sx n="105" d="100"/>
          <a:sy n="105" d="100"/>
        </p:scale>
        <p:origin x="12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3019" y="-8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6498977536225E-2"/>
          <c:y val="5.4277120469754817E-2"/>
          <c:w val="0.8859526281692891"/>
          <c:h val="0.85301812184512527"/>
        </c:manualLayout>
      </c:layout>
      <c:barChart>
        <c:barDir val="col"/>
        <c:grouping val="clustered"/>
        <c:varyColors val="0"/>
        <c:ser>
          <c:idx val="0"/>
          <c:order val="0"/>
          <c:tx>
            <c:strRef>
              <c:f>Sheet1!$B$1</c:f>
              <c:strCache>
                <c:ptCount val="1"/>
                <c:pt idx="0">
                  <c:v>properties</c:v>
                </c:pt>
              </c:strCache>
            </c:strRef>
          </c:tx>
          <c:spPr>
            <a:solidFill>
              <a:schemeClr val="accent1">
                <a:alpha val="7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E9-446E-9864-6F34F080D7F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E9-446E-9864-6F34F080D7FD}"/>
                </c:ext>
              </c:extLst>
            </c:dLbl>
            <c:dLbl>
              <c:idx val="2"/>
              <c:tx>
                <c:rich>
                  <a:bodyPr/>
                  <a:lstStyle/>
                  <a:p>
                    <a:fld id="{72ED19DE-6244-40B1-BA77-12931D16F59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E9-446E-9864-6F34F080D7F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Q1 Oct-Dec</c:v>
                </c:pt>
                <c:pt idx="1">
                  <c:v>Q2 Jan-Mar</c:v>
                </c:pt>
                <c:pt idx="2">
                  <c:v>Q3 Apr-Jun</c:v>
                </c:pt>
              </c:strCache>
            </c:strRef>
          </c:cat>
          <c:val>
            <c:numRef>
              <c:f>Sheet1!$B$2:$B$5</c:f>
              <c:numCache>
                <c:formatCode>General</c:formatCode>
                <c:ptCount val="3"/>
                <c:pt idx="0">
                  <c:v>61</c:v>
                </c:pt>
                <c:pt idx="1">
                  <c:v>27</c:v>
                </c:pt>
                <c:pt idx="2">
                  <c:v>33</c:v>
                </c:pt>
              </c:numCache>
            </c:numRef>
          </c:val>
          <c:extLst>
            <c:ext xmlns:c16="http://schemas.microsoft.com/office/drawing/2014/chart" uri="{C3380CC4-5D6E-409C-BE32-E72D297353CC}">
              <c16:uniqueId val="{00000000-C91E-41F5-8C82-C59092E0A0E8}"/>
            </c:ext>
          </c:extLst>
        </c:ser>
        <c:dLbls>
          <c:showLegendKey val="0"/>
          <c:showVal val="0"/>
          <c:showCatName val="0"/>
          <c:showSerName val="0"/>
          <c:showPercent val="0"/>
          <c:showBubbleSize val="0"/>
        </c:dLbls>
        <c:gapWidth val="80"/>
        <c:overlap val="25"/>
        <c:axId val="506598792"/>
        <c:axId val="316787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strCache>
                  </c:strRef>
                </c:tx>
                <c:spPr>
                  <a:solidFill>
                    <a:schemeClr val="accent3">
                      <a:alpha val="70000"/>
                    </a:schemeClr>
                  </a:solidFill>
                  <a:ln>
                    <a:noFill/>
                  </a:ln>
                  <a:effectLst/>
                </c:spPr>
                <c:invertIfNegative val="0"/>
                <c:cat>
                  <c:strRef>
                    <c:extLst>
                      <c:ext uri="{02D57815-91ED-43cb-92C2-25804820EDAC}">
                        <c15:formulaRef>
                          <c15:sqref>Sheet1!$A$2:$A$5</c15:sqref>
                        </c15:formulaRef>
                      </c:ext>
                    </c:extLst>
                    <c:strCache>
                      <c:ptCount val="3"/>
                      <c:pt idx="0">
                        <c:v>Q1 Oct-Dec</c:v>
                      </c:pt>
                      <c:pt idx="1">
                        <c:v>Q2 Jan-Mar</c:v>
                      </c:pt>
                      <c:pt idx="2">
                        <c:v>Q3 Apr-Jun</c:v>
                      </c:pt>
                    </c:strCache>
                  </c:strRef>
                </c:cat>
                <c:val>
                  <c:numRef>
                    <c:extLst>
                      <c:ext uri="{02D57815-91ED-43cb-92C2-25804820EDAC}">
                        <c15:formulaRef>
                          <c15:sqref>Sheet1!$C$2:$C$5</c15:sqref>
                        </c15:formulaRef>
                      </c:ext>
                    </c:extLst>
                    <c:numCache>
                      <c:formatCode>General</c:formatCode>
                      <c:ptCount val="3"/>
                    </c:numCache>
                  </c:numRef>
                </c:val>
                <c:extLst>
                  <c:ext xmlns:c16="http://schemas.microsoft.com/office/drawing/2014/chart" uri="{C3380CC4-5D6E-409C-BE32-E72D297353CC}">
                    <c16:uniqueId val="{00000001-C91E-41F5-8C82-C59092E0A0E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5">
                      <a:alpha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3"/>
                      <c:pt idx="0">
                        <c:v>Q1 Oct-Dec</c:v>
                      </c:pt>
                      <c:pt idx="1">
                        <c:v>Q2 Jan-Mar</c:v>
                      </c:pt>
                      <c:pt idx="2">
                        <c:v>Q3 Apr-Jun</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2-C91E-41F5-8C82-C59092E0A0E8}"/>
                  </c:ext>
                </c:extLst>
              </c15:ser>
            </c15:filteredBarSeries>
          </c:ext>
        </c:extLst>
      </c:barChart>
      <c:catAx>
        <c:axId val="506598792"/>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solidFill>
                <a:latin typeface="Arial" panose="020B0604020202020204" pitchFamily="34" charset="0"/>
                <a:ea typeface="+mn-ea"/>
                <a:cs typeface="Arial" panose="020B0604020202020204" pitchFamily="34" charset="0"/>
              </a:defRPr>
            </a:pPr>
            <a:endParaRPr lang="en-US"/>
          </a:p>
        </c:txPr>
        <c:crossAx val="316787736"/>
        <c:crosses val="autoZero"/>
        <c:auto val="1"/>
        <c:lblAlgn val="ctr"/>
        <c:lblOffset val="100"/>
        <c:noMultiLvlLbl val="0"/>
      </c:catAx>
      <c:valAx>
        <c:axId val="316787736"/>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sz="1800" dirty="0">
                    <a:solidFill>
                      <a:schemeClr val="tx1"/>
                    </a:solidFill>
                    <a:latin typeface="Arial" panose="020B0604020202020204" pitchFamily="34" charset="0"/>
                    <a:cs typeface="Arial" panose="020B0604020202020204" pitchFamily="34" charset="0"/>
                  </a:rPr>
                  <a:t>Number of Applications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en-US"/>
          </a:p>
        </c:txPr>
        <c:crossAx val="506598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0.08792</cdr:x>
      <cdr:y>0.85865</cdr:y>
    </cdr:from>
    <cdr:to>
      <cdr:x>0.13538</cdr:x>
      <cdr:y>0.94887</cdr:y>
    </cdr:to>
    <cdr:sp macro="" textlink="">
      <cdr:nvSpPr>
        <cdr:cNvPr id="2" name="TextBox 1"/>
        <cdr:cNvSpPr txBox="1"/>
      </cdr:nvSpPr>
      <cdr:spPr>
        <a:xfrm xmlns:a="http://schemas.openxmlformats.org/drawingml/2006/main">
          <a:off x="723530" y="3886200"/>
          <a:ext cx="390618" cy="408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2"/>
            <a:ext cx="3043343" cy="465455"/>
          </a:xfrm>
          <a:prstGeom prst="rect">
            <a:avLst/>
          </a:prstGeom>
        </p:spPr>
        <p:txBody>
          <a:bodyPr vert="horz" lIns="93324" tIns="46662" rIns="93324" bIns="46662" rtlCol="0"/>
          <a:lstStyle>
            <a:lvl1pPr algn="r">
              <a:defRPr sz="1200"/>
            </a:lvl1pPr>
          </a:lstStyle>
          <a:p>
            <a:fld id="{746859F6-33FF-4E0C-B578-5D9D7E3D93B4}" type="datetimeFigureOut">
              <a:rPr lang="en-US" smtClean="0"/>
              <a:t>6/30/2017</a:t>
            </a:fld>
            <a:endParaRPr lang="en-US"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24" tIns="46662" rIns="93324" bIns="46662" rtlCol="0" anchor="b"/>
          <a:lstStyle>
            <a:lvl1pPr algn="r">
              <a:defRPr sz="1200"/>
            </a:lvl1pPr>
          </a:lstStyle>
          <a:p>
            <a:fld id="{79BB0700-3F93-4244-9C3C-2BF2E8C46965}" type="slidenum">
              <a:rPr lang="en-US" smtClean="0"/>
              <a:t>‹#›</a:t>
            </a:fld>
            <a:endParaRPr lang="en-US" dirty="0"/>
          </a:p>
        </p:txBody>
      </p:sp>
    </p:spTree>
    <p:extLst>
      <p:ext uri="{BB962C8B-B14F-4D97-AF65-F5344CB8AC3E}">
        <p14:creationId xmlns:p14="http://schemas.microsoft.com/office/powerpoint/2010/main" val="598135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2"/>
            <a:ext cx="3043343" cy="465455"/>
          </a:xfrm>
          <a:prstGeom prst="rect">
            <a:avLst/>
          </a:prstGeom>
        </p:spPr>
        <p:txBody>
          <a:bodyPr vert="horz" lIns="93324" tIns="46662" rIns="93324" bIns="46662" rtlCol="0"/>
          <a:lstStyle>
            <a:lvl1pPr algn="r">
              <a:defRPr sz="1200"/>
            </a:lvl1pPr>
          </a:lstStyle>
          <a:p>
            <a:fld id="{FC0C9E5C-0522-4A14-89E4-CBC2DFADDED9}" type="datetimeFigureOut">
              <a:rPr lang="en-US" smtClean="0"/>
              <a:t>6/30/2017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24" tIns="46662" rIns="93324" bIns="46662" rtlCol="0" anchor="b"/>
          <a:lstStyle>
            <a:lvl1pPr algn="r">
              <a:defRPr sz="1200"/>
            </a:lvl1pPr>
          </a:lstStyle>
          <a:p>
            <a:fld id="{8B613499-0A78-41A0-909C-E859ACE5B34D}" type="slidenum">
              <a:rPr lang="en-US" smtClean="0"/>
              <a:t>‹#›</a:t>
            </a:fld>
            <a:endParaRPr lang="en-US" dirty="0"/>
          </a:p>
        </p:txBody>
      </p:sp>
    </p:spTree>
    <p:extLst>
      <p:ext uri="{BB962C8B-B14F-4D97-AF65-F5344CB8AC3E}">
        <p14:creationId xmlns:p14="http://schemas.microsoft.com/office/powerpoint/2010/main" val="641113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CNAaccess@hud.gov**"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CNAeTOOL@hud.gov"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Tom what he wants</a:t>
            </a:r>
            <a:r>
              <a:rPr lang="en-US" baseline="0" dirty="0"/>
              <a:t> to say on this slide</a:t>
            </a:r>
            <a:endParaRPr lang="en-US" dirty="0"/>
          </a:p>
        </p:txBody>
      </p:sp>
      <p:sp>
        <p:nvSpPr>
          <p:cNvPr id="4" name="Slide Number Placeholder 3"/>
          <p:cNvSpPr>
            <a:spLocks noGrp="1"/>
          </p:cNvSpPr>
          <p:nvPr>
            <p:ph type="sldNum" sz="quarter" idx="10"/>
          </p:nvPr>
        </p:nvSpPr>
        <p:spPr/>
        <p:txBody>
          <a:bodyPr/>
          <a:lstStyle/>
          <a:p>
            <a:fld id="{8B613499-0A78-41A0-909C-E859ACE5B34D}" type="slidenum">
              <a:rPr lang="en-US" smtClean="0"/>
              <a:t>4</a:t>
            </a:fld>
            <a:endParaRPr lang="en-US" dirty="0"/>
          </a:p>
        </p:txBody>
      </p:sp>
    </p:spTree>
    <p:extLst>
      <p:ext uri="{BB962C8B-B14F-4D97-AF65-F5344CB8AC3E}">
        <p14:creationId xmlns:p14="http://schemas.microsoft.com/office/powerpoint/2010/main" val="408321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&gt;Click on hyperlink to open webpage.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26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&gt;Point out each portion on tool on CNA webpage</a:t>
            </a:r>
          </a:p>
          <a:p>
            <a:endParaRPr lang="en-US" dirty="0"/>
          </a:p>
          <a:p>
            <a:r>
              <a:rPr lang="en-US" dirty="0"/>
              <a:t>Assessment Tool = data bank (replacement for the paper CNA)</a:t>
            </a:r>
          </a:p>
          <a:p>
            <a:endParaRPr lang="en-US" dirty="0"/>
          </a:p>
          <a:p>
            <a:r>
              <a:rPr lang="en-US" dirty="0"/>
              <a:t>Validation Engine =  screening tool</a:t>
            </a:r>
          </a:p>
          <a:p>
            <a:r>
              <a:rPr lang="en-US" dirty="0"/>
              <a:t>	</a:t>
            </a:r>
          </a:p>
          <a:p>
            <a:r>
              <a:rPr lang="en-US" dirty="0"/>
              <a:t>Submission Portal = new application exhibit</a:t>
            </a:r>
          </a:p>
          <a:p>
            <a:r>
              <a:rPr lang="en-US" dirty="0"/>
              <a:t>	</a:t>
            </a:r>
          </a:p>
          <a:p>
            <a:r>
              <a:rPr lang="en-US" dirty="0"/>
              <a:t>Reviewer Tool = HUD’s review/approval tool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47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Lenders, Needs Assessors, Architect, and general public can access these.</a:t>
            </a:r>
          </a:p>
          <a:p>
            <a:endParaRPr lang="en-US" dirty="0"/>
          </a:p>
          <a:p>
            <a:r>
              <a:rPr lang="en-US" dirty="0"/>
              <a:t>NO LOGIN or USER ID REQUIRED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85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Portal is only for use by Lenders.</a:t>
            </a:r>
          </a:p>
          <a:p>
            <a:r>
              <a:rPr lang="en-US" dirty="0"/>
              <a:t>	-Need Assessors/Architects/3</a:t>
            </a:r>
            <a:r>
              <a:rPr lang="en-US" baseline="30000" dirty="0"/>
              <a:t>rd</a:t>
            </a:r>
            <a:r>
              <a:rPr lang="en-US" dirty="0"/>
              <a:t>-parties cannot submit CNA</a:t>
            </a:r>
          </a:p>
          <a:p>
            <a:endParaRPr lang="en-US" b="1" dirty="0"/>
          </a:p>
          <a:p>
            <a:r>
              <a:rPr lang="en-US" dirty="0"/>
              <a:t>Don’t know your MID? Someone at you institution does.</a:t>
            </a:r>
          </a:p>
          <a:p>
            <a:r>
              <a:rPr lang="en-US" dirty="0"/>
              <a:t>**Access Issues contact </a:t>
            </a:r>
            <a:r>
              <a:rPr lang="en-US" dirty="0">
                <a:hlinkClick r:id="rId3"/>
              </a:rPr>
              <a:t>CNAaccess@hud.gov</a:t>
            </a:r>
            <a:r>
              <a:rPr lang="en-US" dirty="0"/>
              <a:t>**</a:t>
            </a:r>
          </a:p>
          <a:p>
            <a:r>
              <a:rPr lang="en-US" dirty="0"/>
              <a:t>**Other issues contact </a:t>
            </a:r>
            <a:r>
              <a:rPr lang="en-US" dirty="0">
                <a:hlinkClick r:id="rId4"/>
              </a:rPr>
              <a:t>CNAeTOOL@hud.gov</a:t>
            </a:r>
            <a:r>
              <a:rPr lang="en-US" dirty="0"/>
              <a:t>** </a:t>
            </a:r>
          </a:p>
          <a:p>
            <a:endParaRPr lang="en-US" dirty="0"/>
          </a:p>
          <a:p>
            <a:r>
              <a:rPr lang="en-US" dirty="0"/>
              <a:t>Reviewer Tool is only for HUD use. NO ONE ELSE CAN ACCESS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16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Tool = data bank</a:t>
            </a:r>
          </a:p>
          <a:p>
            <a:r>
              <a:rPr lang="en-US" dirty="0"/>
              <a:t>	-contains data on the property</a:t>
            </a:r>
          </a:p>
          <a:p>
            <a:r>
              <a:rPr lang="en-US" dirty="0"/>
              <a:t>	-this is the replacement for the paper CAN</a:t>
            </a:r>
          </a:p>
          <a:p>
            <a:endParaRPr lang="en-US" dirty="0"/>
          </a:p>
          <a:p>
            <a:r>
              <a:rPr lang="en-US" dirty="0"/>
              <a:t>&gt;Open Assessment tool from webpage.</a:t>
            </a:r>
          </a:p>
          <a:p>
            <a:endParaRPr lang="en-US" dirty="0"/>
          </a:p>
          <a:p>
            <a:r>
              <a:rPr lang="en-US" dirty="0"/>
              <a:t>Project data is entered under the grey tabs by the needs assessor (223f) or the architect/3</a:t>
            </a:r>
            <a:r>
              <a:rPr lang="en-US" baseline="30000" dirty="0"/>
              <a:t>rd</a:t>
            </a:r>
            <a:r>
              <a:rPr lang="en-US" dirty="0"/>
              <a:t>-party reviewer (221d4).</a:t>
            </a:r>
          </a:p>
          <a:p>
            <a:endParaRPr lang="en-US" dirty="0"/>
          </a:p>
          <a:p>
            <a:r>
              <a:rPr lang="en-US" dirty="0"/>
              <a:t>Financial data is entered under the green tabs by the Lender.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26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Engine =  screening tool</a:t>
            </a:r>
          </a:p>
          <a:p>
            <a:r>
              <a:rPr lang="en-US" dirty="0"/>
              <a:t>	-generates flags to point out actual or potential issues with the 	Assessment</a:t>
            </a:r>
          </a:p>
          <a:p>
            <a:endParaRPr lang="en-US" b="1" dirty="0"/>
          </a:p>
          <a:p>
            <a:r>
              <a:rPr lang="en-US" b="1" dirty="0"/>
              <a:t>Validation Engine saves for 4 days.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06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83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Portal = new application exhibit</a:t>
            </a:r>
          </a:p>
          <a:p>
            <a:pPr defTabSz="466618"/>
            <a:r>
              <a:rPr lang="en-US" dirty="0"/>
              <a:t>	-Lender use web portal to submit CNA as part of application</a:t>
            </a:r>
          </a:p>
          <a:p>
            <a:pPr defTabSz="466618"/>
            <a:r>
              <a:rPr lang="en-US" dirty="0"/>
              <a:t>	-NO MORE PAPER CNAs submitted with the application</a:t>
            </a:r>
          </a:p>
          <a:p>
            <a:r>
              <a:rPr lang="en-US" b="1" dirty="0"/>
              <a:t>Submission Portal saves for 2 years.</a:t>
            </a:r>
          </a:p>
          <a:p>
            <a:r>
              <a:rPr lang="en-US" b="1" dirty="0"/>
              <a:t>Lender should request return of submission from HUD if they notice an error after submitting.</a:t>
            </a:r>
          </a:p>
          <a:p>
            <a:endParaRPr lang="en-US" dirty="0"/>
          </a:p>
          <a:p>
            <a:r>
              <a:rPr lang="en-US" dirty="0"/>
              <a:t>Reviewer Tool = HUD’s review/approval process</a:t>
            </a:r>
          </a:p>
          <a:p>
            <a:pPr defTabSz="466618"/>
            <a:r>
              <a:rPr lang="en-US" dirty="0"/>
              <a:t>	-Branch Chief will have “assigner” access and assign CNA to reviewer</a:t>
            </a:r>
          </a:p>
          <a:p>
            <a:pPr defTabSz="466618"/>
            <a:r>
              <a:rPr lang="en-US" dirty="0"/>
              <a:t>	-Underwriter/Construction Analyst will have access to CNA for review</a:t>
            </a:r>
          </a:p>
          <a:p>
            <a:pPr marL="991564" indent="-991564" defTabSz="466618"/>
            <a:r>
              <a:rPr lang="en-US" dirty="0"/>
              <a:t>	-reviews flags, comments/notes from assessor/lender, can make own comments</a:t>
            </a:r>
          </a:p>
          <a:p>
            <a:pPr defTabSz="466618"/>
            <a:r>
              <a:rPr lang="en-US" dirty="0"/>
              <a:t>	-Reviewer will recommend approval or return to Lender</a:t>
            </a:r>
          </a:p>
          <a:p>
            <a:pPr defTabSz="466618"/>
            <a:r>
              <a:rPr lang="en-US" dirty="0"/>
              <a:t>	-Branch Chief will then give final approval or send to Lender for corrections</a:t>
            </a:r>
          </a:p>
          <a:p>
            <a:pPr defTabSz="641600"/>
            <a:endParaRPr lang="en-US" b="1" dirty="0"/>
          </a:p>
          <a:p>
            <a:pPr defTabSz="641600"/>
            <a:r>
              <a:rPr lang="en-US" b="1" dirty="0"/>
              <a:t>Future Benefits:	Approved CNAs are held at HUD for use by AM.</a:t>
            </a:r>
          </a:p>
          <a:p>
            <a:pPr defTabSz="641600"/>
            <a:r>
              <a:rPr lang="en-US" b="1" dirty="0"/>
              <a:t>		At 10 year updates prior CNA can be downloaded.</a:t>
            </a:r>
          </a:p>
          <a:p>
            <a:pPr defTabSz="641600"/>
            <a:r>
              <a:rPr lang="en-US" b="1" dirty="0"/>
              <a:t>		Hopefully tool can be used to automate the 9250 (R4R releases)</a:t>
            </a:r>
          </a:p>
          <a:p>
            <a:pPr defTabSz="466618"/>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393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03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open webpage</a:t>
            </a:r>
          </a:p>
          <a:p>
            <a:endParaRPr lang="en-US" dirty="0"/>
          </a:p>
          <a:p>
            <a:r>
              <a:rPr lang="en-US" dirty="0"/>
              <a:t>-Open Assessment Tool Instructions</a:t>
            </a:r>
          </a:p>
          <a:p>
            <a:pPr defTabSz="466618"/>
            <a:r>
              <a:rPr lang="en-US" dirty="0"/>
              <a:t>	-Searchable PDF</a:t>
            </a:r>
          </a:p>
          <a:p>
            <a:endParaRPr lang="en-US" dirty="0"/>
          </a:p>
          <a:p>
            <a:r>
              <a:rPr lang="en-US" dirty="0"/>
              <a:t>*What is another resource for Lenders (&amp; HUD)?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3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to make numbers</a:t>
            </a:r>
            <a:r>
              <a:rPr lang="en-US" baseline="0" dirty="0"/>
              <a:t> add – either increase authorized total or decrease AM </a:t>
            </a:r>
            <a:endParaRPr lang="en-US" dirty="0"/>
          </a:p>
        </p:txBody>
      </p:sp>
      <p:sp>
        <p:nvSpPr>
          <p:cNvPr id="4" name="Slide Number Placeholder 3"/>
          <p:cNvSpPr>
            <a:spLocks noGrp="1"/>
          </p:cNvSpPr>
          <p:nvPr>
            <p:ph type="sldNum" sz="quarter" idx="10"/>
          </p:nvPr>
        </p:nvSpPr>
        <p:spPr/>
        <p:txBody>
          <a:bodyPr/>
          <a:lstStyle/>
          <a:p>
            <a:fld id="{8B613499-0A78-41A0-909C-E859ACE5B34D}" type="slidenum">
              <a:rPr lang="en-US" smtClean="0"/>
              <a:t>5</a:t>
            </a:fld>
            <a:endParaRPr lang="en-US" dirty="0"/>
          </a:p>
        </p:txBody>
      </p:sp>
    </p:spTree>
    <p:extLst>
      <p:ext uri="{BB962C8B-B14F-4D97-AF65-F5344CB8AC3E}">
        <p14:creationId xmlns:p14="http://schemas.microsoft.com/office/powerpoint/2010/main" val="238222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5G provides tons of information on the e-tool and the submission process.</a:t>
            </a:r>
          </a:p>
          <a:p>
            <a:endParaRPr lang="en-US" dirty="0"/>
          </a:p>
          <a:p>
            <a:r>
              <a:rPr lang="en-US" dirty="0"/>
              <a:t>Draw attention to section that calls out Lender attachments.</a:t>
            </a:r>
          </a:p>
          <a:p>
            <a:pPr defTabSz="463550"/>
            <a:r>
              <a:rPr lang="en-US" dirty="0"/>
              <a:t>	- SEDI or SEP Required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2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6"/>
          </a:xfrm>
        </p:spPr>
        <p:txBody>
          <a:bodyPr/>
          <a:lstStyle/>
          <a:p>
            <a:pPr defTabSz="466618"/>
            <a:r>
              <a:rPr lang="en-US" dirty="0"/>
              <a:t>-Flow chart breaks down SEDI or SEP is requirements</a:t>
            </a:r>
          </a:p>
          <a:p>
            <a:pPr defTabSz="466618"/>
            <a:r>
              <a:rPr lang="en-US" dirty="0"/>
              <a:t>-Exemptions are properties exempt from meeting the minimum score required, but should still submit the utility analysis report</a:t>
            </a:r>
          </a:p>
          <a:p>
            <a:pPr defTabSz="466618"/>
            <a:r>
              <a:rPr lang="en-US" i="1" dirty="0"/>
              <a:t>See MAP Guide Appendix 5G. IV.</a:t>
            </a:r>
          </a:p>
          <a:p>
            <a:pPr defTabSz="466618"/>
            <a:endParaRPr lang="en-US" dirty="0"/>
          </a:p>
          <a:p>
            <a:pPr defTabSz="466618"/>
            <a:r>
              <a:rPr lang="en-US" sz="1100" dirty="0"/>
              <a:t>Townhome Eligibility</a:t>
            </a:r>
          </a:p>
          <a:p>
            <a:r>
              <a:rPr lang="en-US" sz="1100" i="1" strike="sngStrike" dirty="0"/>
              <a:t>The ENERGY STAR score for Multifamily Housing is available only to properties with 20 units or more… </a:t>
            </a:r>
            <a:r>
              <a:rPr lang="en-US" sz="1100" b="1" i="1" strike="sngStrike" dirty="0"/>
              <a:t>Townhome-only and/or duplex-only communities are not eligible</a:t>
            </a:r>
            <a:r>
              <a:rPr lang="en-US" sz="1100" i="1" strike="sngStrike" dirty="0"/>
              <a:t>. The property is eligible as long as townhomes and duplexes combined are less than 50% of the total units.</a:t>
            </a:r>
          </a:p>
          <a:p>
            <a:endParaRPr lang="en-US" sz="1100" i="1" strike="sngStrike" dirty="0"/>
          </a:p>
          <a:p>
            <a:r>
              <a:rPr lang="en-US" sz="1100" dirty="0"/>
              <a:t>ENERGY STAR certification for Multifamily Housing is available to properties with:</a:t>
            </a:r>
          </a:p>
          <a:p>
            <a:pPr defTabSz="463550"/>
            <a:r>
              <a:rPr lang="en-US" sz="1100" dirty="0"/>
              <a:t>	-2 or more units per building</a:t>
            </a:r>
          </a:p>
          <a:p>
            <a:pPr defTabSz="463550"/>
            <a:r>
              <a:rPr lang="en-US" sz="1100" dirty="0"/>
              <a:t>	-20 or more units per campus</a:t>
            </a:r>
          </a:p>
          <a:p>
            <a:pPr defTabSz="463550"/>
            <a:r>
              <a:rPr lang="en-US" sz="1100" dirty="0"/>
              <a:t>	-Greater than 75% occupancy rate</a:t>
            </a:r>
          </a:p>
          <a:p>
            <a:pPr defTabSz="463550"/>
            <a:r>
              <a:rPr lang="en-US" sz="1100" dirty="0"/>
              <a:t>	-ENERGY STAR score of 75 or more</a:t>
            </a:r>
          </a:p>
          <a:p>
            <a:r>
              <a:rPr lang="en-US" sz="1100" dirty="0"/>
              <a:t>Other notes about requirements:</a:t>
            </a:r>
          </a:p>
          <a:p>
            <a:pPr marL="463550" defTabSz="463550"/>
            <a:r>
              <a:rPr lang="en-US" sz="1100" dirty="0"/>
              <a:t>-There is no minimum square footage</a:t>
            </a:r>
          </a:p>
          <a:p>
            <a:pPr marL="463550" defTabSz="463550"/>
            <a:r>
              <a:rPr lang="en-US" sz="1100" dirty="0"/>
              <a:t>-Your occupancy rate must be greater than 75% to be eligible for ENERGY STAR -certification, but you can still get a score if your occupancy rate is 75% or lower</a:t>
            </a:r>
          </a:p>
          <a:p>
            <a:pPr marL="463550"/>
            <a:r>
              <a:rPr lang="en-US" sz="1100" dirty="0"/>
              <a:t>-Your occupancy rate does not affect your score</a:t>
            </a:r>
          </a:p>
          <a:p>
            <a:pPr marL="463550"/>
            <a:r>
              <a:rPr lang="en-US" sz="1100" dirty="0"/>
              <a:t>-If you have less than 20 units, you can't get a score. You will get an EUI in this case.</a:t>
            </a:r>
          </a:p>
          <a:p>
            <a:pPr marL="463550"/>
            <a:r>
              <a:rPr lang="en-US" sz="1100" dirty="0"/>
              <a:t>-Communities of single-family homes are not eligible</a:t>
            </a:r>
          </a:p>
          <a:p>
            <a:r>
              <a:rPr lang="en-US" sz="1100" dirty="0"/>
              <a:t>** This definition was updated in June 2017 to remove language about townhomes and duplex communities not being eligible.</a:t>
            </a:r>
          </a:p>
          <a:p>
            <a:endParaRPr lang="en-US" strike="sngStrik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07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9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 count of applications that have not had an</a:t>
            </a:r>
            <a:r>
              <a:rPr lang="en-US" b="0" baseline="0" dirty="0"/>
              <a:t> initial closing; checking validity with Bob</a:t>
            </a:r>
            <a:endParaRPr lang="en-US" b="0" dirty="0"/>
          </a:p>
        </p:txBody>
      </p:sp>
      <p:sp>
        <p:nvSpPr>
          <p:cNvPr id="4" name="Slide Number Placeholder 3"/>
          <p:cNvSpPr>
            <a:spLocks noGrp="1"/>
          </p:cNvSpPr>
          <p:nvPr>
            <p:ph type="sldNum" sz="quarter" idx="10"/>
          </p:nvPr>
        </p:nvSpPr>
        <p:spPr/>
        <p:txBody>
          <a:bodyPr/>
          <a:lstStyle/>
          <a:p>
            <a:fld id="{85D93793-F270-41CF-B583-7E2ABAD83268}" type="slidenum">
              <a:rPr lang="en-US" smtClean="0"/>
              <a:t>10</a:t>
            </a:fld>
            <a:endParaRPr lang="en-US" dirty="0"/>
          </a:p>
        </p:txBody>
      </p:sp>
    </p:spTree>
    <p:extLst>
      <p:ext uri="{BB962C8B-B14F-4D97-AF65-F5344CB8AC3E}">
        <p14:creationId xmlns:p14="http://schemas.microsoft.com/office/powerpoint/2010/main" val="378296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5D93793-F270-41CF-B583-7E2ABAD83268}" type="slidenum">
              <a:rPr lang="en-US" smtClean="0"/>
              <a:t>11</a:t>
            </a:fld>
            <a:endParaRPr lang="en-US" dirty="0"/>
          </a:p>
        </p:txBody>
      </p:sp>
    </p:spTree>
    <p:extLst>
      <p:ext uri="{BB962C8B-B14F-4D97-AF65-F5344CB8AC3E}">
        <p14:creationId xmlns:p14="http://schemas.microsoft.com/office/powerpoint/2010/main" val="395303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Checking with Bob – why are there more 223a7</a:t>
            </a:r>
            <a:r>
              <a:rPr lang="en-US" b="0" baseline="0" dirty="0"/>
              <a:t> closings than firm commitments</a:t>
            </a:r>
            <a:endParaRPr lang="en-US" b="0" dirty="0"/>
          </a:p>
        </p:txBody>
      </p:sp>
      <p:sp>
        <p:nvSpPr>
          <p:cNvPr id="4" name="Slide Number Placeholder 3"/>
          <p:cNvSpPr>
            <a:spLocks noGrp="1"/>
          </p:cNvSpPr>
          <p:nvPr>
            <p:ph type="sldNum" sz="quarter" idx="10"/>
          </p:nvPr>
        </p:nvSpPr>
        <p:spPr/>
        <p:txBody>
          <a:bodyPr/>
          <a:lstStyle/>
          <a:p>
            <a:fld id="{85D93793-F270-41CF-B583-7E2ABAD83268}" type="slidenum">
              <a:rPr lang="en-US" smtClean="0"/>
              <a:t>12</a:t>
            </a:fld>
            <a:endParaRPr lang="en-US" dirty="0"/>
          </a:p>
        </p:txBody>
      </p:sp>
    </p:spTree>
    <p:extLst>
      <p:ext uri="{BB962C8B-B14F-4D97-AF65-F5344CB8AC3E}">
        <p14:creationId xmlns:p14="http://schemas.microsoft.com/office/powerpoint/2010/main" val="321564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total here is 117 vs 109 because it includes risk-share and 241a</a:t>
            </a:r>
            <a:endParaRPr lang="en-US" dirty="0"/>
          </a:p>
        </p:txBody>
      </p:sp>
      <p:sp>
        <p:nvSpPr>
          <p:cNvPr id="4" name="Slide Number Placeholder 3"/>
          <p:cNvSpPr>
            <a:spLocks noGrp="1"/>
          </p:cNvSpPr>
          <p:nvPr>
            <p:ph type="sldNum" sz="quarter" idx="10"/>
          </p:nvPr>
        </p:nvSpPr>
        <p:spPr/>
        <p:txBody>
          <a:bodyPr/>
          <a:lstStyle/>
          <a:p>
            <a:fld id="{8B613499-0A78-41A0-909C-E859ACE5B34D}" type="slidenum">
              <a:rPr lang="en-US" smtClean="0"/>
              <a:t>13</a:t>
            </a:fld>
            <a:endParaRPr lang="en-US" dirty="0"/>
          </a:p>
        </p:txBody>
      </p:sp>
    </p:spTree>
    <p:extLst>
      <p:ext uri="{BB962C8B-B14F-4D97-AF65-F5344CB8AC3E}">
        <p14:creationId xmlns:p14="http://schemas.microsoft.com/office/powerpoint/2010/main" val="70917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2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USDA, &amp; HUD Working group to align policies and practices related to multifamily housing.</a:t>
            </a:r>
          </a:p>
          <a:p>
            <a:r>
              <a:rPr lang="en-US" dirty="0"/>
              <a:t>HUD &amp; USDA teamed up to create tool for a more standardization across agencies.</a:t>
            </a:r>
          </a:p>
          <a:p>
            <a:endParaRPr lang="en-US" dirty="0"/>
          </a:p>
          <a:p>
            <a:r>
              <a:rPr lang="en-US" dirty="0"/>
              <a:t>Ultimately tool will increase efficiency and consistency with a more streamline process and standardization.</a:t>
            </a:r>
          </a:p>
          <a:p>
            <a:endParaRPr lang="en-US" dirty="0"/>
          </a:p>
          <a:p>
            <a:r>
              <a:rPr lang="en-US" dirty="0"/>
              <a:t>Standardize nomenclature, data, and calculations to ensure consistent product on applications which will result in more consistent and quick reviews by HUD.</a:t>
            </a:r>
          </a:p>
          <a:p>
            <a:endParaRPr lang="en-US" dirty="0"/>
          </a:p>
          <a:p>
            <a:r>
              <a:rPr lang="en-US" dirty="0"/>
              <a:t>Provide data for informed investment decisions by utilizing life-cycle cost analyst to save on utilities, operations, and maintenance cost. Works with EPA’s Energy Star Portfolio Manager to assist in achieving greater efficiency.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3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 e-Tool is live and Lenders can begin submitting CNAs through the submission portal. Participation is voluntary though September 30, 2017.</a:t>
            </a:r>
          </a:p>
          <a:p>
            <a:endParaRPr lang="en-US" dirty="0"/>
          </a:p>
          <a:p>
            <a:r>
              <a:rPr lang="en-US" dirty="0"/>
              <a:t>Beginning October 1, 2017 all CNAs must be submitted through the submission portal.</a:t>
            </a:r>
          </a:p>
          <a:p>
            <a:endParaRPr lang="en-US" dirty="0"/>
          </a:p>
          <a:p>
            <a:r>
              <a:rPr lang="en-US" i="1" dirty="0"/>
              <a:t>See ML 2016-26 &amp; 2017-09</a:t>
            </a:r>
          </a:p>
          <a:p>
            <a:endParaRPr lang="en-US" i="1" dirty="0"/>
          </a:p>
          <a:p>
            <a:r>
              <a:rPr lang="en-US" dirty="0"/>
              <a:t>All MAP Applications including those for New Construction and Substantial Rehabilitation must include a CNA from the CNA e-Tool after 10/1/2017.</a:t>
            </a:r>
          </a:p>
          <a:p>
            <a:endParaRPr lang="en-US" dirty="0"/>
          </a:p>
          <a:p>
            <a:r>
              <a:rPr lang="en-US" dirty="0"/>
              <a:t>All CNAs required by Asset Management must be submitted through the e-Tool after 10/1/2017.</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A44317-DD7F-4DEF-9A82-7FF3A35F9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001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9490A08-1579-4071-8BEE-AD46C6F0964F}" type="datetime1">
              <a:rPr lang="en-US" smtClean="0"/>
              <a:t>6/30/2017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3D1C120-AEFA-45FE-8C6D-D83664D73B9C}" type="slidenum">
              <a:rPr lang="en-US"/>
              <a:pPr/>
              <a:t>‹#›</a:t>
            </a:fld>
            <a:endParaRPr lang="en-US" dirty="0"/>
          </a:p>
        </p:txBody>
      </p:sp>
    </p:spTree>
    <p:extLst>
      <p:ext uri="{BB962C8B-B14F-4D97-AF65-F5344CB8AC3E}">
        <p14:creationId xmlns:p14="http://schemas.microsoft.com/office/powerpoint/2010/main" val="18038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353C58-C33F-4132-B235-9371D60339D4}" type="datetime1">
              <a:rPr lang="en-US" smtClean="0"/>
              <a:t>6/30/2017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012506E-35B4-4F03-8B60-767763F90C7C}" type="slidenum">
              <a:rPr lang="en-US"/>
              <a:pPr/>
              <a:t>‹#›</a:t>
            </a:fld>
            <a:endParaRPr lang="en-US" dirty="0"/>
          </a:p>
        </p:txBody>
      </p:sp>
    </p:spTree>
    <p:extLst>
      <p:ext uri="{BB962C8B-B14F-4D97-AF65-F5344CB8AC3E}">
        <p14:creationId xmlns:p14="http://schemas.microsoft.com/office/powerpoint/2010/main" val="285963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43CC0E-7D06-4B52-AC40-D74C1F086234}" type="datetime1">
              <a:rPr lang="en-US" smtClean="0"/>
              <a:t>6/30/2017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DE03157-AFB0-4CC4-843A-D0C86DEDF4D7}" type="slidenum">
              <a:rPr lang="en-US"/>
              <a:pPr/>
              <a:t>‹#›</a:t>
            </a:fld>
            <a:endParaRPr lang="en-US" dirty="0"/>
          </a:p>
        </p:txBody>
      </p:sp>
    </p:spTree>
    <p:extLst>
      <p:ext uri="{BB962C8B-B14F-4D97-AF65-F5344CB8AC3E}">
        <p14:creationId xmlns:p14="http://schemas.microsoft.com/office/powerpoint/2010/main" val="234360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63A4E8FD-60C8-484B-892F-B0202D3AE14A}" type="datetime2">
              <a:rPr lang="en-US" smtClean="0"/>
              <a:t>Friday, June 30, 2017</a:t>
            </a:fld>
            <a:endParaRPr lang="en-US" dirty="0"/>
          </a:p>
        </p:txBody>
      </p:sp>
      <p:sp>
        <p:nvSpPr>
          <p:cNvPr id="5" name="Footer Placeholder 4"/>
          <p:cNvSpPr>
            <a:spLocks noGrp="1"/>
          </p:cNvSpPr>
          <p:nvPr>
            <p:ph type="ftr" sz="quarter" idx="11"/>
          </p:nvPr>
        </p:nvSpPr>
        <p:spPr>
          <a:xfrm>
            <a:off x="1407318" y="5410202"/>
            <a:ext cx="3843665" cy="365125"/>
          </a:xfrm>
        </p:spPr>
        <p:txBody>
          <a:bodyPr/>
          <a:lstStyle/>
          <a:p>
            <a:r>
              <a:rPr lang="en-US" dirty="0"/>
              <a:t>Prepared by Meagan Recker</a:t>
            </a:r>
          </a:p>
        </p:txBody>
      </p:sp>
      <p:sp>
        <p:nvSpPr>
          <p:cNvPr id="6" name="Slide Number Placeholder 5"/>
          <p:cNvSpPr>
            <a:spLocks noGrp="1"/>
          </p:cNvSpPr>
          <p:nvPr>
            <p:ph type="sldNum" sz="quarter" idx="12"/>
          </p:nvPr>
        </p:nvSpPr>
        <p:spPr>
          <a:xfrm>
            <a:off x="7422684" y="5410200"/>
            <a:ext cx="578317" cy="365125"/>
          </a:xfrm>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165459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F27A0-DE85-4820-91B3-5D7084AC530D}" type="datetime2">
              <a:rPr lang="en-US" smtClean="0"/>
              <a:t>Friday, June 30, 2017</a:t>
            </a:fld>
            <a:endParaRPr lang="en-US" dirty="0"/>
          </a:p>
        </p:txBody>
      </p:sp>
      <p:sp>
        <p:nvSpPr>
          <p:cNvPr id="5" name="Footer Placeholder 4"/>
          <p:cNvSpPr>
            <a:spLocks noGrp="1"/>
          </p:cNvSpPr>
          <p:nvPr>
            <p:ph type="ftr" sz="quarter" idx="11"/>
          </p:nvPr>
        </p:nvSpPr>
        <p:spPr/>
        <p:txBody>
          <a:bodyPr/>
          <a:lstStyle/>
          <a:p>
            <a:r>
              <a:rPr lang="en-US" dirty="0"/>
              <a:t>Prepared by Meagan Recker</a:t>
            </a:r>
          </a:p>
        </p:txBody>
      </p:sp>
      <p:sp>
        <p:nvSpPr>
          <p:cNvPr id="6" name="Slide Number Placeholder 5"/>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29327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D7B670-E198-4426-8B56-1C7D7E460C2C}" type="datetime2">
              <a:rPr lang="en-US" smtClean="0"/>
              <a:t>Friday, June 30, 2017</a:t>
            </a:fld>
            <a:endParaRPr lang="en-US" dirty="0"/>
          </a:p>
        </p:txBody>
      </p:sp>
      <p:sp>
        <p:nvSpPr>
          <p:cNvPr id="5" name="Footer Placeholder 4"/>
          <p:cNvSpPr>
            <a:spLocks noGrp="1"/>
          </p:cNvSpPr>
          <p:nvPr>
            <p:ph type="ftr" sz="quarter" idx="11"/>
          </p:nvPr>
        </p:nvSpPr>
        <p:spPr/>
        <p:txBody>
          <a:bodyPr/>
          <a:lstStyle/>
          <a:p>
            <a:r>
              <a:rPr lang="en-US" dirty="0"/>
              <a:t>Prepared by Meagan Recker</a:t>
            </a:r>
          </a:p>
        </p:txBody>
      </p:sp>
      <p:sp>
        <p:nvSpPr>
          <p:cNvPr id="6" name="Slide Number Placeholder 5"/>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47792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DB14E8-BDD2-407D-B91F-9B895CE51DD9}"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171289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F5DED-07BC-42E2-A443-641008012A28}" type="datetime2">
              <a:rPr lang="en-US" smtClean="0"/>
              <a:t>Friday, June 30, 2017</a:t>
            </a:fld>
            <a:endParaRPr lang="en-US" dirty="0"/>
          </a:p>
        </p:txBody>
      </p:sp>
      <p:sp>
        <p:nvSpPr>
          <p:cNvPr id="8" name="Footer Placeholder 7"/>
          <p:cNvSpPr>
            <a:spLocks noGrp="1"/>
          </p:cNvSpPr>
          <p:nvPr>
            <p:ph type="ftr" sz="quarter" idx="11"/>
          </p:nvPr>
        </p:nvSpPr>
        <p:spPr/>
        <p:txBody>
          <a:bodyPr/>
          <a:lstStyle/>
          <a:p>
            <a:r>
              <a:rPr lang="en-US" dirty="0"/>
              <a:t>Prepared by Meagan Recker</a:t>
            </a:r>
          </a:p>
        </p:txBody>
      </p:sp>
      <p:sp>
        <p:nvSpPr>
          <p:cNvPr id="9" name="Slide Number Placeholder 8"/>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374875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1D2DF-1881-4ADC-AE00-C8053E4E34FB}" type="datetime2">
              <a:rPr lang="en-US" smtClean="0"/>
              <a:t>Friday, June 30, 2017</a:t>
            </a:fld>
            <a:endParaRPr lang="en-US" dirty="0"/>
          </a:p>
        </p:txBody>
      </p:sp>
      <p:sp>
        <p:nvSpPr>
          <p:cNvPr id="4" name="Footer Placeholder 3"/>
          <p:cNvSpPr>
            <a:spLocks noGrp="1"/>
          </p:cNvSpPr>
          <p:nvPr>
            <p:ph type="ftr" sz="quarter" idx="11"/>
          </p:nvPr>
        </p:nvSpPr>
        <p:spPr/>
        <p:txBody>
          <a:bodyPr/>
          <a:lstStyle/>
          <a:p>
            <a:r>
              <a:rPr lang="en-US" dirty="0"/>
              <a:t>Prepared by Meagan Recker</a:t>
            </a:r>
          </a:p>
        </p:txBody>
      </p:sp>
      <p:sp>
        <p:nvSpPr>
          <p:cNvPr id="5" name="Slide Number Placeholder 4"/>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366691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23A34-0003-423D-9E84-AC6AF0E76A58}" type="datetime2">
              <a:rPr lang="en-US" smtClean="0"/>
              <a:t>Friday, June 30, 2017</a:t>
            </a:fld>
            <a:endParaRPr lang="en-US" dirty="0"/>
          </a:p>
        </p:txBody>
      </p:sp>
      <p:sp>
        <p:nvSpPr>
          <p:cNvPr id="3" name="Footer Placeholder 2"/>
          <p:cNvSpPr>
            <a:spLocks noGrp="1"/>
          </p:cNvSpPr>
          <p:nvPr>
            <p:ph type="ftr" sz="quarter" idx="11"/>
          </p:nvPr>
        </p:nvSpPr>
        <p:spPr/>
        <p:txBody>
          <a:bodyPr/>
          <a:lstStyle/>
          <a:p>
            <a:r>
              <a:rPr lang="en-US" dirty="0"/>
              <a:t>Prepared by Meagan Recker</a:t>
            </a:r>
          </a:p>
        </p:txBody>
      </p:sp>
      <p:sp>
        <p:nvSpPr>
          <p:cNvPr id="4" name="Slide Number Placeholder 3"/>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179253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E84563E-892B-40A4-B6D2-42B04E228A24}"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328918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1DF161-8BFC-40B6-AE5E-B37C5885F965}" type="datetime1">
              <a:rPr lang="en-US" smtClean="0"/>
              <a:t>6/30/2017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87B4898-D986-4756-BCEF-CF79C8043C9C}" type="slidenum">
              <a:rPr lang="en-US"/>
              <a:pPr/>
              <a:t>‹#›</a:t>
            </a:fld>
            <a:endParaRPr lang="en-US" dirty="0"/>
          </a:p>
        </p:txBody>
      </p:sp>
    </p:spTree>
    <p:extLst>
      <p:ext uri="{BB962C8B-B14F-4D97-AF65-F5344CB8AC3E}">
        <p14:creationId xmlns:p14="http://schemas.microsoft.com/office/powerpoint/2010/main" val="211679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C514CEB-B44F-4690-AA52-A57DC95B61D9}"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139200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4E5BCE-A0D6-4572-A3BB-DB9CC26CD7D4}"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220341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9BB85F-4B1D-4B19-8D2D-D6E21FF473BC}"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68892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9493C0E-0FD5-4CF1-9B88-E3446076A869}"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7590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785ACA-73E9-43EF-99AD-CCE13E43585C}" type="datetime2">
              <a:rPr lang="en-US" smtClean="0"/>
              <a:t>Friday, June 30, 2017</a:t>
            </a:fld>
            <a:endParaRPr lang="en-US" dirty="0"/>
          </a:p>
        </p:txBody>
      </p:sp>
      <p:sp>
        <p:nvSpPr>
          <p:cNvPr id="6" name="Footer Placeholder 5"/>
          <p:cNvSpPr>
            <a:spLocks noGrp="1"/>
          </p:cNvSpPr>
          <p:nvPr>
            <p:ph type="ftr" sz="quarter" idx="11"/>
          </p:nvPr>
        </p:nvSpPr>
        <p:spPr/>
        <p:txBody>
          <a:bodyPr/>
          <a:lstStyle/>
          <a:p>
            <a:r>
              <a:rPr lang="en-US" dirty="0"/>
              <a:t>Prepared by Meagan Recker</a:t>
            </a:r>
          </a:p>
        </p:txBody>
      </p:sp>
      <p:sp>
        <p:nvSpPr>
          <p:cNvPr id="7" name="Slide Number Placeholder 6"/>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1943813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5F9F7D2-AC09-452F-8073-F600F1A014C9}" type="datetime2">
              <a:rPr lang="en-US" smtClean="0"/>
              <a:t>Friday, June 30, 2017</a:t>
            </a:fld>
            <a:endParaRPr lang="en-US" dirty="0"/>
          </a:p>
        </p:txBody>
      </p:sp>
      <p:sp>
        <p:nvSpPr>
          <p:cNvPr id="4" name="Footer Placeholder 3"/>
          <p:cNvSpPr>
            <a:spLocks noGrp="1"/>
          </p:cNvSpPr>
          <p:nvPr>
            <p:ph type="ftr" sz="quarter" idx="11"/>
          </p:nvPr>
        </p:nvSpPr>
        <p:spPr/>
        <p:txBody>
          <a:bodyPr/>
          <a:lstStyle/>
          <a:p>
            <a:r>
              <a:rPr lang="en-US" dirty="0"/>
              <a:t>Prepared by Meagan Recker</a:t>
            </a:r>
          </a:p>
        </p:txBody>
      </p:sp>
      <p:sp>
        <p:nvSpPr>
          <p:cNvPr id="5" name="Slide Number Placeholder 4"/>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242650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D1D30FB-AC44-4581-BBC7-FF2899D7D94D}" type="datetime2">
              <a:rPr lang="en-US" smtClean="0"/>
              <a:t>Friday, June 30, 2017</a:t>
            </a:fld>
            <a:endParaRPr lang="en-US" dirty="0"/>
          </a:p>
        </p:txBody>
      </p:sp>
      <p:sp>
        <p:nvSpPr>
          <p:cNvPr id="4" name="Footer Placeholder 3"/>
          <p:cNvSpPr>
            <a:spLocks noGrp="1"/>
          </p:cNvSpPr>
          <p:nvPr>
            <p:ph type="ftr" sz="quarter" idx="11"/>
          </p:nvPr>
        </p:nvSpPr>
        <p:spPr/>
        <p:txBody>
          <a:bodyPr/>
          <a:lstStyle/>
          <a:p>
            <a:r>
              <a:rPr lang="en-US" dirty="0"/>
              <a:t>Prepared by Meagan Recker</a:t>
            </a:r>
          </a:p>
        </p:txBody>
      </p:sp>
      <p:sp>
        <p:nvSpPr>
          <p:cNvPr id="5" name="Slide Number Placeholder 4"/>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4187887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82CB1-57CE-4623-A522-DD5DFA83DB3F}" type="datetime2">
              <a:rPr lang="en-US" smtClean="0"/>
              <a:t>Friday, June 30, 2017</a:t>
            </a:fld>
            <a:endParaRPr lang="en-US" dirty="0"/>
          </a:p>
        </p:txBody>
      </p:sp>
      <p:sp>
        <p:nvSpPr>
          <p:cNvPr id="5" name="Footer Placeholder 4"/>
          <p:cNvSpPr>
            <a:spLocks noGrp="1"/>
          </p:cNvSpPr>
          <p:nvPr>
            <p:ph type="ftr" sz="quarter" idx="11"/>
          </p:nvPr>
        </p:nvSpPr>
        <p:spPr/>
        <p:txBody>
          <a:bodyPr/>
          <a:lstStyle/>
          <a:p>
            <a:r>
              <a:rPr lang="en-US" dirty="0"/>
              <a:t>Prepared by Meagan Recker</a:t>
            </a:r>
          </a:p>
        </p:txBody>
      </p:sp>
      <p:sp>
        <p:nvSpPr>
          <p:cNvPr id="6" name="Slide Number Placeholder 5"/>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224443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2AB8D-3E33-4A11-83E3-D208FCE56C73}" type="datetime2">
              <a:rPr lang="en-US" smtClean="0"/>
              <a:t>Friday, June 30, 2017</a:t>
            </a:fld>
            <a:endParaRPr lang="en-US" dirty="0"/>
          </a:p>
        </p:txBody>
      </p:sp>
      <p:sp>
        <p:nvSpPr>
          <p:cNvPr id="5" name="Footer Placeholder 4"/>
          <p:cNvSpPr>
            <a:spLocks noGrp="1"/>
          </p:cNvSpPr>
          <p:nvPr>
            <p:ph type="ftr" sz="quarter" idx="11"/>
          </p:nvPr>
        </p:nvSpPr>
        <p:spPr/>
        <p:txBody>
          <a:bodyPr/>
          <a:lstStyle/>
          <a:p>
            <a:r>
              <a:rPr lang="en-US" dirty="0"/>
              <a:t>Prepared by Meagan Recker</a:t>
            </a:r>
          </a:p>
        </p:txBody>
      </p:sp>
      <p:sp>
        <p:nvSpPr>
          <p:cNvPr id="6" name="Slide Number Placeholder 5"/>
          <p:cNvSpPr>
            <a:spLocks noGrp="1"/>
          </p:cNvSpPr>
          <p:nvPr>
            <p:ph type="sldNum" sz="quarter" idx="12"/>
          </p:nvPr>
        </p:nvSpPr>
        <p:spPr/>
        <p:txBody>
          <a:bodyPr/>
          <a:lstStyle/>
          <a:p>
            <a:fld id="{F48F8A29-8224-4C15-BEB6-3946FCDD71B8}" type="slidenum">
              <a:rPr lang="en-US" smtClean="0"/>
              <a:t>‹#›</a:t>
            </a:fld>
            <a:endParaRPr lang="en-US" dirty="0"/>
          </a:p>
        </p:txBody>
      </p:sp>
    </p:spTree>
    <p:extLst>
      <p:ext uri="{BB962C8B-B14F-4D97-AF65-F5344CB8AC3E}">
        <p14:creationId xmlns:p14="http://schemas.microsoft.com/office/powerpoint/2010/main" val="298901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4F1865-9D06-4D40-8910-9547E2E36946}" type="datetime1">
              <a:rPr lang="en-US" smtClean="0"/>
              <a:t>6/30/2017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685E14-3D72-4BDD-9376-7B3416E2E802}" type="slidenum">
              <a:rPr lang="en-US"/>
              <a:pPr/>
              <a:t>‹#›</a:t>
            </a:fld>
            <a:endParaRPr lang="en-US" dirty="0"/>
          </a:p>
        </p:txBody>
      </p:sp>
    </p:spTree>
    <p:extLst>
      <p:ext uri="{BB962C8B-B14F-4D97-AF65-F5344CB8AC3E}">
        <p14:creationId xmlns:p14="http://schemas.microsoft.com/office/powerpoint/2010/main" val="165084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D19555E-661B-48C3-A677-2EA74E442175}" type="datetime1">
              <a:rPr lang="en-US" smtClean="0"/>
              <a:t>6/30/2017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A24DA3A-2392-4DD2-A597-A5BACA37D5AD}" type="slidenum">
              <a:rPr lang="en-US"/>
              <a:pPr/>
              <a:t>‹#›</a:t>
            </a:fld>
            <a:endParaRPr lang="en-US" dirty="0"/>
          </a:p>
        </p:txBody>
      </p:sp>
    </p:spTree>
    <p:extLst>
      <p:ext uri="{BB962C8B-B14F-4D97-AF65-F5344CB8AC3E}">
        <p14:creationId xmlns:p14="http://schemas.microsoft.com/office/powerpoint/2010/main" val="240020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54FF98E-45CC-47EB-889A-4DB5431ECBF8}" type="datetime1">
              <a:rPr lang="en-US" smtClean="0"/>
              <a:t>6/30/2017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A1EDEB52-82E3-4105-9DD2-370A14A8BB5D}" type="slidenum">
              <a:rPr lang="en-US"/>
              <a:pPr/>
              <a:t>‹#›</a:t>
            </a:fld>
            <a:endParaRPr lang="en-US" dirty="0"/>
          </a:p>
        </p:txBody>
      </p:sp>
    </p:spTree>
    <p:extLst>
      <p:ext uri="{BB962C8B-B14F-4D97-AF65-F5344CB8AC3E}">
        <p14:creationId xmlns:p14="http://schemas.microsoft.com/office/powerpoint/2010/main" val="295966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9508046-5B8E-4175-8B05-1A340CB4419C}" type="datetime1">
              <a:rPr lang="en-US" smtClean="0"/>
              <a:t>6/30/2017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B374B5D-F0B1-401E-A582-88D3E501ED21}" type="slidenum">
              <a:rPr lang="en-US"/>
              <a:pPr/>
              <a:t>‹#›</a:t>
            </a:fld>
            <a:endParaRPr lang="en-US" dirty="0"/>
          </a:p>
        </p:txBody>
      </p:sp>
    </p:spTree>
    <p:extLst>
      <p:ext uri="{BB962C8B-B14F-4D97-AF65-F5344CB8AC3E}">
        <p14:creationId xmlns:p14="http://schemas.microsoft.com/office/powerpoint/2010/main" val="107945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82A966-60AD-4764-BC64-B1B01782A7D2}" type="datetime1">
              <a:rPr lang="en-US" smtClean="0"/>
              <a:t>6/30/2017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D16A623-DF9C-4F24-BF83-4CF7E5DB0F83}" type="slidenum">
              <a:rPr lang="en-US"/>
              <a:pPr/>
              <a:t>‹#›</a:t>
            </a:fld>
            <a:endParaRPr lang="en-US" dirty="0"/>
          </a:p>
        </p:txBody>
      </p:sp>
    </p:spTree>
    <p:extLst>
      <p:ext uri="{BB962C8B-B14F-4D97-AF65-F5344CB8AC3E}">
        <p14:creationId xmlns:p14="http://schemas.microsoft.com/office/powerpoint/2010/main" val="28266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3DF4C55-783D-4F9D-8C87-5224B9612165}" type="datetime1">
              <a:rPr lang="en-US" smtClean="0"/>
              <a:t>6/30/2017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0F49FA0-75FD-4C67-B10B-0D47CDFBE457}" type="slidenum">
              <a:rPr lang="en-US"/>
              <a:pPr/>
              <a:t>‹#›</a:t>
            </a:fld>
            <a:endParaRPr lang="en-US" dirty="0"/>
          </a:p>
        </p:txBody>
      </p:sp>
    </p:spTree>
    <p:extLst>
      <p:ext uri="{BB962C8B-B14F-4D97-AF65-F5344CB8AC3E}">
        <p14:creationId xmlns:p14="http://schemas.microsoft.com/office/powerpoint/2010/main" val="34801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2AD9275-F0B4-4D70-AEC4-6B282BFCAC56}" type="datetime1">
              <a:rPr lang="en-US" smtClean="0"/>
              <a:t>6/30/2017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895D62D-9426-4D63-AECE-F28EA546B5F2}" type="slidenum">
              <a:rPr lang="en-US"/>
              <a:pPr/>
              <a:t>‹#›</a:t>
            </a:fld>
            <a:endParaRPr lang="en-US" dirty="0"/>
          </a:p>
        </p:txBody>
      </p:sp>
    </p:spTree>
    <p:extLst>
      <p:ext uri="{BB962C8B-B14F-4D97-AF65-F5344CB8AC3E}">
        <p14:creationId xmlns:p14="http://schemas.microsoft.com/office/powerpoint/2010/main" val="1018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6" charset="0"/>
              </a:defRPr>
            </a:lvl1pPr>
          </a:lstStyle>
          <a:p>
            <a:fld id="{338989BA-F3A8-4269-B8A1-D2E02905E5EB}" type="datetime1">
              <a:rPr lang="en-US" smtClean="0"/>
              <a:t>6/30/2017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189296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6" charset="0"/>
              </a:defRPr>
            </a:lvl1pPr>
          </a:lstStyle>
          <a:p>
            <a:fld id="{E0131595-F1DF-4E9F-B15D-7867B14A89F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8" r:id="rId2"/>
    <p:sldLayoutId id="214748369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B307E1BB-353C-495A-B6B3-7644DB2CAC5F}" type="datetime2">
              <a:rPr lang="en-US" smtClean="0"/>
              <a:t>Friday, June 30, 2017</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r>
              <a:rPr lang="en-US" dirty="0"/>
              <a:t>Prepared by Meagan Recker</a:t>
            </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F48F8A29-8224-4C15-BEB6-3946FCDD71B8}" type="slidenum">
              <a:rPr lang="en-US" smtClean="0"/>
              <a:t>‹#›</a:t>
            </a:fld>
            <a:endParaRPr lang="en-US" dirty="0"/>
          </a:p>
        </p:txBody>
      </p:sp>
    </p:spTree>
    <p:extLst>
      <p:ext uri="{BB962C8B-B14F-4D97-AF65-F5344CB8AC3E}">
        <p14:creationId xmlns:p14="http://schemas.microsoft.com/office/powerpoint/2010/main" val="2122190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hudexchange.info/resources/documents/Noise-Abatement-and-Control-CEST-Worksheet.docx"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d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portal.hud.gov/hudportal/HUD?src=/program_offices/housing/mfh/cna"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mailto:CNAaccess@hud.gov"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mailto:CNAeTOOL@hud.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hud.gov/hudportal/HUD?src=/program_offices/housing/mfh/cna"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portal.hud.gov/hudportal/HUD?src=/program_offices/housing/mfh/map/maphome"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Elizabeth.h.arteaga@hud.gov" TargetMode="External"/><Relationship Id="rId2" Type="http://schemas.openxmlformats.org/officeDocument/2006/relationships/hyperlink" Target="mailto:MAPGuide2016@hud.gov" TargetMode="Externa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portal.hud.gov/hudportal/HUD?src=/program_offices/housing/mfh/map/maphome/taxcredit"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46563"/>
            <a:ext cx="7772400" cy="1470025"/>
          </a:xfrm>
        </p:spPr>
        <p:txBody>
          <a:bodyPr/>
          <a:lstStyle/>
          <a:p>
            <a:r>
              <a:rPr lang="en-US" sz="4000" dirty="0">
                <a:latin typeface="Arial" panose="020B0604020202020204" pitchFamily="34" charset="0"/>
                <a:cs typeface="Arial" panose="020B0604020202020204" pitchFamily="34" charset="0"/>
              </a:rPr>
              <a:t>San Francisco Industry Meeting</a:t>
            </a:r>
            <a:endParaRPr lang="en-US" sz="4000" dirty="0"/>
          </a:p>
        </p:txBody>
      </p:sp>
      <p:sp>
        <p:nvSpPr>
          <p:cNvPr id="6" name="Subtitle 5"/>
          <p:cNvSpPr>
            <a:spLocks noGrp="1"/>
          </p:cNvSpPr>
          <p:nvPr>
            <p:ph type="subTitle" idx="1"/>
          </p:nvPr>
        </p:nvSpPr>
        <p:spPr>
          <a:xfrm>
            <a:off x="1371600" y="3560618"/>
            <a:ext cx="6400800" cy="2004291"/>
          </a:xfrm>
        </p:spPr>
        <p:txBody>
          <a:bodyPr/>
          <a:lstStyle/>
          <a:p>
            <a:r>
              <a:rPr lang="en-US" sz="2400" u="sng" dirty="0">
                <a:solidFill>
                  <a:schemeClr val="tx1"/>
                </a:solidFill>
                <a:latin typeface="Arial" panose="020B0604020202020204" pitchFamily="34" charset="0"/>
                <a:cs typeface="Arial" panose="020B0604020202020204" pitchFamily="34" charset="0"/>
              </a:rPr>
              <a:t>June 29, 2017</a:t>
            </a:r>
          </a:p>
          <a:p>
            <a:r>
              <a:rPr lang="en-US" sz="2400" dirty="0">
                <a:solidFill>
                  <a:schemeClr val="tx1"/>
                </a:solidFill>
                <a:latin typeface="Arial" panose="020B0604020202020204" pitchFamily="34" charset="0"/>
                <a:cs typeface="Arial" panose="020B0604020202020204" pitchFamily="34" charset="0"/>
              </a:rPr>
              <a:t>Tom Azumbrado, Regional Director, Multifamily West Region</a:t>
            </a:r>
          </a:p>
          <a:p>
            <a:r>
              <a:rPr lang="en-US" sz="2400" dirty="0">
                <a:solidFill>
                  <a:schemeClr val="tx1"/>
                </a:solidFill>
                <a:latin typeface="Arial" panose="020B0604020202020204" pitchFamily="34" charset="0"/>
                <a:cs typeface="Arial" panose="020B0604020202020204" pitchFamily="34" charset="0"/>
              </a:rPr>
              <a:t>Angela Corcoran, Production Director, Multifamily West Region  </a:t>
            </a: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lgn="l"/>
            <a:fld id="{84685E14-3D72-4BDD-9376-7B3416E2E802}" type="slidenum">
              <a:rPr lang="en-US" smtClean="0"/>
              <a:pPr algn="l"/>
              <a:t>1</a:t>
            </a:fld>
            <a:endParaRPr lang="en-US" dirty="0"/>
          </a:p>
        </p:txBody>
      </p:sp>
    </p:spTree>
    <p:extLst>
      <p:ext uri="{BB962C8B-B14F-4D97-AF65-F5344CB8AC3E}">
        <p14:creationId xmlns:p14="http://schemas.microsoft.com/office/powerpoint/2010/main" val="3254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69900" y="545517"/>
            <a:ext cx="8838697" cy="952129"/>
          </a:xfrm>
        </p:spPr>
        <p:txBody>
          <a:bodyPr anchor="ctr"/>
          <a:lstStyle/>
          <a:p>
            <a:r>
              <a:rPr lang="en-US" dirty="0">
                <a:latin typeface="Arial" panose="020B0604020202020204" pitchFamily="34" charset="0"/>
                <a:cs typeface="Arial" panose="020B0604020202020204" pitchFamily="34" charset="0"/>
              </a:rPr>
              <a:t>Applications in the Pipeline </a:t>
            </a:r>
            <a:br>
              <a:rPr lang="en-US" sz="3500" dirty="0">
                <a:latin typeface="Arial" panose="020B0604020202020204" pitchFamily="34" charset="0"/>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sp>
        <p:nvSpPr>
          <p:cNvPr id="92163" name="Rectangle 3"/>
          <p:cNvSpPr>
            <a:spLocks noGrp="1" noChangeArrowheads="1"/>
          </p:cNvSpPr>
          <p:nvPr>
            <p:ph type="body" idx="1"/>
          </p:nvPr>
        </p:nvSpPr>
        <p:spPr>
          <a:xfrm>
            <a:off x="206829" y="1591871"/>
            <a:ext cx="1954061" cy="2111202"/>
          </a:xfrm>
        </p:spPr>
        <p:txBody>
          <a:bodyPr/>
          <a:lstStyle/>
          <a:p>
            <a:pPr marL="0" indent="0" algn="ctr">
              <a:buNone/>
            </a:pPr>
            <a:r>
              <a:rPr lang="en-US" sz="2400" b="1" u="sng" dirty="0">
                <a:effectLst/>
                <a:latin typeface="Arial" panose="020B0604020202020204" pitchFamily="34" charset="0"/>
                <a:cs typeface="Arial" panose="020B0604020202020204" pitchFamily="34" charset="0"/>
              </a:rPr>
              <a:t>221(d)(4)</a:t>
            </a:r>
          </a:p>
          <a:p>
            <a:pPr marL="0" indent="0" algn="ctr">
              <a:buNone/>
            </a:pPr>
            <a:endParaRPr lang="en-US" sz="2400" b="1" u="sng" dirty="0">
              <a:effectLst/>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Properties</a:t>
            </a:r>
            <a:r>
              <a:rPr lang="en-US" sz="1900" b="1" dirty="0">
                <a:latin typeface="Arial" panose="020B0604020202020204" pitchFamily="34" charset="0"/>
                <a:cs typeface="Arial" panose="020B0604020202020204" pitchFamily="34" charset="0"/>
              </a:rPr>
              <a:t> 33</a:t>
            </a:r>
          </a:p>
          <a:p>
            <a:pPr marL="0" indent="0" algn="ctr">
              <a:buNone/>
            </a:pPr>
            <a:endParaRPr lang="en-US" sz="1900" b="1" dirty="0">
              <a:effectLst/>
              <a:latin typeface="Arial" panose="020B0604020202020204" pitchFamily="34" charset="0"/>
              <a:cs typeface="Arial" panose="020B0604020202020204" pitchFamily="34" charset="0"/>
            </a:endParaRPr>
          </a:p>
          <a:p>
            <a:pPr marL="0" indent="0" algn="ctr">
              <a:buNone/>
            </a:pPr>
            <a:endParaRPr lang="en-US" sz="1900" b="1" dirty="0"/>
          </a:p>
          <a:p>
            <a:pPr marL="0" indent="0" algn="ctr">
              <a:buNone/>
            </a:pPr>
            <a:endParaRPr lang="en-US" sz="1900" dirty="0"/>
          </a:p>
          <a:p>
            <a:pPr marL="0" indent="0" algn="ctr">
              <a:buNone/>
            </a:pPr>
            <a:endParaRPr lang="en-US" sz="1900" dirty="0"/>
          </a:p>
          <a:p>
            <a:pPr marL="0" indent="0">
              <a:buNone/>
            </a:pPr>
            <a:endParaRPr lang="en-US" sz="1200" dirty="0"/>
          </a:p>
        </p:txBody>
      </p:sp>
      <p:sp>
        <p:nvSpPr>
          <p:cNvPr id="2" name="Slide Number Placeholder 1"/>
          <p:cNvSpPr>
            <a:spLocks noGrp="1"/>
          </p:cNvSpPr>
          <p:nvPr>
            <p:ph type="sldNum" sz="quarter" idx="12"/>
          </p:nvPr>
        </p:nvSpPr>
        <p:spPr/>
        <p:txBody>
          <a:bodyPr/>
          <a:lstStyle/>
          <a:p>
            <a:pPr>
              <a:defRPr/>
            </a:pPr>
            <a:r>
              <a:rPr lang="en-US" dirty="0"/>
              <a:t>20</a:t>
            </a:r>
          </a:p>
        </p:txBody>
      </p:sp>
      <p:sp>
        <p:nvSpPr>
          <p:cNvPr id="21" name="Rectangle 3"/>
          <p:cNvSpPr txBox="1">
            <a:spLocks noChangeArrowheads="1"/>
          </p:cNvSpPr>
          <p:nvPr/>
        </p:nvSpPr>
        <p:spPr bwMode="auto">
          <a:xfrm>
            <a:off x="2160890" y="1591871"/>
            <a:ext cx="2056233" cy="22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200" kern="1200">
                <a:solidFill>
                  <a:srgbClr val="C00000"/>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u="sng" dirty="0">
                <a:latin typeface="Arial" panose="020B0604020202020204" pitchFamily="34" charset="0"/>
                <a:cs typeface="Arial" panose="020B0604020202020204" pitchFamily="34" charset="0"/>
              </a:rPr>
              <a:t>223(f) </a:t>
            </a:r>
          </a:p>
          <a:p>
            <a:pPr marL="0" indent="0" algn="ctr">
              <a:buNone/>
            </a:pPr>
            <a:endParaRPr lang="en-US" sz="2400" b="1" u="sng" dirty="0">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Properties	17</a:t>
            </a:r>
            <a:endParaRPr lang="en-US" sz="1900" b="1" dirty="0">
              <a:latin typeface="Arial" panose="020B0604020202020204" pitchFamily="34" charset="0"/>
              <a:cs typeface="Arial" panose="020B0604020202020204" pitchFamily="34" charset="0"/>
            </a:endParaRPr>
          </a:p>
          <a:p>
            <a:pPr marL="0" indent="0" algn="ctr">
              <a:buNone/>
            </a:pPr>
            <a:endParaRPr lang="en-US" sz="1900" b="1" dirty="0">
              <a:latin typeface="Arial" panose="020B0604020202020204" pitchFamily="34" charset="0"/>
              <a:cs typeface="Arial" panose="020B0604020202020204" pitchFamily="34" charset="0"/>
            </a:endParaRPr>
          </a:p>
          <a:p>
            <a:pPr marL="0" indent="0" algn="ctr">
              <a:buNone/>
            </a:pPr>
            <a:endParaRPr lang="en-US" sz="1900" dirty="0"/>
          </a:p>
          <a:p>
            <a:pPr marL="0" indent="0" algn="ctr">
              <a:buFont typeface="Arial" charset="0"/>
              <a:buNone/>
            </a:pPr>
            <a:endParaRPr lang="en-US" sz="1900" b="1" dirty="0"/>
          </a:p>
          <a:p>
            <a:pPr marL="0" indent="0">
              <a:buFont typeface="Arial" charset="0"/>
              <a:buNone/>
            </a:pPr>
            <a:endParaRPr lang="en-US" sz="1200" dirty="0"/>
          </a:p>
          <a:p>
            <a:pPr marL="0" indent="0">
              <a:buFont typeface="Arial" charset="0"/>
              <a:buNone/>
            </a:pPr>
            <a:endParaRPr lang="en-US" sz="1200" dirty="0"/>
          </a:p>
        </p:txBody>
      </p:sp>
      <p:sp>
        <p:nvSpPr>
          <p:cNvPr id="25" name="Rectangle 3"/>
          <p:cNvSpPr txBox="1">
            <a:spLocks noChangeArrowheads="1"/>
          </p:cNvSpPr>
          <p:nvPr/>
        </p:nvSpPr>
        <p:spPr bwMode="auto">
          <a:xfrm>
            <a:off x="4019408" y="1591871"/>
            <a:ext cx="1957360" cy="221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200" kern="1200">
                <a:solidFill>
                  <a:srgbClr val="C00000"/>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223(a)(7)</a:t>
            </a:r>
          </a:p>
          <a:p>
            <a:pPr marL="0" indent="0" algn="ctr">
              <a:buFont typeface="Arial" charset="0"/>
              <a:buNone/>
            </a:pPr>
            <a:endParaRPr lang="en-US" sz="24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Properties	</a:t>
            </a:r>
            <a:r>
              <a:rPr lang="en-US" sz="1900" b="1" dirty="0">
                <a:latin typeface="Arial" panose="020B0604020202020204" pitchFamily="34" charset="0"/>
                <a:cs typeface="Arial" panose="020B0604020202020204" pitchFamily="34" charset="0"/>
              </a:rPr>
              <a:t>3</a:t>
            </a:r>
          </a:p>
          <a:p>
            <a:pPr marL="0" indent="0" algn="ctr">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b="1" dirty="0"/>
          </a:p>
          <a:p>
            <a:pPr marL="0" indent="0">
              <a:buFont typeface="Arial" charset="0"/>
              <a:buNone/>
            </a:pPr>
            <a:endParaRPr lang="en-US" sz="1200" dirty="0"/>
          </a:p>
        </p:txBody>
      </p:sp>
      <p:sp>
        <p:nvSpPr>
          <p:cNvPr id="3" name="TextBox 2"/>
          <p:cNvSpPr txBox="1"/>
          <p:nvPr/>
        </p:nvSpPr>
        <p:spPr>
          <a:xfrm>
            <a:off x="192119" y="5221815"/>
            <a:ext cx="9031640" cy="830997"/>
          </a:xfrm>
          <a:prstGeom prst="rect">
            <a:avLst/>
          </a:prstGeom>
          <a:noFill/>
        </p:spPr>
        <p:txBody>
          <a:bodyPr wrap="none" rtlCol="0">
            <a:spAutoFit/>
          </a:bodyPr>
          <a:lstStyle/>
          <a:p>
            <a:r>
              <a:rPr lang="en-US" sz="1600" dirty="0"/>
              <a:t>This does not include projects with Firms Issued, in Closing or in their Construction/Repair period. </a:t>
            </a:r>
          </a:p>
          <a:p>
            <a:endParaRPr lang="en-US" sz="1600" dirty="0"/>
          </a:p>
          <a:p>
            <a:r>
              <a:rPr lang="en-US" sz="1600" dirty="0"/>
              <a:t>Additionally we have eight (8) 221(d)(4)s and two (2) 223(f)s in Intake and Screening</a:t>
            </a:r>
          </a:p>
        </p:txBody>
      </p:sp>
      <p:sp>
        <p:nvSpPr>
          <p:cNvPr id="9" name="Rectangle 3"/>
          <p:cNvSpPr txBox="1">
            <a:spLocks noChangeArrowheads="1"/>
          </p:cNvSpPr>
          <p:nvPr/>
        </p:nvSpPr>
        <p:spPr bwMode="auto">
          <a:xfrm>
            <a:off x="5976768" y="1585669"/>
            <a:ext cx="2667115" cy="221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200" kern="1200">
                <a:solidFill>
                  <a:srgbClr val="C00000"/>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Miscellaneous</a:t>
            </a:r>
          </a:p>
          <a:p>
            <a:pPr marL="0" indent="0" algn="ctr">
              <a:buFont typeface="Arial" charset="0"/>
              <a:buNone/>
            </a:pPr>
            <a:endParaRPr lang="en-US" sz="24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(2) 220s</a:t>
            </a:r>
          </a:p>
          <a:p>
            <a:pPr marL="457200" indent="-457200" algn="ctr">
              <a:buFont typeface="Arial" charset="0"/>
              <a:buAutoNum type="arabicParenBoth"/>
            </a:pPr>
            <a:r>
              <a:rPr lang="en-US" sz="1900" dirty="0">
                <a:latin typeface="Arial" panose="020B0604020202020204" pitchFamily="34" charset="0"/>
                <a:cs typeface="Arial" panose="020B0604020202020204" pitchFamily="34" charset="0"/>
              </a:rPr>
              <a:t>213</a:t>
            </a:r>
          </a:p>
          <a:p>
            <a:pPr marL="0" indent="0" algn="ctr">
              <a:buNone/>
            </a:pPr>
            <a:r>
              <a:rPr lang="en-US" sz="1900" dirty="0">
                <a:latin typeface="Arial" panose="020B0604020202020204" pitchFamily="34" charset="0"/>
                <a:cs typeface="Arial" panose="020B0604020202020204" pitchFamily="34" charset="0"/>
              </a:rPr>
              <a:t>    (1) 241(a)	</a:t>
            </a:r>
            <a:endParaRPr lang="en-US" sz="1900" b="1" dirty="0">
              <a:latin typeface="Arial" panose="020B0604020202020204" pitchFamily="34" charset="0"/>
              <a:cs typeface="Arial" panose="020B0604020202020204" pitchFamily="34" charset="0"/>
            </a:endParaRPr>
          </a:p>
          <a:p>
            <a:pPr marL="0" indent="0" algn="ctr">
              <a:buNone/>
            </a:pPr>
            <a:endParaRPr lang="en-US" sz="1900" b="1" dirty="0">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	</a:t>
            </a:r>
            <a:endParaRPr lang="en-US" sz="1900" b="1" dirty="0"/>
          </a:p>
          <a:p>
            <a:pPr marL="0" indent="0">
              <a:buFont typeface="Arial" charset="0"/>
              <a:buNone/>
            </a:pPr>
            <a:endParaRPr lang="en-US" sz="1200" dirty="0"/>
          </a:p>
        </p:txBody>
      </p:sp>
      <p:sp>
        <p:nvSpPr>
          <p:cNvPr id="11" name="TextBox 10"/>
          <p:cNvSpPr txBox="1"/>
          <p:nvPr/>
        </p:nvSpPr>
        <p:spPr>
          <a:xfrm>
            <a:off x="1260323" y="4468276"/>
            <a:ext cx="6415602" cy="523220"/>
          </a:xfrm>
          <a:prstGeom prst="rect">
            <a:avLst/>
          </a:prstGeom>
          <a:noFill/>
        </p:spPr>
        <p:txBody>
          <a:bodyPr wrap="none" rtlCol="0">
            <a:spAutoFit/>
          </a:bodyPr>
          <a:lstStyle/>
          <a:p>
            <a:r>
              <a:rPr lang="en-US" sz="2800" b="1" dirty="0"/>
              <a:t>Total Applications in the Pipeline: 57</a:t>
            </a:r>
          </a:p>
        </p:txBody>
      </p:sp>
    </p:spTree>
    <p:extLst>
      <p:ext uri="{BB962C8B-B14F-4D97-AF65-F5344CB8AC3E}">
        <p14:creationId xmlns:p14="http://schemas.microsoft.com/office/powerpoint/2010/main" val="108042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06827" y="497405"/>
            <a:ext cx="8838697" cy="952129"/>
          </a:xfrm>
        </p:spPr>
        <p:txBody>
          <a:bodyPr anchor="ctr"/>
          <a:lstStyle/>
          <a:p>
            <a:r>
              <a:rPr lang="en-US">
                <a:latin typeface="Arial" panose="020B0604020202020204" pitchFamily="34" charset="0"/>
                <a:cs typeface="Arial" panose="020B0604020202020204" pitchFamily="34" charset="0"/>
              </a:rPr>
              <a:t>Timeframes of Firms </a:t>
            </a:r>
            <a:r>
              <a:rPr lang="en-US" dirty="0">
                <a:latin typeface="Arial" panose="020B0604020202020204" pitchFamily="34" charset="0"/>
                <a:cs typeface="Arial" panose="020B0604020202020204" pitchFamily="34" charset="0"/>
              </a:rPr>
              <a:t>Issued FY17</a:t>
            </a:r>
            <a:endParaRPr lang="en-US" sz="3500" dirty="0"/>
          </a:p>
        </p:txBody>
      </p:sp>
      <p:sp>
        <p:nvSpPr>
          <p:cNvPr id="92163" name="Rectangle 3"/>
          <p:cNvSpPr>
            <a:spLocks noGrp="1" noChangeArrowheads="1"/>
          </p:cNvSpPr>
          <p:nvPr>
            <p:ph type="body" idx="1"/>
          </p:nvPr>
        </p:nvSpPr>
        <p:spPr>
          <a:xfrm>
            <a:off x="0" y="1754636"/>
            <a:ext cx="3052720" cy="2111202"/>
          </a:xfrm>
        </p:spPr>
        <p:txBody>
          <a:bodyPr/>
          <a:lstStyle/>
          <a:p>
            <a:pPr marL="0" indent="0" algn="ctr">
              <a:buNone/>
            </a:pPr>
            <a:r>
              <a:rPr lang="en-US" sz="2400" b="1" u="sng" dirty="0">
                <a:effectLst/>
                <a:latin typeface="Arial" panose="020B0604020202020204" pitchFamily="34" charset="0"/>
                <a:cs typeface="Arial" panose="020B0604020202020204" pitchFamily="34" charset="0"/>
              </a:rPr>
              <a:t>221(d)(4) NC/SR</a:t>
            </a:r>
          </a:p>
          <a:p>
            <a:pPr marL="0" indent="0" algn="ctr">
              <a:buNone/>
            </a:pPr>
            <a:endParaRPr lang="en-US" sz="1800" b="1" u="sng" dirty="0">
              <a:effectLst/>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Firms Issued </a:t>
            </a:r>
            <a:r>
              <a:rPr lang="en-US" sz="1900" b="1" dirty="0">
                <a:latin typeface="Arial" panose="020B0604020202020204" pitchFamily="34" charset="0"/>
                <a:cs typeface="Arial" panose="020B0604020202020204" pitchFamily="34" charset="0"/>
              </a:rPr>
              <a:t>	21</a:t>
            </a:r>
          </a:p>
          <a:p>
            <a:pPr marL="0" indent="0" algn="ctr">
              <a:buNone/>
            </a:pPr>
            <a:endParaRPr lang="en-US" sz="1900" b="1" dirty="0">
              <a:effectLst/>
              <a:latin typeface="Arial" panose="020B0604020202020204" pitchFamily="34" charset="0"/>
              <a:cs typeface="Arial" panose="020B0604020202020204" pitchFamily="34" charset="0"/>
            </a:endParaRPr>
          </a:p>
          <a:p>
            <a:pPr marL="0" indent="0" algn="ctr">
              <a:buNone/>
            </a:pPr>
            <a:endParaRPr lang="en-US" sz="1900" b="1" dirty="0">
              <a:effectLst/>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 on Time 		</a:t>
            </a:r>
            <a:r>
              <a:rPr lang="en-US" sz="1900" b="1" dirty="0">
                <a:latin typeface="Arial" panose="020B0604020202020204" pitchFamily="34" charset="0"/>
                <a:cs typeface="Arial" panose="020B0604020202020204" pitchFamily="34" charset="0"/>
              </a:rPr>
              <a:t>76%</a:t>
            </a:r>
          </a:p>
          <a:p>
            <a:pPr marL="0" indent="0" algn="ctr">
              <a:buNone/>
            </a:pPr>
            <a:endParaRPr lang="en-US" sz="1900" dirty="0">
              <a:latin typeface="Arial" panose="020B0604020202020204" pitchFamily="34" charset="0"/>
              <a:cs typeface="Arial" panose="020B0604020202020204" pitchFamily="34" charset="0"/>
            </a:endParaRPr>
          </a:p>
          <a:p>
            <a:pPr marL="0" indent="0" algn="ctr">
              <a:buNone/>
            </a:pPr>
            <a:r>
              <a:rPr lang="en-US" sz="1900" dirty="0">
                <a:latin typeface="Arial" panose="020B0604020202020204" pitchFamily="34" charset="0"/>
                <a:cs typeface="Arial" panose="020B0604020202020204" pitchFamily="34" charset="0"/>
              </a:rPr>
              <a:t>Average Processing Time</a:t>
            </a:r>
          </a:p>
          <a:p>
            <a:pPr marL="0" indent="0" algn="ctr">
              <a:buNone/>
            </a:pPr>
            <a:r>
              <a:rPr lang="en-US" sz="1900" b="1" dirty="0">
                <a:latin typeface="Arial" panose="020B0604020202020204" pitchFamily="34" charset="0"/>
                <a:cs typeface="Arial" panose="020B0604020202020204" pitchFamily="34" charset="0"/>
              </a:rPr>
              <a:t>48 Days</a:t>
            </a:r>
          </a:p>
          <a:p>
            <a:pPr marL="0" indent="0" algn="ctr">
              <a:buNone/>
            </a:pPr>
            <a:endParaRPr lang="en-US" sz="1900" b="1" dirty="0">
              <a:latin typeface="Arial" panose="020B0604020202020204" pitchFamily="34" charset="0"/>
              <a:cs typeface="Arial" panose="020B0604020202020204" pitchFamily="34" charset="0"/>
            </a:endParaRPr>
          </a:p>
          <a:p>
            <a:pPr marL="0" indent="0" algn="ctr">
              <a:buNone/>
            </a:pPr>
            <a:endParaRPr lang="en-US" sz="1900" b="1" dirty="0">
              <a:latin typeface="Arial" panose="020B0604020202020204" pitchFamily="34" charset="0"/>
              <a:cs typeface="Arial" panose="020B0604020202020204" pitchFamily="34" charset="0"/>
            </a:endParaRPr>
          </a:p>
          <a:p>
            <a:pPr marL="0" indent="0" algn="ctr">
              <a:buNone/>
            </a:pPr>
            <a:endParaRPr lang="en-US" sz="1900" dirty="0">
              <a:latin typeface="Arial" panose="020B0604020202020204" pitchFamily="34" charset="0"/>
              <a:cs typeface="Arial" panose="020B0604020202020204" pitchFamily="34" charset="0"/>
            </a:endParaRPr>
          </a:p>
          <a:p>
            <a:pPr marL="0" indent="0" algn="ctr">
              <a:buNone/>
            </a:pPr>
            <a:endParaRPr lang="en-US" sz="1900" dirty="0"/>
          </a:p>
          <a:p>
            <a:pPr marL="0" indent="0" algn="ctr">
              <a:buNone/>
            </a:pPr>
            <a:endParaRPr lang="en-US" sz="1900" dirty="0"/>
          </a:p>
          <a:p>
            <a:pPr marL="0" indent="0">
              <a:buNone/>
            </a:pPr>
            <a:endParaRPr lang="en-US" sz="1200" dirty="0"/>
          </a:p>
        </p:txBody>
      </p:sp>
      <p:sp>
        <p:nvSpPr>
          <p:cNvPr id="2" name="Slide Number Placeholder 1"/>
          <p:cNvSpPr>
            <a:spLocks noGrp="1"/>
          </p:cNvSpPr>
          <p:nvPr>
            <p:ph type="sldNum" sz="quarter" idx="12"/>
          </p:nvPr>
        </p:nvSpPr>
        <p:spPr/>
        <p:txBody>
          <a:bodyPr/>
          <a:lstStyle/>
          <a:p>
            <a:pPr>
              <a:defRPr/>
            </a:pPr>
            <a:r>
              <a:rPr lang="en-US" dirty="0"/>
              <a:t>20</a:t>
            </a:r>
          </a:p>
        </p:txBody>
      </p:sp>
      <p:sp>
        <p:nvSpPr>
          <p:cNvPr id="10" name="Rectangle 3"/>
          <p:cNvSpPr txBox="1">
            <a:spLocks noChangeArrowheads="1"/>
          </p:cNvSpPr>
          <p:nvPr/>
        </p:nvSpPr>
        <p:spPr bwMode="auto">
          <a:xfrm>
            <a:off x="6177689" y="1754636"/>
            <a:ext cx="2966311" cy="21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223(a)(7)</a:t>
            </a:r>
          </a:p>
          <a:p>
            <a:pPr marL="0" indent="0" algn="ctr">
              <a:buFont typeface="Arial" charset="0"/>
              <a:buNone/>
            </a:pPr>
            <a:endParaRPr lang="en-US" sz="18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Firms Issued </a:t>
            </a:r>
            <a:r>
              <a:rPr lang="en-US" sz="1900" b="1" dirty="0">
                <a:latin typeface="Arial" panose="020B0604020202020204" pitchFamily="34" charset="0"/>
                <a:cs typeface="Arial" panose="020B0604020202020204" pitchFamily="34" charset="0"/>
              </a:rPr>
              <a:t>	18</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 on Time 		</a:t>
            </a:r>
            <a:r>
              <a:rPr lang="en-US" sz="1900" b="1" dirty="0">
                <a:latin typeface="Arial" panose="020B0604020202020204" pitchFamily="34" charset="0"/>
                <a:cs typeface="Arial" panose="020B0604020202020204" pitchFamily="34" charset="0"/>
              </a:rPr>
              <a:t>50%</a:t>
            </a:r>
          </a:p>
          <a:p>
            <a:pPr marL="0" indent="0" algn="ctr">
              <a:buFont typeface="Arial" charset="0"/>
              <a:buNone/>
            </a:pPr>
            <a:endParaRPr lang="en-US" sz="1900"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Average Processing Time</a:t>
            </a:r>
          </a:p>
          <a:p>
            <a:pPr marL="0" indent="0" algn="ctr">
              <a:buFont typeface="Arial" charset="0"/>
              <a:buNone/>
            </a:pPr>
            <a:r>
              <a:rPr lang="en-US" sz="1900" b="1" dirty="0">
                <a:latin typeface="Arial" panose="020B0604020202020204" pitchFamily="34" charset="0"/>
                <a:cs typeface="Arial" panose="020B0604020202020204" pitchFamily="34" charset="0"/>
              </a:rPr>
              <a:t>34 Days</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dirty="0">
              <a:latin typeface="Arial" panose="020B0604020202020204" pitchFamily="34" charset="0"/>
              <a:cs typeface="Arial" panose="020B0604020202020204" pitchFamily="34" charset="0"/>
            </a:endParaRPr>
          </a:p>
          <a:p>
            <a:pPr marL="0" indent="0" algn="ctr">
              <a:buFont typeface="Arial" charset="0"/>
              <a:buNone/>
            </a:pPr>
            <a:endParaRPr lang="en-US" sz="1900" dirty="0"/>
          </a:p>
          <a:p>
            <a:pPr marL="0" indent="0" algn="ctr">
              <a:buFont typeface="Arial" charset="0"/>
              <a:buNone/>
            </a:pPr>
            <a:endParaRPr lang="en-US" sz="1900" dirty="0"/>
          </a:p>
          <a:p>
            <a:pPr marL="0" indent="0">
              <a:buFont typeface="Arial" charset="0"/>
              <a:buNone/>
            </a:pPr>
            <a:endParaRPr lang="en-US" sz="1200" dirty="0"/>
          </a:p>
        </p:txBody>
      </p:sp>
      <p:sp>
        <p:nvSpPr>
          <p:cNvPr id="11" name="Rectangle 3"/>
          <p:cNvSpPr txBox="1">
            <a:spLocks noChangeArrowheads="1"/>
          </p:cNvSpPr>
          <p:nvPr/>
        </p:nvSpPr>
        <p:spPr bwMode="auto">
          <a:xfrm>
            <a:off x="3108883" y="1754636"/>
            <a:ext cx="3012643" cy="21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223(f)</a:t>
            </a:r>
          </a:p>
          <a:p>
            <a:pPr marL="0" indent="0" algn="ctr">
              <a:buFont typeface="Arial" charset="0"/>
              <a:buNone/>
            </a:pPr>
            <a:endParaRPr lang="en-US" sz="18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Firms Issued </a:t>
            </a:r>
            <a:r>
              <a:rPr lang="en-US" sz="1900" b="1" dirty="0">
                <a:latin typeface="Arial" panose="020B0604020202020204" pitchFamily="34" charset="0"/>
                <a:cs typeface="Arial" panose="020B0604020202020204" pitchFamily="34" charset="0"/>
              </a:rPr>
              <a:t>	73</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 on Time 		</a:t>
            </a:r>
            <a:r>
              <a:rPr lang="en-US" sz="1900" b="1" dirty="0">
                <a:latin typeface="Arial" panose="020B0604020202020204" pitchFamily="34" charset="0"/>
                <a:cs typeface="Arial" panose="020B0604020202020204" pitchFamily="34" charset="0"/>
              </a:rPr>
              <a:t>70%</a:t>
            </a:r>
          </a:p>
          <a:p>
            <a:pPr marL="0" indent="0" algn="ctr">
              <a:buFont typeface="Arial" charset="0"/>
              <a:buNone/>
            </a:pPr>
            <a:endParaRPr lang="en-US" sz="1900"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Average Processing Time</a:t>
            </a:r>
          </a:p>
          <a:p>
            <a:pPr marL="0" indent="0" algn="ctr">
              <a:buFont typeface="Arial" charset="0"/>
              <a:buNone/>
            </a:pPr>
            <a:r>
              <a:rPr lang="en-US" sz="1900" b="1" dirty="0">
                <a:latin typeface="Arial" panose="020B0604020202020204" pitchFamily="34" charset="0"/>
                <a:cs typeface="Arial" panose="020B0604020202020204" pitchFamily="34" charset="0"/>
              </a:rPr>
              <a:t>46 Days</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endParaRPr lang="en-US" sz="1900" dirty="0">
              <a:latin typeface="Arial" panose="020B0604020202020204" pitchFamily="34" charset="0"/>
              <a:cs typeface="Arial" panose="020B0604020202020204" pitchFamily="34" charset="0"/>
            </a:endParaRPr>
          </a:p>
          <a:p>
            <a:pPr marL="0" indent="0" algn="ctr">
              <a:buFont typeface="Arial" charset="0"/>
              <a:buNone/>
            </a:pPr>
            <a:endParaRPr lang="en-US" sz="1900" dirty="0"/>
          </a:p>
          <a:p>
            <a:pPr marL="0" indent="0" algn="ctr">
              <a:buFont typeface="Arial" charset="0"/>
              <a:buNone/>
            </a:pPr>
            <a:endParaRPr lang="en-US" sz="1900" dirty="0"/>
          </a:p>
          <a:p>
            <a:pPr marL="0" indent="0">
              <a:buFont typeface="Arial" charset="0"/>
              <a:buNone/>
            </a:pPr>
            <a:endParaRPr lang="en-US" sz="1200" dirty="0"/>
          </a:p>
        </p:txBody>
      </p:sp>
      <p:sp>
        <p:nvSpPr>
          <p:cNvPr id="3" name="TextBox 2"/>
          <p:cNvSpPr txBox="1"/>
          <p:nvPr/>
        </p:nvSpPr>
        <p:spPr>
          <a:xfrm>
            <a:off x="2759259" y="5446059"/>
            <a:ext cx="4134465" cy="523220"/>
          </a:xfrm>
          <a:prstGeom prst="rect">
            <a:avLst/>
          </a:prstGeom>
          <a:noFill/>
        </p:spPr>
        <p:txBody>
          <a:bodyPr wrap="none" rtlCol="0">
            <a:spAutoFit/>
          </a:bodyPr>
          <a:lstStyle/>
          <a:p>
            <a:r>
              <a:rPr lang="en-US" sz="2800" b="1" dirty="0"/>
              <a:t>Total Firms Issued: 112</a:t>
            </a:r>
          </a:p>
        </p:txBody>
      </p:sp>
    </p:spTree>
    <p:extLst>
      <p:ext uri="{BB962C8B-B14F-4D97-AF65-F5344CB8AC3E}">
        <p14:creationId xmlns:p14="http://schemas.microsoft.com/office/powerpoint/2010/main" val="95726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06829" y="603783"/>
            <a:ext cx="8838697" cy="952129"/>
          </a:xfrm>
        </p:spPr>
        <p:txBody>
          <a:bodyPr anchor="ct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Closings FY 2017</a:t>
            </a:r>
            <a:br>
              <a:rPr lang="en-US" dirty="0">
                <a:latin typeface="Arial" panose="020B0604020202020204" pitchFamily="34" charset="0"/>
                <a:cs typeface="Arial" panose="020B0604020202020204" pitchFamily="34" charset="0"/>
              </a:rPr>
            </a:br>
            <a:br>
              <a:rPr lang="en-US" sz="3500" dirty="0">
                <a:latin typeface="Arial" panose="020B0604020202020204" pitchFamily="34" charset="0"/>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en-US" dirty="0"/>
              <a:t>20</a:t>
            </a:r>
          </a:p>
        </p:txBody>
      </p:sp>
      <p:sp>
        <p:nvSpPr>
          <p:cNvPr id="3" name="TextBox 2"/>
          <p:cNvSpPr txBox="1"/>
          <p:nvPr/>
        </p:nvSpPr>
        <p:spPr>
          <a:xfrm>
            <a:off x="1748118" y="5151358"/>
            <a:ext cx="5983941" cy="1015663"/>
          </a:xfrm>
          <a:prstGeom prst="rect">
            <a:avLst/>
          </a:prstGeom>
          <a:noFill/>
        </p:spPr>
        <p:txBody>
          <a:bodyPr wrap="square" rtlCol="0">
            <a:spAutoFit/>
          </a:bodyPr>
          <a:lstStyle/>
          <a:p>
            <a:r>
              <a:rPr lang="en-US" sz="2000" dirty="0"/>
              <a:t>Total Projects: 			</a:t>
            </a:r>
            <a:r>
              <a:rPr lang="en-US" sz="2000" b="1" dirty="0"/>
              <a:t>109</a:t>
            </a:r>
          </a:p>
          <a:p>
            <a:r>
              <a:rPr lang="en-US" sz="2000" dirty="0"/>
              <a:t>Mortgage Amount: 		</a:t>
            </a:r>
            <a:r>
              <a:rPr lang="en-US" sz="2000" b="1" dirty="0"/>
              <a:t>$1,823,020,800</a:t>
            </a:r>
          </a:p>
          <a:p>
            <a:r>
              <a:rPr lang="en-US" sz="2000" dirty="0"/>
              <a:t>(Mortgage Amount FY16: </a:t>
            </a:r>
            <a:r>
              <a:rPr lang="en-US" sz="2000" b="1" dirty="0"/>
              <a:t>$998,090,900)</a:t>
            </a:r>
          </a:p>
        </p:txBody>
      </p:sp>
      <p:sp>
        <p:nvSpPr>
          <p:cNvPr id="8" name="Rectangle 3"/>
          <p:cNvSpPr txBox="1">
            <a:spLocks noChangeArrowheads="1"/>
          </p:cNvSpPr>
          <p:nvPr/>
        </p:nvSpPr>
        <p:spPr bwMode="auto">
          <a:xfrm>
            <a:off x="612263" y="1590552"/>
            <a:ext cx="2525059" cy="21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221(d)(4) NC/SR</a:t>
            </a:r>
          </a:p>
          <a:p>
            <a:pPr marL="0" indent="0" algn="ctr">
              <a:buFont typeface="Arial" charset="0"/>
              <a:buNone/>
            </a:pPr>
            <a:endParaRPr lang="en-US" sz="24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Properties</a:t>
            </a:r>
            <a:r>
              <a:rPr lang="en-US" sz="1900" b="1" dirty="0">
                <a:latin typeface="Arial" panose="020B0604020202020204" pitchFamily="34" charset="0"/>
                <a:cs typeface="Arial" panose="020B0604020202020204" pitchFamily="34" charset="0"/>
              </a:rPr>
              <a:t>	19</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Units</a:t>
            </a:r>
            <a:r>
              <a:rPr lang="en-US" sz="1900" b="1" dirty="0">
                <a:latin typeface="Arial" panose="020B0604020202020204" pitchFamily="34" charset="0"/>
                <a:cs typeface="Arial" panose="020B0604020202020204" pitchFamily="34" charset="0"/>
              </a:rPr>
              <a:t>	3,190</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Mortgage Amount </a:t>
            </a:r>
            <a:r>
              <a:rPr lang="en-US" sz="1900" b="1" dirty="0">
                <a:latin typeface="Arial" panose="020B0604020202020204" pitchFamily="34" charset="0"/>
                <a:cs typeface="Arial" panose="020B0604020202020204" pitchFamily="34" charset="0"/>
              </a:rPr>
              <a:t>$540,002,300</a:t>
            </a:r>
          </a:p>
          <a:p>
            <a:pPr marL="0" indent="0" algn="ctr">
              <a:buFont typeface="Arial" charset="0"/>
              <a:buNone/>
            </a:pPr>
            <a:endParaRPr lang="en-US" sz="1900" b="1" dirty="0"/>
          </a:p>
          <a:p>
            <a:pPr marL="0" indent="0" algn="ctr">
              <a:buFont typeface="Arial" charset="0"/>
              <a:buNone/>
            </a:pPr>
            <a:endParaRPr lang="en-US" sz="1900" dirty="0"/>
          </a:p>
          <a:p>
            <a:pPr marL="0" indent="0" algn="ctr">
              <a:buFont typeface="Arial" charset="0"/>
              <a:buNone/>
            </a:pPr>
            <a:endParaRPr lang="en-US" sz="1900" dirty="0"/>
          </a:p>
          <a:p>
            <a:pPr marL="0" indent="0">
              <a:buFont typeface="Arial" charset="0"/>
              <a:buNone/>
            </a:pPr>
            <a:endParaRPr lang="en-US" sz="1200" dirty="0"/>
          </a:p>
        </p:txBody>
      </p:sp>
      <p:sp>
        <p:nvSpPr>
          <p:cNvPr id="10" name="Rectangle 3"/>
          <p:cNvSpPr txBox="1">
            <a:spLocks noChangeArrowheads="1"/>
          </p:cNvSpPr>
          <p:nvPr/>
        </p:nvSpPr>
        <p:spPr bwMode="auto">
          <a:xfrm>
            <a:off x="6469529" y="1617197"/>
            <a:ext cx="2525059" cy="21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223(a)(7)</a:t>
            </a:r>
          </a:p>
          <a:p>
            <a:pPr marL="0" indent="0" algn="ctr">
              <a:buFont typeface="Arial" charset="0"/>
              <a:buNone/>
            </a:pPr>
            <a:endParaRPr lang="en-US" sz="24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Properties</a:t>
            </a:r>
            <a:r>
              <a:rPr lang="en-US" sz="1900" b="1" dirty="0">
                <a:latin typeface="Arial" panose="020B0604020202020204" pitchFamily="34" charset="0"/>
                <a:cs typeface="Arial" panose="020B0604020202020204" pitchFamily="34" charset="0"/>
              </a:rPr>
              <a:t>	25</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Units</a:t>
            </a:r>
            <a:r>
              <a:rPr lang="en-US" sz="1900" b="1" dirty="0">
                <a:latin typeface="Arial" panose="020B0604020202020204" pitchFamily="34" charset="0"/>
                <a:cs typeface="Arial" panose="020B0604020202020204" pitchFamily="34" charset="0"/>
              </a:rPr>
              <a:t>	4,358</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Mortgage Amount </a:t>
            </a:r>
            <a:r>
              <a:rPr lang="en-US" sz="1900" b="1" dirty="0">
                <a:latin typeface="Arial" panose="020B0604020202020204" pitchFamily="34" charset="0"/>
                <a:cs typeface="Arial" panose="020B0604020202020204" pitchFamily="34" charset="0"/>
              </a:rPr>
              <a:t>$364,662,800</a:t>
            </a:r>
          </a:p>
          <a:p>
            <a:pPr marL="0" indent="0" algn="ctr">
              <a:buFont typeface="Arial" charset="0"/>
              <a:buNone/>
            </a:pPr>
            <a:endParaRPr lang="en-US" sz="1900" b="1" dirty="0"/>
          </a:p>
          <a:p>
            <a:pPr marL="0" indent="0" algn="ctr">
              <a:buFont typeface="Arial" charset="0"/>
              <a:buNone/>
            </a:pPr>
            <a:endParaRPr lang="en-US" sz="1900" dirty="0"/>
          </a:p>
          <a:p>
            <a:pPr marL="0" indent="0" algn="ctr">
              <a:buFont typeface="Arial" charset="0"/>
              <a:buNone/>
            </a:pPr>
            <a:endParaRPr lang="en-US" sz="1900" dirty="0"/>
          </a:p>
          <a:p>
            <a:pPr marL="0" indent="0">
              <a:buFont typeface="Arial" charset="0"/>
              <a:buNone/>
            </a:pPr>
            <a:endParaRPr lang="en-US" sz="1200" dirty="0"/>
          </a:p>
        </p:txBody>
      </p:sp>
      <p:sp>
        <p:nvSpPr>
          <p:cNvPr id="11" name="Rectangle 3"/>
          <p:cNvSpPr txBox="1">
            <a:spLocks noChangeArrowheads="1"/>
          </p:cNvSpPr>
          <p:nvPr/>
        </p:nvSpPr>
        <p:spPr bwMode="auto">
          <a:xfrm>
            <a:off x="3516047" y="1590552"/>
            <a:ext cx="2525059" cy="21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u="sng" dirty="0">
                <a:latin typeface="Arial" panose="020B0604020202020204" pitchFamily="34" charset="0"/>
                <a:cs typeface="Arial" panose="020B0604020202020204" pitchFamily="34" charset="0"/>
              </a:rPr>
              <a:t>223(f)</a:t>
            </a:r>
          </a:p>
          <a:p>
            <a:pPr marL="0" indent="0" algn="ctr">
              <a:buFont typeface="Arial" charset="0"/>
              <a:buNone/>
            </a:pPr>
            <a:endParaRPr lang="en-US" sz="2400" b="1" u="sng"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Properties</a:t>
            </a:r>
            <a:r>
              <a:rPr lang="en-US" sz="1900" b="1" dirty="0">
                <a:latin typeface="Arial" panose="020B0604020202020204" pitchFamily="34" charset="0"/>
                <a:cs typeface="Arial" panose="020B0604020202020204" pitchFamily="34" charset="0"/>
              </a:rPr>
              <a:t>	65</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Units</a:t>
            </a:r>
            <a:r>
              <a:rPr lang="en-US" sz="1900" b="1" dirty="0">
                <a:latin typeface="Arial" panose="020B0604020202020204" pitchFamily="34" charset="0"/>
                <a:cs typeface="Arial" panose="020B0604020202020204" pitchFamily="34" charset="0"/>
              </a:rPr>
              <a:t>	9,184</a:t>
            </a:r>
          </a:p>
          <a:p>
            <a:pPr marL="0" indent="0" algn="ctr">
              <a:buFont typeface="Arial" charset="0"/>
              <a:buNone/>
            </a:pPr>
            <a:endParaRPr lang="en-US" sz="1900" b="1" dirty="0">
              <a:latin typeface="Arial" panose="020B0604020202020204" pitchFamily="34" charset="0"/>
              <a:cs typeface="Arial" panose="020B0604020202020204" pitchFamily="34" charset="0"/>
            </a:endParaRPr>
          </a:p>
          <a:p>
            <a:pPr marL="0" indent="0" algn="ctr">
              <a:buFont typeface="Arial" charset="0"/>
              <a:buNone/>
            </a:pPr>
            <a:r>
              <a:rPr lang="en-US" sz="1900" dirty="0">
                <a:latin typeface="Arial" panose="020B0604020202020204" pitchFamily="34" charset="0"/>
                <a:cs typeface="Arial" panose="020B0604020202020204" pitchFamily="34" charset="0"/>
              </a:rPr>
              <a:t>Mortgage Amount </a:t>
            </a:r>
            <a:r>
              <a:rPr lang="en-US" sz="1900" b="1" dirty="0">
                <a:latin typeface="Arial" panose="020B0604020202020204" pitchFamily="34" charset="0"/>
                <a:cs typeface="Arial" panose="020B0604020202020204" pitchFamily="34" charset="0"/>
              </a:rPr>
              <a:t>$918,355,700</a:t>
            </a:r>
          </a:p>
          <a:p>
            <a:pPr marL="0" indent="0" algn="ctr">
              <a:buFont typeface="Arial" charset="0"/>
              <a:buNone/>
            </a:pPr>
            <a:endParaRPr lang="en-US" sz="1900" b="1" dirty="0"/>
          </a:p>
          <a:p>
            <a:pPr marL="0" indent="0" algn="ctr">
              <a:buFont typeface="Arial" charset="0"/>
              <a:buNone/>
            </a:pPr>
            <a:endParaRPr lang="en-US" sz="1900" dirty="0"/>
          </a:p>
          <a:p>
            <a:pPr marL="0" indent="0" algn="ctr">
              <a:buFont typeface="Arial" charset="0"/>
              <a:buNone/>
            </a:pPr>
            <a:r>
              <a:rPr lang="en-US" sz="1900" dirty="0"/>
              <a:t>	</a:t>
            </a:r>
          </a:p>
          <a:p>
            <a:pPr marL="0" indent="0">
              <a:buFont typeface="Arial" charset="0"/>
              <a:buNone/>
            </a:pPr>
            <a:endParaRPr lang="en-US" sz="1200" dirty="0"/>
          </a:p>
        </p:txBody>
      </p:sp>
    </p:spTree>
    <p:extLst>
      <p:ext uri="{BB962C8B-B14F-4D97-AF65-F5344CB8AC3E}">
        <p14:creationId xmlns:p14="http://schemas.microsoft.com/office/powerpoint/2010/main" val="380085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319048"/>
            <a:ext cx="8229600" cy="614652"/>
          </a:xfrm>
        </p:spPr>
        <p:txBody>
          <a:bodyPr/>
          <a:lstStyle/>
          <a:p>
            <a:r>
              <a:rPr lang="en-US" sz="4000" dirty="0">
                <a:latin typeface="Arial" panose="020B0604020202020204" pitchFamily="34" charset="0"/>
                <a:cs typeface="Arial" panose="020B0604020202020204" pitchFamily="34" charset="0"/>
              </a:rPr>
              <a:t>Closings by State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13 states, 109 projects, </a:t>
            </a:r>
            <a:r>
              <a:rPr lang="en-US" sz="1600" dirty="0">
                <a:solidFill>
                  <a:srgbClr val="000000"/>
                </a:solidFill>
                <a:latin typeface="Calibri" panose="020F0502020204030204" pitchFamily="34" charset="0"/>
              </a:rPr>
              <a:t>$1,863,878,800 </a:t>
            </a:r>
            <a:endParaRPr lang="en-US" sz="40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7682599"/>
              </p:ext>
            </p:extLst>
          </p:nvPr>
        </p:nvGraphicFramePr>
        <p:xfrm>
          <a:off x="365760" y="1111347"/>
          <a:ext cx="3467332" cy="5063873"/>
        </p:xfrm>
        <a:graphic>
          <a:graphicData uri="http://schemas.openxmlformats.org/drawingml/2006/table">
            <a:tbl>
              <a:tblPr firstRow="1" firstCol="1" bandRow="1">
                <a:tableStyleId>{5C22544A-7EE6-4342-B048-85BDC9FD1C3A}</a:tableStyleId>
              </a:tblPr>
              <a:tblGrid>
                <a:gridCol w="936568">
                  <a:extLst>
                    <a:ext uri="{9D8B030D-6E8A-4147-A177-3AD203B41FA5}">
                      <a16:colId xmlns:a16="http://schemas.microsoft.com/office/drawing/2014/main" val="2995926317"/>
                    </a:ext>
                  </a:extLst>
                </a:gridCol>
                <a:gridCol w="1265382">
                  <a:extLst>
                    <a:ext uri="{9D8B030D-6E8A-4147-A177-3AD203B41FA5}">
                      <a16:colId xmlns:a16="http://schemas.microsoft.com/office/drawing/2014/main" val="3072481608"/>
                    </a:ext>
                  </a:extLst>
                </a:gridCol>
                <a:gridCol w="1265382">
                  <a:extLst>
                    <a:ext uri="{9D8B030D-6E8A-4147-A177-3AD203B41FA5}">
                      <a16:colId xmlns:a16="http://schemas.microsoft.com/office/drawing/2014/main" val="3202170033"/>
                    </a:ext>
                  </a:extLst>
                </a:gridCol>
              </a:tblGrid>
              <a:tr h="261896">
                <a:tc>
                  <a:txBody>
                    <a:bodyPr/>
                    <a:lstStyle/>
                    <a:p>
                      <a:pPr marL="0" marR="0" algn="ct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state</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closings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mortgage amt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0256515"/>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Alaska</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$3,162,700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656077"/>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Arizona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8</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$177,288,000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626887"/>
                  </a:ext>
                </a:extLst>
              </a:tr>
              <a:tr h="470205">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California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34</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$488,302,800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674384"/>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Colorado</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22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$392,871,100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371332"/>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Hawaii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222371"/>
                  </a:ext>
                </a:extLst>
              </a:tr>
              <a:tr h="367648">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Idaho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$$54,685,600</a:t>
                      </a:r>
                    </a:p>
                    <a:p>
                      <a:pPr marL="0" marR="0" algn="r">
                        <a:spcBef>
                          <a:spcPts val="0"/>
                        </a:spcBef>
                        <a:spcAft>
                          <a:spcPts val="0"/>
                        </a:spcAf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9660"/>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Montana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$25,434,500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559569"/>
                  </a:ext>
                </a:extLst>
              </a:tr>
              <a:tr h="426931">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North Dakota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255536"/>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Nevada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8</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$244,162,900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325054"/>
                  </a:ext>
                </a:extLst>
              </a:tr>
              <a:tr h="357710">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Oregon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9</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$127,096,400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354882"/>
                  </a:ext>
                </a:extLst>
              </a:tr>
              <a:tr h="426931">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South Dakota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4</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$4,153,400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6932475"/>
                  </a:ext>
                </a:extLst>
              </a:tr>
              <a:tr h="357710">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Utah</a:t>
                      </a:r>
                      <a:r>
                        <a:rPr lang="en-US" sz="1400" b="1" baseline="0" dirty="0">
                          <a:solidFill>
                            <a:schemeClr val="tx1"/>
                          </a:solidFill>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9</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$159,629,700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1116630"/>
                  </a:ext>
                </a:extLst>
              </a:tr>
              <a:tr h="426931">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Washington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9</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$176,054,400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195771"/>
                  </a:ext>
                </a:extLst>
              </a:tr>
              <a:tr h="261896">
                <a:tc>
                  <a:txBody>
                    <a:bodyPr/>
                    <a:lstStyle/>
                    <a:p>
                      <a:pPr marL="0" marR="0">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Wyoming</a:t>
                      </a:r>
                      <a:r>
                        <a:rPr lang="en-US" sz="1400" b="1" baseline="0" dirty="0">
                          <a:solidFill>
                            <a:schemeClr val="tx1"/>
                          </a:solidFill>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1"/>
                          </a:solidFill>
                          <a:effectLst/>
                          <a:latin typeface="Arial" panose="020B0604020202020204" pitchFamily="34" charset="0"/>
                          <a:ea typeface="+mn-ea"/>
                          <a:cs typeface="Arial" panose="020B0604020202020204" pitchFamily="34" charset="0"/>
                        </a:rPr>
                        <a:t>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$11,037,300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981440"/>
                  </a:ext>
                </a:extLst>
              </a:tr>
            </a:tbl>
          </a:graphicData>
        </a:graphic>
      </p:graphicFrame>
      <p:sp>
        <p:nvSpPr>
          <p:cNvPr id="4" name="Slide Number Placeholder 3"/>
          <p:cNvSpPr>
            <a:spLocks noGrp="1"/>
          </p:cNvSpPr>
          <p:nvPr>
            <p:ph type="sldNum" sz="quarter" idx="12"/>
          </p:nvPr>
        </p:nvSpPr>
        <p:spPr/>
        <p:txBody>
          <a:bodyPr/>
          <a:lstStyle/>
          <a:p>
            <a:fld id="{84685E14-3D72-4BDD-9376-7B3416E2E802}"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3865418" y="1148291"/>
            <a:ext cx="5264727" cy="4440703"/>
          </a:xfrm>
          <a:prstGeom prst="rect">
            <a:avLst/>
          </a:prstGeom>
        </p:spPr>
      </p:pic>
      <p:sp>
        <p:nvSpPr>
          <p:cNvPr id="8" name="TextBox 7"/>
          <p:cNvSpPr txBox="1"/>
          <p:nvPr/>
        </p:nvSpPr>
        <p:spPr>
          <a:xfrm>
            <a:off x="4488871" y="1360384"/>
            <a:ext cx="461820" cy="369332"/>
          </a:xfrm>
          <a:prstGeom prst="rect">
            <a:avLst/>
          </a:prstGeom>
          <a:noFill/>
        </p:spPr>
        <p:txBody>
          <a:bodyPr wrap="square" rtlCol="0">
            <a:spAutoFit/>
          </a:bodyPr>
          <a:lstStyle/>
          <a:p>
            <a:r>
              <a:rPr lang="en-US" dirty="0"/>
              <a:t>9</a:t>
            </a:r>
          </a:p>
        </p:txBody>
      </p:sp>
      <p:sp>
        <p:nvSpPr>
          <p:cNvPr id="10" name="TextBox 9"/>
          <p:cNvSpPr txBox="1"/>
          <p:nvPr/>
        </p:nvSpPr>
        <p:spPr>
          <a:xfrm>
            <a:off x="4285272" y="1819589"/>
            <a:ext cx="563418" cy="369332"/>
          </a:xfrm>
          <a:prstGeom prst="rect">
            <a:avLst/>
          </a:prstGeom>
          <a:noFill/>
        </p:spPr>
        <p:txBody>
          <a:bodyPr wrap="square" rtlCol="0">
            <a:spAutoFit/>
          </a:bodyPr>
          <a:lstStyle/>
          <a:p>
            <a:r>
              <a:rPr lang="en-US" dirty="0"/>
              <a:t>9</a:t>
            </a:r>
          </a:p>
        </p:txBody>
      </p:sp>
      <p:sp>
        <p:nvSpPr>
          <p:cNvPr id="11" name="TextBox 10"/>
          <p:cNvSpPr txBox="1"/>
          <p:nvPr/>
        </p:nvSpPr>
        <p:spPr>
          <a:xfrm>
            <a:off x="4521702" y="2567197"/>
            <a:ext cx="508000" cy="369332"/>
          </a:xfrm>
          <a:prstGeom prst="rect">
            <a:avLst/>
          </a:prstGeom>
          <a:noFill/>
        </p:spPr>
        <p:txBody>
          <a:bodyPr wrap="square" rtlCol="0">
            <a:spAutoFit/>
          </a:bodyPr>
          <a:lstStyle/>
          <a:p>
            <a:r>
              <a:rPr lang="en-US" dirty="0"/>
              <a:t>8</a:t>
            </a:r>
          </a:p>
        </p:txBody>
      </p:sp>
      <p:sp>
        <p:nvSpPr>
          <p:cNvPr id="14" name="TextBox 13"/>
          <p:cNvSpPr txBox="1"/>
          <p:nvPr/>
        </p:nvSpPr>
        <p:spPr>
          <a:xfrm>
            <a:off x="5283201" y="1646493"/>
            <a:ext cx="415636" cy="369332"/>
          </a:xfrm>
          <a:prstGeom prst="rect">
            <a:avLst/>
          </a:prstGeom>
          <a:noFill/>
        </p:spPr>
        <p:txBody>
          <a:bodyPr wrap="square" rtlCol="0">
            <a:spAutoFit/>
          </a:bodyPr>
          <a:lstStyle/>
          <a:p>
            <a:r>
              <a:rPr lang="en-US" dirty="0"/>
              <a:t>2</a:t>
            </a:r>
          </a:p>
        </p:txBody>
      </p:sp>
      <p:sp>
        <p:nvSpPr>
          <p:cNvPr id="15" name="TextBox 14"/>
          <p:cNvSpPr txBox="1"/>
          <p:nvPr/>
        </p:nvSpPr>
        <p:spPr>
          <a:xfrm>
            <a:off x="4950691" y="2798679"/>
            <a:ext cx="332510" cy="369332"/>
          </a:xfrm>
          <a:prstGeom prst="rect">
            <a:avLst/>
          </a:prstGeom>
          <a:noFill/>
        </p:spPr>
        <p:txBody>
          <a:bodyPr wrap="square" rtlCol="0">
            <a:spAutoFit/>
          </a:bodyPr>
          <a:lstStyle/>
          <a:p>
            <a:r>
              <a:rPr lang="en-US" dirty="0"/>
              <a:t>9</a:t>
            </a:r>
          </a:p>
        </p:txBody>
      </p:sp>
      <p:sp>
        <p:nvSpPr>
          <p:cNvPr id="16" name="TextBox 15"/>
          <p:cNvSpPr txBox="1"/>
          <p:nvPr/>
        </p:nvSpPr>
        <p:spPr>
          <a:xfrm>
            <a:off x="4839855" y="3485607"/>
            <a:ext cx="360218" cy="369332"/>
          </a:xfrm>
          <a:prstGeom prst="rect">
            <a:avLst/>
          </a:prstGeom>
          <a:noFill/>
        </p:spPr>
        <p:txBody>
          <a:bodyPr wrap="square" rtlCol="0">
            <a:spAutoFit/>
          </a:bodyPr>
          <a:lstStyle/>
          <a:p>
            <a:r>
              <a:rPr lang="en-US" dirty="0"/>
              <a:t>8</a:t>
            </a:r>
          </a:p>
        </p:txBody>
      </p:sp>
      <p:sp>
        <p:nvSpPr>
          <p:cNvPr id="17" name="TextBox 16"/>
          <p:cNvSpPr txBox="1"/>
          <p:nvPr/>
        </p:nvSpPr>
        <p:spPr>
          <a:xfrm>
            <a:off x="5491019" y="2890859"/>
            <a:ext cx="551872" cy="369332"/>
          </a:xfrm>
          <a:prstGeom prst="rect">
            <a:avLst/>
          </a:prstGeom>
          <a:noFill/>
        </p:spPr>
        <p:txBody>
          <a:bodyPr wrap="square" rtlCol="0">
            <a:spAutoFit/>
          </a:bodyPr>
          <a:lstStyle/>
          <a:p>
            <a:r>
              <a:rPr lang="en-US" dirty="0"/>
              <a:t>22</a:t>
            </a:r>
          </a:p>
        </p:txBody>
      </p:sp>
      <p:sp>
        <p:nvSpPr>
          <p:cNvPr id="18" name="TextBox 17"/>
          <p:cNvSpPr txBox="1"/>
          <p:nvPr/>
        </p:nvSpPr>
        <p:spPr>
          <a:xfrm>
            <a:off x="4136685" y="2890859"/>
            <a:ext cx="466437" cy="369332"/>
          </a:xfrm>
          <a:prstGeom prst="rect">
            <a:avLst/>
          </a:prstGeom>
          <a:noFill/>
        </p:spPr>
        <p:txBody>
          <a:bodyPr wrap="square" rtlCol="0">
            <a:spAutoFit/>
          </a:bodyPr>
          <a:lstStyle/>
          <a:p>
            <a:r>
              <a:rPr lang="en-US" dirty="0"/>
              <a:t>34</a:t>
            </a:r>
          </a:p>
        </p:txBody>
      </p:sp>
      <p:sp>
        <p:nvSpPr>
          <p:cNvPr id="20" name="TextBox 19"/>
          <p:cNvSpPr txBox="1"/>
          <p:nvPr/>
        </p:nvSpPr>
        <p:spPr>
          <a:xfrm>
            <a:off x="6042891" y="2034298"/>
            <a:ext cx="397164" cy="369332"/>
          </a:xfrm>
          <a:prstGeom prst="rect">
            <a:avLst/>
          </a:prstGeom>
          <a:noFill/>
        </p:spPr>
        <p:txBody>
          <a:bodyPr wrap="square" rtlCol="0">
            <a:spAutoFit/>
          </a:bodyPr>
          <a:lstStyle/>
          <a:p>
            <a:r>
              <a:rPr lang="en-US" dirty="0"/>
              <a:t>4</a:t>
            </a:r>
          </a:p>
        </p:txBody>
      </p:sp>
      <p:sp>
        <p:nvSpPr>
          <p:cNvPr id="21" name="TextBox 20"/>
          <p:cNvSpPr txBox="1"/>
          <p:nvPr/>
        </p:nvSpPr>
        <p:spPr>
          <a:xfrm>
            <a:off x="5394036" y="2253550"/>
            <a:ext cx="341744" cy="646331"/>
          </a:xfrm>
          <a:prstGeom prst="rect">
            <a:avLst/>
          </a:prstGeom>
          <a:noFill/>
        </p:spPr>
        <p:txBody>
          <a:bodyPr wrap="square" rtlCol="0">
            <a:spAutoFit/>
          </a:bodyPr>
          <a:lstStyle/>
          <a:p>
            <a:r>
              <a:rPr lang="en-US" dirty="0"/>
              <a:t>2</a:t>
            </a:r>
          </a:p>
          <a:p>
            <a:endParaRPr lang="en-US" dirty="0"/>
          </a:p>
        </p:txBody>
      </p:sp>
      <p:sp>
        <p:nvSpPr>
          <p:cNvPr id="22" name="TextBox 21"/>
          <p:cNvSpPr txBox="1"/>
          <p:nvPr/>
        </p:nvSpPr>
        <p:spPr>
          <a:xfrm>
            <a:off x="5061124" y="4537300"/>
            <a:ext cx="332509" cy="369332"/>
          </a:xfrm>
          <a:prstGeom prst="rect">
            <a:avLst/>
          </a:prstGeom>
          <a:noFill/>
        </p:spPr>
        <p:txBody>
          <a:bodyPr wrap="square" rtlCol="0">
            <a:spAutoFit/>
          </a:bodyPr>
          <a:lstStyle/>
          <a:p>
            <a:r>
              <a:rPr lang="en-US" dirty="0"/>
              <a:t>1</a:t>
            </a:r>
          </a:p>
        </p:txBody>
      </p:sp>
      <p:sp>
        <p:nvSpPr>
          <p:cNvPr id="19" name="TextBox 18"/>
          <p:cNvSpPr txBox="1"/>
          <p:nvPr/>
        </p:nvSpPr>
        <p:spPr>
          <a:xfrm>
            <a:off x="4844070" y="2061393"/>
            <a:ext cx="341744"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53433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924"/>
            <a:ext cx="8229600" cy="1143000"/>
          </a:xfrm>
        </p:spPr>
        <p:txBody>
          <a:bodyPr/>
          <a:lstStyle/>
          <a:p>
            <a:r>
              <a:rPr lang="en-US" dirty="0">
                <a:latin typeface="Arial" panose="020B0604020202020204" pitchFamily="34" charset="0"/>
                <a:cs typeface="Arial" panose="020B0604020202020204" pitchFamily="34" charset="0"/>
              </a:rPr>
              <a:t>LIHTC’s FY17 Closings as of 06/19/2017</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 states, 23 projects, $315,882,900 </a:t>
            </a:r>
            <a:br>
              <a:rPr lang="en-US" sz="2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4685E14-3D72-4BDD-9376-7B3416E2E802}"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5248012"/>
              </p:ext>
            </p:extLst>
          </p:nvPr>
        </p:nvGraphicFramePr>
        <p:xfrm>
          <a:off x="457200" y="1973924"/>
          <a:ext cx="8229600" cy="416735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14009007"/>
                    </a:ext>
                  </a:extLst>
                </a:gridCol>
                <a:gridCol w="2743200">
                  <a:extLst>
                    <a:ext uri="{9D8B030D-6E8A-4147-A177-3AD203B41FA5}">
                      <a16:colId xmlns:a16="http://schemas.microsoft.com/office/drawing/2014/main" val="3495323870"/>
                    </a:ext>
                  </a:extLst>
                </a:gridCol>
                <a:gridCol w="2743200">
                  <a:extLst>
                    <a:ext uri="{9D8B030D-6E8A-4147-A177-3AD203B41FA5}">
                      <a16:colId xmlns:a16="http://schemas.microsoft.com/office/drawing/2014/main" val="497961262"/>
                    </a:ext>
                  </a:extLst>
                </a:gridCol>
              </a:tblGrid>
              <a:tr h="363380">
                <a:tc gridSpan="3">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LIHTC closings</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5391145"/>
                  </a:ext>
                </a:extLst>
              </a:tr>
              <a:tr h="335955">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state</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closings</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mortgage amt</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4737750"/>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California</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mn-ea"/>
                          <a:cs typeface="Arial" panose="020B0604020202020204" pitchFamily="34" charset="0"/>
                        </a:rPr>
                        <a:t>10</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$122,753,400</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2857801"/>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Colorado</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mn-ea"/>
                          <a:cs typeface="Arial" panose="020B0604020202020204" pitchFamily="34" charset="0"/>
                        </a:rPr>
                        <a:t>5</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$21,835,100</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977667"/>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Idaho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$8,278,000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8082572"/>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Montana</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1</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$8,353,000</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3918675"/>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Nevada</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$20,440,000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439786"/>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Utah</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$33,540,000</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2414022"/>
                  </a:ext>
                </a:extLst>
              </a:tr>
              <a:tr h="335955">
                <a:tc>
                  <a:txBody>
                    <a:bodyPr/>
                    <a:lstStyle/>
                    <a:p>
                      <a:pPr marL="0" marR="0">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Washington</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$92,683,400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9759979"/>
                  </a:ext>
                </a:extLst>
              </a:tr>
              <a:tr h="772479">
                <a:tc>
                  <a:txBody>
                    <a:bodyPr/>
                    <a:lstStyle/>
                    <a:p>
                      <a:pPr marL="0" marR="0">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Wyoming</a:t>
                      </a:r>
                    </a:p>
                    <a:p>
                      <a:pPr marL="0" marR="0">
                        <a:spcBef>
                          <a:spcPts val="0"/>
                        </a:spcBef>
                        <a:spcAft>
                          <a:spcPts val="0"/>
                        </a:spcAft>
                      </a:pP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FY</a:t>
                      </a:r>
                      <a:r>
                        <a:rPr lang="en-US" sz="18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 36 projects, $344,226</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$8,000,000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0334054"/>
                  </a:ext>
                </a:extLst>
              </a:tr>
            </a:tbl>
          </a:graphicData>
        </a:graphic>
      </p:graphicFrame>
    </p:spTree>
    <p:extLst>
      <p:ext uri="{BB962C8B-B14F-4D97-AF65-F5344CB8AC3E}">
        <p14:creationId xmlns:p14="http://schemas.microsoft.com/office/powerpoint/2010/main" val="136541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15</a:t>
            </a:fld>
            <a:endParaRPr lang="en-US" dirty="0"/>
          </a:p>
        </p:txBody>
      </p:sp>
      <p:sp>
        <p:nvSpPr>
          <p:cNvPr id="7" name="Title 4"/>
          <p:cNvSpPr txBox="1">
            <a:spLocks/>
          </p:cNvSpPr>
          <p:nvPr/>
        </p:nvSpPr>
        <p:spPr bwMode="auto">
          <a:xfrm>
            <a:off x="726141" y="315849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r>
              <a:rPr lang="en-US" sz="3200" dirty="0">
                <a:latin typeface="Arial" panose="020B0604020202020204" pitchFamily="34" charset="0"/>
                <a:cs typeface="Arial" panose="020B0604020202020204" pitchFamily="34" charset="0"/>
              </a:rPr>
              <a:t>Presented by HUD Underwriting Branch Chief, Shannon Bergman</a:t>
            </a:r>
            <a:endParaRPr lang="en-US" sz="3200" dirty="0"/>
          </a:p>
        </p:txBody>
      </p:sp>
      <p:sp>
        <p:nvSpPr>
          <p:cNvPr id="8" name="Title 7"/>
          <p:cNvSpPr>
            <a:spLocks noGrp="1"/>
          </p:cNvSpPr>
          <p:nvPr>
            <p:ph type="title"/>
          </p:nvPr>
        </p:nvSpPr>
        <p:spPr>
          <a:xfrm>
            <a:off x="457200" y="1524680"/>
            <a:ext cx="8229600" cy="1143000"/>
          </a:xfrm>
        </p:spPr>
        <p:txBody>
          <a:bodyPr/>
          <a:lstStyle/>
          <a:p>
            <a:r>
              <a:rPr lang="en-US" dirty="0"/>
              <a:t>Underwriting Tips</a:t>
            </a:r>
          </a:p>
        </p:txBody>
      </p:sp>
    </p:spTree>
    <p:extLst>
      <p:ext uri="{BB962C8B-B14F-4D97-AF65-F5344CB8AC3E}">
        <p14:creationId xmlns:p14="http://schemas.microsoft.com/office/powerpoint/2010/main" val="259882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Underwriting Tips, Issues, and Suggestions</a:t>
            </a:r>
          </a:p>
        </p:txBody>
      </p:sp>
      <p:sp>
        <p:nvSpPr>
          <p:cNvPr id="3" name="Content Placeholder 2"/>
          <p:cNvSpPr>
            <a:spLocks noGrp="1"/>
          </p:cNvSpPr>
          <p:nvPr>
            <p:ph idx="1"/>
          </p:nvPr>
        </p:nvSpPr>
        <p:spPr>
          <a:xfrm>
            <a:off x="457200" y="1650906"/>
            <a:ext cx="8229600" cy="4525963"/>
          </a:xfrm>
        </p:spPr>
        <p:txBody>
          <a:bodyPr/>
          <a:lstStyle/>
          <a:p>
            <a:pPr lvl="0"/>
            <a:r>
              <a:rPr lang="en-US" sz="2400" dirty="0"/>
              <a:t>Foreign Nationals as Principals</a:t>
            </a:r>
          </a:p>
          <a:p>
            <a:pPr lvl="0"/>
            <a:r>
              <a:rPr lang="en-US" sz="2400" dirty="0"/>
              <a:t>Section 50 signatories</a:t>
            </a:r>
          </a:p>
          <a:p>
            <a:pPr lvl="0"/>
            <a:r>
              <a:rPr lang="en-US" sz="2400" dirty="0"/>
              <a:t>Preferred Equity Organizational Structures</a:t>
            </a:r>
          </a:p>
          <a:p>
            <a:pPr lvl="0"/>
            <a:r>
              <a:rPr lang="en-US" sz="2400" dirty="0"/>
              <a:t>Age restrictions</a:t>
            </a:r>
          </a:p>
          <a:p>
            <a:pPr lvl="0"/>
            <a:r>
              <a:rPr lang="en-US" sz="2400" dirty="0"/>
              <a:t>Land Value</a:t>
            </a:r>
          </a:p>
          <a:p>
            <a:pPr lvl="0"/>
            <a:r>
              <a:rPr lang="en-US" sz="2400" dirty="0"/>
              <a:t>Secondary Financing</a:t>
            </a:r>
          </a:p>
          <a:p>
            <a:pPr lvl="0"/>
            <a:r>
              <a:rPr lang="en-US" sz="2400" dirty="0"/>
              <a:t>Legal or Title issues</a:t>
            </a:r>
          </a:p>
          <a:p>
            <a:pPr lvl="0"/>
            <a:r>
              <a:rPr lang="en-US" sz="2400" dirty="0"/>
              <a:t>Waivers</a:t>
            </a:r>
          </a:p>
          <a:p>
            <a:pPr lvl="0"/>
            <a:r>
              <a:rPr lang="en-US" sz="2400" dirty="0"/>
              <a:t>Construction loan servicing</a:t>
            </a:r>
          </a:p>
          <a:p>
            <a:pPr lvl="0"/>
            <a:r>
              <a:rPr lang="en-US" sz="2400" dirty="0"/>
              <a:t>241(a) Green MIP</a:t>
            </a:r>
          </a:p>
          <a:p>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16</a:t>
            </a:fld>
            <a:endParaRPr lang="en-US" dirty="0"/>
          </a:p>
        </p:txBody>
      </p:sp>
    </p:spTree>
    <p:extLst>
      <p:ext uri="{BB962C8B-B14F-4D97-AF65-F5344CB8AC3E}">
        <p14:creationId xmlns:p14="http://schemas.microsoft.com/office/powerpoint/2010/main" val="176738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3234287"/>
          </a:xfrm>
        </p:spPr>
        <p:txBody>
          <a:bodyPr/>
          <a:lstStyle/>
          <a:p>
            <a:pPr algn="ctr"/>
            <a:r>
              <a:rPr lang="en-US" dirty="0"/>
              <a:t>HEROS Environmental Reports and a few other things…</a:t>
            </a:r>
            <a:br>
              <a:rPr lang="en-US" dirty="0"/>
            </a:br>
            <a:br>
              <a:rPr lang="en-US" dirty="0"/>
            </a:br>
            <a:r>
              <a:rPr lang="en-US" dirty="0"/>
              <a:t>Presented by HUD Technical Specialist Branch Chief Tim Sovold</a:t>
            </a:r>
          </a:p>
        </p:txBody>
      </p:sp>
    </p:spTree>
    <p:extLst>
      <p:ext uri="{BB962C8B-B14F-4D97-AF65-F5344CB8AC3E}">
        <p14:creationId xmlns:p14="http://schemas.microsoft.com/office/powerpoint/2010/main" val="179331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32035"/>
            <a:ext cx="6858000" cy="1272687"/>
          </a:xfrm>
        </p:spPr>
        <p:txBody>
          <a:bodyPr>
            <a:normAutofit/>
          </a:bodyPr>
          <a:lstStyle/>
          <a:p>
            <a:r>
              <a:rPr lang="en-US" sz="3300" spc="-143" dirty="0">
                <a:solidFill>
                  <a:srgbClr val="232852"/>
                </a:solidFill>
                <a:latin typeface="Calibri" panose="02020603050405020304" pitchFamily="2"/>
              </a:rPr>
              <a:t>HEROS Resources </a:t>
            </a:r>
            <a:br>
              <a:rPr lang="en-US" spc="-143" dirty="0">
                <a:solidFill>
                  <a:srgbClr val="232852"/>
                </a:solidFill>
                <a:latin typeface="Calibri" panose="02020603050405020304" pitchFamily="2"/>
              </a:rPr>
            </a:br>
            <a:endParaRPr lang="en-US" dirty="0"/>
          </a:p>
        </p:txBody>
      </p:sp>
      <p:sp>
        <p:nvSpPr>
          <p:cNvPr id="3" name="Subtitle 2"/>
          <p:cNvSpPr>
            <a:spLocks noGrp="1"/>
          </p:cNvSpPr>
          <p:nvPr>
            <p:ph type="subTitle" idx="1"/>
          </p:nvPr>
        </p:nvSpPr>
        <p:spPr>
          <a:xfrm>
            <a:off x="910004" y="2077183"/>
            <a:ext cx="7543800" cy="3666392"/>
          </a:xfrm>
        </p:spPr>
        <p:txBody>
          <a:bodyPr>
            <a:normAutofit fontScale="55000" lnSpcReduction="20000"/>
          </a:bodyPr>
          <a:lstStyle/>
          <a:p>
            <a:pPr indent="171450" algn="just">
              <a:lnSpc>
                <a:spcPts val="1050"/>
              </a:lnSpc>
              <a:buFont typeface="Symbol"/>
              <a:buChar char="·"/>
            </a:pPr>
            <a:endParaRPr lang="en-US" spc="23" dirty="0">
              <a:solidFill>
                <a:srgbClr val="000000"/>
              </a:solidFill>
              <a:latin typeface="Calibri" panose="02020603050405020304" pitchFamily="2"/>
            </a:endParaRPr>
          </a:p>
          <a:p>
            <a:pPr indent="171450" algn="just">
              <a:lnSpc>
                <a:spcPts val="1050"/>
              </a:lnSpc>
              <a:buFont typeface="Symbol"/>
              <a:buChar char="·"/>
            </a:pPr>
            <a:r>
              <a:rPr lang="en-US" spc="23" dirty="0">
                <a:solidFill>
                  <a:srgbClr val="000000"/>
                </a:solidFill>
                <a:latin typeface="Calibri" panose="02020603050405020304" pitchFamily="2"/>
              </a:rPr>
              <a:t>HEROS Partner Worksheets: </a:t>
            </a:r>
          </a:p>
          <a:p>
            <a:pPr marL="171450" algn="just">
              <a:lnSpc>
                <a:spcPts val="1125"/>
              </a:lnSpc>
              <a:spcBef>
                <a:spcPts val="0"/>
              </a:spcBef>
            </a:pPr>
            <a:r>
              <a:rPr lang="en-US" u="sng" spc="26" dirty="0">
                <a:solidFill>
                  <a:srgbClr val="0000FF"/>
                </a:solidFill>
                <a:latin typeface="Calibri" panose="02020603050405020304" pitchFamily="2"/>
              </a:rPr>
              <a:t>https://www.hudexchange.info/resource/5119/environmental-review-</a:t>
            </a:r>
            <a:r>
              <a:rPr lang="en-US" sz="225" dirty="0">
                <a:solidFill>
                  <a:srgbClr val="000000"/>
                </a:solidFill>
                <a:latin typeface="Calibri" panose="02020603050405020304" pitchFamily="2"/>
              </a:rPr>
              <a:t> </a:t>
            </a:r>
          </a:p>
          <a:p>
            <a:pPr marL="171450" algn="just">
              <a:lnSpc>
                <a:spcPts val="1350"/>
              </a:lnSpc>
              <a:spcBef>
                <a:spcPts val="4"/>
              </a:spcBef>
            </a:pPr>
            <a:r>
              <a:rPr lang="en-US" spc="26" dirty="0">
                <a:solidFill>
                  <a:srgbClr val="9353C3"/>
                </a:solidFill>
                <a:latin typeface="Calibri" panose="02020603050405020304" pitchFamily="2"/>
              </a:rPr>
              <a:t>record-related-federal-laws-and-authorities-partner-worksheets/ </a:t>
            </a:r>
          </a:p>
          <a:p>
            <a:pPr marL="171450" algn="just">
              <a:lnSpc>
                <a:spcPts val="1350"/>
              </a:lnSpc>
              <a:spcBef>
                <a:spcPts val="4"/>
              </a:spcBef>
            </a:pPr>
            <a:endParaRPr lang="en-US" spc="26" dirty="0">
              <a:solidFill>
                <a:srgbClr val="9353C3"/>
              </a:solidFill>
              <a:latin typeface="Calibri" panose="02020603050405020304" pitchFamily="2"/>
            </a:endParaRPr>
          </a:p>
          <a:p>
            <a:pPr indent="171450" algn="just">
              <a:lnSpc>
                <a:spcPts val="1350"/>
              </a:lnSpc>
              <a:spcBef>
                <a:spcPts val="304"/>
              </a:spcBef>
              <a:buFont typeface="Symbol"/>
              <a:buChar char="·"/>
            </a:pPr>
            <a:r>
              <a:rPr lang="en-US" spc="23" dirty="0">
                <a:solidFill>
                  <a:srgbClr val="000000"/>
                </a:solidFill>
                <a:latin typeface="Calibri" panose="02020603050405020304" pitchFamily="2"/>
              </a:rPr>
              <a:t>HEROS Environmental Assessment Format: </a:t>
            </a:r>
          </a:p>
          <a:p>
            <a:pPr marL="171450" algn="just">
              <a:lnSpc>
                <a:spcPts val="1350"/>
              </a:lnSpc>
              <a:spcBef>
                <a:spcPts val="45"/>
              </a:spcBef>
            </a:pPr>
            <a:r>
              <a:rPr lang="en-US" u="sng" spc="26" dirty="0">
                <a:solidFill>
                  <a:srgbClr val="0000FF"/>
                </a:solidFill>
                <a:latin typeface="Calibri" panose="02020603050405020304" pitchFamily="2"/>
              </a:rPr>
              <a:t>https://www.hudexchange.info/resource/5173/part-50-environmental-</a:t>
            </a:r>
            <a:r>
              <a:rPr lang="en-US" sz="225" dirty="0">
                <a:solidFill>
                  <a:srgbClr val="000000"/>
                </a:solidFill>
                <a:latin typeface="Calibri" panose="02020603050405020304" pitchFamily="2"/>
              </a:rPr>
              <a:t> </a:t>
            </a:r>
          </a:p>
          <a:p>
            <a:pPr marL="171450" algn="just">
              <a:lnSpc>
                <a:spcPts val="1350"/>
              </a:lnSpc>
              <a:spcBef>
                <a:spcPts val="0"/>
              </a:spcBef>
            </a:pPr>
            <a:r>
              <a:rPr lang="en-US" spc="23" dirty="0">
                <a:solidFill>
                  <a:srgbClr val="9353C3"/>
                </a:solidFill>
                <a:latin typeface="Calibri" panose="02020603050405020304" pitchFamily="2"/>
              </a:rPr>
              <a:t>assessment-format/ </a:t>
            </a:r>
          </a:p>
          <a:p>
            <a:pPr marL="171450" algn="just">
              <a:lnSpc>
                <a:spcPts val="1350"/>
              </a:lnSpc>
              <a:spcBef>
                <a:spcPts val="0"/>
              </a:spcBef>
            </a:pPr>
            <a:endParaRPr lang="en-US" spc="23" dirty="0">
              <a:solidFill>
                <a:srgbClr val="9353C3"/>
              </a:solidFill>
              <a:latin typeface="Calibri" panose="02020603050405020304" pitchFamily="2"/>
            </a:endParaRPr>
          </a:p>
          <a:p>
            <a:pPr indent="171450" algn="just">
              <a:lnSpc>
                <a:spcPts val="1350"/>
              </a:lnSpc>
              <a:spcBef>
                <a:spcPts val="345"/>
              </a:spcBef>
              <a:buFont typeface="Symbol"/>
              <a:buChar char="·"/>
            </a:pPr>
            <a:r>
              <a:rPr lang="en-US" spc="15" dirty="0">
                <a:solidFill>
                  <a:srgbClr val="000000"/>
                </a:solidFill>
                <a:latin typeface="Calibri" panose="02020603050405020304" pitchFamily="2"/>
              </a:rPr>
              <a:t>MAP Guide: </a:t>
            </a:r>
          </a:p>
          <a:p>
            <a:pPr marL="171450" algn="just">
              <a:lnSpc>
                <a:spcPts val="1350"/>
              </a:lnSpc>
              <a:spcBef>
                <a:spcPts val="45"/>
              </a:spcBef>
            </a:pPr>
            <a:r>
              <a:rPr lang="en-US" u="sng" spc="30" dirty="0">
                <a:solidFill>
                  <a:srgbClr val="0000FF"/>
                </a:solidFill>
                <a:latin typeface="Calibri" panose="02020603050405020304" pitchFamily="2"/>
              </a:rPr>
              <a:t>http://portal.hud.gov/hudportal/documents/huddoc?id=4430GHSGG.pdf</a:t>
            </a:r>
            <a:r>
              <a:rPr lang="en-US" sz="225" spc="30" dirty="0">
                <a:solidFill>
                  <a:srgbClr val="9353C3"/>
                </a:solidFill>
                <a:latin typeface="Calibri" panose="02020603050405020304" pitchFamily="2"/>
              </a:rPr>
              <a:t> </a:t>
            </a:r>
          </a:p>
          <a:p>
            <a:pPr marL="171450" algn="just">
              <a:lnSpc>
                <a:spcPts val="1350"/>
              </a:lnSpc>
              <a:spcBef>
                <a:spcPts val="45"/>
              </a:spcBef>
            </a:pPr>
            <a:endParaRPr lang="en-US" sz="225" spc="30" dirty="0">
              <a:solidFill>
                <a:srgbClr val="9353C3"/>
              </a:solidFill>
              <a:latin typeface="Calibri" panose="02020603050405020304" pitchFamily="2"/>
            </a:endParaRPr>
          </a:p>
          <a:p>
            <a:pPr indent="171450" algn="just">
              <a:lnSpc>
                <a:spcPts val="1350"/>
              </a:lnSpc>
              <a:spcBef>
                <a:spcPts val="304"/>
              </a:spcBef>
              <a:buFont typeface="Symbol"/>
              <a:buChar char="·"/>
            </a:pPr>
            <a:r>
              <a:rPr lang="en-US" spc="23" dirty="0">
                <a:solidFill>
                  <a:srgbClr val="000000"/>
                </a:solidFill>
                <a:latin typeface="Calibri" panose="02020603050405020304" pitchFamily="2"/>
              </a:rPr>
              <a:t>HUD environmental website: </a:t>
            </a:r>
          </a:p>
          <a:p>
            <a:pPr marL="171450" algn="just">
              <a:lnSpc>
                <a:spcPts val="1350"/>
              </a:lnSpc>
              <a:spcBef>
                <a:spcPts val="41"/>
              </a:spcBef>
            </a:pPr>
            <a:r>
              <a:rPr lang="en-US" u="sng" spc="26" dirty="0">
                <a:solidFill>
                  <a:srgbClr val="0000FF"/>
                </a:solidFill>
                <a:latin typeface="Calibri" panose="02020603050405020304" pitchFamily="2"/>
              </a:rPr>
              <a:t>https://www.hudexchange.info/programs/environmental-review/</a:t>
            </a:r>
            <a:r>
              <a:rPr lang="en-US" sz="225" spc="26" dirty="0">
                <a:solidFill>
                  <a:srgbClr val="9353C3"/>
                </a:solidFill>
                <a:latin typeface="Calibri" panose="02020603050405020304" pitchFamily="2"/>
              </a:rPr>
              <a:t> </a:t>
            </a:r>
          </a:p>
          <a:p>
            <a:pPr marL="171450" algn="just">
              <a:lnSpc>
                <a:spcPts val="1350"/>
              </a:lnSpc>
              <a:spcBef>
                <a:spcPts val="41"/>
              </a:spcBef>
            </a:pPr>
            <a:endParaRPr lang="en-US" sz="225" spc="26" dirty="0">
              <a:solidFill>
                <a:srgbClr val="9353C3"/>
              </a:solidFill>
              <a:latin typeface="Calibri" panose="02020603050405020304" pitchFamily="2"/>
            </a:endParaRPr>
          </a:p>
          <a:p>
            <a:pPr indent="171450" algn="just">
              <a:lnSpc>
                <a:spcPts val="1350"/>
              </a:lnSpc>
              <a:spcBef>
                <a:spcPts val="345"/>
              </a:spcBef>
              <a:buFont typeface="Symbol"/>
              <a:buChar char="·"/>
            </a:pPr>
            <a:r>
              <a:rPr lang="en-US" spc="19" dirty="0">
                <a:solidFill>
                  <a:srgbClr val="000000"/>
                </a:solidFill>
                <a:latin typeface="Calibri" panose="02020603050405020304" pitchFamily="2"/>
              </a:rPr>
              <a:t>Online Training: “Environmental Training for FHA Programs” </a:t>
            </a:r>
          </a:p>
          <a:p>
            <a:pPr marL="171450" algn="just">
              <a:lnSpc>
                <a:spcPts val="1350"/>
              </a:lnSpc>
              <a:spcBef>
                <a:spcPts val="4"/>
              </a:spcBef>
            </a:pPr>
            <a:r>
              <a:rPr lang="en-US" u="sng" spc="15" dirty="0">
                <a:solidFill>
                  <a:srgbClr val="0000FF"/>
                </a:solidFill>
                <a:latin typeface="Calibri" panose="02020603050405020304" pitchFamily="2"/>
              </a:rPr>
              <a:t>https://www.youtube.com/watch?v=koGldiHziVI&amp;list=PLDYbj6cykYZ_iPeN_</a:t>
            </a:r>
            <a:r>
              <a:rPr lang="en-US" sz="225" spc="15" dirty="0">
                <a:solidFill>
                  <a:srgbClr val="9353C3"/>
                </a:solidFill>
                <a:latin typeface="Calibri" panose="02020603050405020304" pitchFamily="2"/>
              </a:rPr>
              <a:t> </a:t>
            </a:r>
          </a:p>
          <a:p>
            <a:pPr marL="171450" algn="just">
              <a:lnSpc>
                <a:spcPts val="1350"/>
              </a:lnSpc>
              <a:spcBef>
                <a:spcPts val="0"/>
              </a:spcBef>
            </a:pPr>
            <a:r>
              <a:rPr lang="en-US" spc="30" dirty="0">
                <a:solidFill>
                  <a:srgbClr val="9353C3"/>
                </a:solidFill>
                <a:latin typeface="Calibri" panose="02020603050405020304" pitchFamily="2"/>
              </a:rPr>
              <a:t>_vJfEQDI4c6m5MVY </a:t>
            </a:r>
          </a:p>
          <a:p>
            <a:endParaRPr lang="en-US" dirty="0"/>
          </a:p>
        </p:txBody>
      </p:sp>
    </p:spTree>
    <p:extLst>
      <p:ext uri="{BB962C8B-B14F-4D97-AF65-F5344CB8AC3E}">
        <p14:creationId xmlns:p14="http://schemas.microsoft.com/office/powerpoint/2010/main" val="383238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44" y="590184"/>
            <a:ext cx="7886700" cy="758337"/>
          </a:xfrm>
        </p:spPr>
        <p:txBody>
          <a:bodyPr>
            <a:normAutofit/>
          </a:bodyPr>
          <a:lstStyle/>
          <a:p>
            <a:r>
              <a:rPr lang="en-US" sz="2700" dirty="0"/>
              <a:t>HEROS – Related Laws &amp; Authorities page</a:t>
            </a:r>
          </a:p>
        </p:txBody>
      </p:sp>
      <p:pic>
        <p:nvPicPr>
          <p:cNvPr id="4" name="Content Placeholder 3"/>
          <p:cNvPicPr>
            <a:picLocks noGrp="1" noChangeAspect="1"/>
          </p:cNvPicPr>
          <p:nvPr>
            <p:ph idx="1"/>
          </p:nvPr>
        </p:nvPicPr>
        <p:blipFill>
          <a:blip r:embed="rId2"/>
          <a:stretch>
            <a:fillRect/>
          </a:stretch>
        </p:blipFill>
        <p:spPr>
          <a:xfrm>
            <a:off x="548544" y="1615587"/>
            <a:ext cx="7966806" cy="4233496"/>
          </a:xfrm>
          <a:prstGeom prst="rect">
            <a:avLst/>
          </a:prstGeom>
        </p:spPr>
      </p:pic>
    </p:spTree>
    <p:extLst>
      <p:ext uri="{BB962C8B-B14F-4D97-AF65-F5344CB8AC3E}">
        <p14:creationId xmlns:p14="http://schemas.microsoft.com/office/powerpoint/2010/main" val="92734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2</a:t>
            </a:fld>
            <a:endParaRPr lang="en-US" dirty="0"/>
          </a:p>
        </p:txBody>
      </p:sp>
      <p:sp>
        <p:nvSpPr>
          <p:cNvPr id="2" name="Title 1"/>
          <p:cNvSpPr>
            <a:spLocks noGrp="1"/>
          </p:cNvSpPr>
          <p:nvPr>
            <p:ph type="title"/>
          </p:nvPr>
        </p:nvSpPr>
        <p:spPr>
          <a:xfrm>
            <a:off x="1411705" y="235292"/>
            <a:ext cx="6096000" cy="365101"/>
          </a:xfrm>
        </p:spPr>
        <p:txBody>
          <a:bodyPr/>
          <a:lstStyle/>
          <a:p>
            <a:r>
              <a:rPr lang="en-US" sz="2400" dirty="0">
                <a:latin typeface="Arial" panose="020B0604020202020204" pitchFamily="34" charset="0"/>
                <a:cs typeface="Arial" panose="020B0604020202020204" pitchFamily="34" charset="0"/>
              </a:rPr>
              <a:t>MF West Region Organizational Chart</a:t>
            </a:r>
          </a:p>
        </p:txBody>
      </p:sp>
      <p:pic>
        <p:nvPicPr>
          <p:cNvPr id="5" name="Picture 4"/>
          <p:cNvPicPr>
            <a:picLocks noChangeAspect="1"/>
          </p:cNvPicPr>
          <p:nvPr/>
        </p:nvPicPr>
        <p:blipFill>
          <a:blip r:embed="rId2"/>
          <a:stretch>
            <a:fillRect/>
          </a:stretch>
        </p:blipFill>
        <p:spPr>
          <a:xfrm>
            <a:off x="124288" y="600393"/>
            <a:ext cx="8868792" cy="5660931"/>
          </a:xfrm>
          <a:prstGeom prst="rect">
            <a:avLst/>
          </a:prstGeom>
        </p:spPr>
      </p:pic>
    </p:spTree>
    <p:extLst>
      <p:ext uri="{BB962C8B-B14F-4D97-AF65-F5344CB8AC3E}">
        <p14:creationId xmlns:p14="http://schemas.microsoft.com/office/powerpoint/2010/main" val="90755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8625" y="1034242"/>
            <a:ext cx="8552717" cy="4810904"/>
          </a:xfrm>
          <a:prstGeom prst="rect">
            <a:avLst/>
          </a:prstGeom>
        </p:spPr>
      </p:pic>
      <p:sp>
        <p:nvSpPr>
          <p:cNvPr id="5" name="Title 1"/>
          <p:cNvSpPr>
            <a:spLocks noGrp="1"/>
          </p:cNvSpPr>
          <p:nvPr>
            <p:ph type="title"/>
          </p:nvPr>
        </p:nvSpPr>
        <p:spPr>
          <a:xfrm>
            <a:off x="495485" y="321980"/>
            <a:ext cx="7886700" cy="758337"/>
          </a:xfrm>
        </p:spPr>
        <p:txBody>
          <a:bodyPr>
            <a:normAutofit/>
          </a:bodyPr>
          <a:lstStyle/>
          <a:p>
            <a:r>
              <a:rPr lang="en-US" sz="2700" dirty="0"/>
              <a:t>HEROS – Partner Worksheets</a:t>
            </a:r>
          </a:p>
        </p:txBody>
      </p:sp>
    </p:spTree>
    <p:extLst>
      <p:ext uri="{BB962C8B-B14F-4D97-AF65-F5344CB8AC3E}">
        <p14:creationId xmlns:p14="http://schemas.microsoft.com/office/powerpoint/2010/main" val="211043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7312"/>
            <a:ext cx="7886700" cy="609783"/>
          </a:xfrm>
        </p:spPr>
        <p:txBody>
          <a:bodyPr>
            <a:normAutofit/>
          </a:bodyPr>
          <a:lstStyle/>
          <a:p>
            <a:pPr algn="ctr"/>
            <a:r>
              <a:rPr lang="en-US" sz="2700" b="1" dirty="0"/>
              <a:t>Resource Worksheets for HEROS</a:t>
            </a:r>
          </a:p>
        </p:txBody>
      </p:sp>
      <p:sp>
        <p:nvSpPr>
          <p:cNvPr id="3" name="Content Placeholder 2"/>
          <p:cNvSpPr>
            <a:spLocks noGrp="1"/>
          </p:cNvSpPr>
          <p:nvPr>
            <p:ph sz="half" idx="1"/>
          </p:nvPr>
        </p:nvSpPr>
        <p:spPr/>
        <p:txBody>
          <a:bodyPr>
            <a:normAutofit fontScale="92500" lnSpcReduction="20000"/>
          </a:bodyPr>
          <a:lstStyle/>
          <a:p>
            <a:r>
              <a:rPr lang="en-US" dirty="0"/>
              <a:t>Air Quality  </a:t>
            </a:r>
          </a:p>
          <a:p>
            <a:r>
              <a:rPr lang="en-US" dirty="0"/>
              <a:t>Airport Hazards</a:t>
            </a:r>
          </a:p>
          <a:p>
            <a:r>
              <a:rPr lang="en-US" dirty="0"/>
              <a:t>Coastal Barrier Resources</a:t>
            </a:r>
          </a:p>
          <a:p>
            <a:r>
              <a:rPr lang="en-US" dirty="0"/>
              <a:t>Coastal Zone Management </a:t>
            </a:r>
          </a:p>
          <a:p>
            <a:r>
              <a:rPr lang="en-US" dirty="0"/>
              <a:t>Endangered Species</a:t>
            </a:r>
          </a:p>
          <a:p>
            <a:r>
              <a:rPr lang="en-US" dirty="0"/>
              <a:t>Environmental Justice </a:t>
            </a:r>
          </a:p>
          <a:p>
            <a:r>
              <a:rPr lang="en-US" dirty="0"/>
              <a:t>Explosive and Flammable Facilities</a:t>
            </a:r>
          </a:p>
          <a:p>
            <a:r>
              <a:rPr lang="en-US" dirty="0"/>
              <a:t>Farmlands Protection </a:t>
            </a:r>
          </a:p>
          <a:p>
            <a:r>
              <a:rPr lang="en-US" dirty="0"/>
              <a:t>Flood Insurance </a:t>
            </a:r>
          </a:p>
        </p:txBody>
      </p:sp>
      <p:sp>
        <p:nvSpPr>
          <p:cNvPr id="4" name="Content Placeholder 3"/>
          <p:cNvSpPr>
            <a:spLocks noGrp="1"/>
          </p:cNvSpPr>
          <p:nvPr>
            <p:ph sz="half" idx="2"/>
          </p:nvPr>
        </p:nvSpPr>
        <p:spPr/>
        <p:txBody>
          <a:bodyPr>
            <a:normAutofit fontScale="92500" lnSpcReduction="20000"/>
          </a:bodyPr>
          <a:lstStyle/>
          <a:p>
            <a:r>
              <a:rPr lang="en-US" dirty="0"/>
              <a:t>Floodplain Management</a:t>
            </a:r>
          </a:p>
          <a:p>
            <a:r>
              <a:rPr lang="en-US" dirty="0"/>
              <a:t>Historic Preservation </a:t>
            </a:r>
          </a:p>
          <a:p>
            <a:r>
              <a:rPr lang="en-US" dirty="0">
                <a:hlinkClick r:id="rId2"/>
              </a:rPr>
              <a:t>Noise Abatement and Control (CEST)</a:t>
            </a:r>
          </a:p>
          <a:p>
            <a:r>
              <a:rPr lang="en-US" dirty="0"/>
              <a:t>Noise Abatement and Control (EA)  </a:t>
            </a:r>
          </a:p>
          <a:p>
            <a:r>
              <a:rPr lang="en-US" dirty="0"/>
              <a:t>Site Contamination</a:t>
            </a:r>
          </a:p>
          <a:p>
            <a:r>
              <a:rPr lang="en-US" dirty="0"/>
              <a:t>Sole Source Aquifers </a:t>
            </a:r>
          </a:p>
          <a:p>
            <a:r>
              <a:rPr lang="en-US" dirty="0"/>
              <a:t>Wetlands Protection </a:t>
            </a:r>
          </a:p>
          <a:p>
            <a:r>
              <a:rPr lang="en-US" dirty="0"/>
              <a:t>Wild and Scenic Rivers</a:t>
            </a:r>
          </a:p>
        </p:txBody>
      </p:sp>
    </p:spTree>
    <p:extLst>
      <p:ext uri="{BB962C8B-B14F-4D97-AF65-F5344CB8AC3E}">
        <p14:creationId xmlns:p14="http://schemas.microsoft.com/office/powerpoint/2010/main" val="393893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86" y="1091529"/>
            <a:ext cx="7886700" cy="807610"/>
          </a:xfrm>
        </p:spPr>
        <p:txBody>
          <a:bodyPr>
            <a:normAutofit/>
          </a:bodyPr>
          <a:lstStyle/>
          <a:p>
            <a:pPr algn="ctr"/>
            <a:r>
              <a:rPr lang="en-US" sz="3000" dirty="0"/>
              <a:t>MAP Guide Highlights</a:t>
            </a:r>
          </a:p>
        </p:txBody>
      </p:sp>
      <p:sp>
        <p:nvSpPr>
          <p:cNvPr id="3" name="Content Placeholder 2"/>
          <p:cNvSpPr>
            <a:spLocks noGrp="1"/>
          </p:cNvSpPr>
          <p:nvPr>
            <p:ph idx="1"/>
          </p:nvPr>
        </p:nvSpPr>
        <p:spPr>
          <a:xfrm>
            <a:off x="628650" y="2004647"/>
            <a:ext cx="7886700" cy="3811465"/>
          </a:xfrm>
        </p:spPr>
        <p:txBody>
          <a:bodyPr>
            <a:normAutofit/>
          </a:bodyPr>
          <a:lstStyle/>
          <a:p>
            <a:pPr marL="0" indent="171450">
              <a:lnSpc>
                <a:spcPts val="1425"/>
              </a:lnSpc>
              <a:buFont typeface="Symbol"/>
              <a:buChar char="·"/>
            </a:pPr>
            <a:r>
              <a:rPr lang="en-US" sz="1575" dirty="0">
                <a:solidFill>
                  <a:srgbClr val="000000"/>
                </a:solidFill>
                <a:latin typeface="Calibri" panose="02020603050405020304" pitchFamily="2"/>
              </a:rPr>
              <a:t>Project must comply with Part 55 if any part of the site </a:t>
            </a:r>
            <a:r>
              <a:rPr lang="en-US" sz="1575" i="1" dirty="0">
                <a:solidFill>
                  <a:srgbClr val="000000"/>
                </a:solidFill>
                <a:latin typeface="Calibri" panose="02020603050405020304" pitchFamily="2"/>
              </a:rPr>
              <a:t>or integral offsite development </a:t>
            </a:r>
            <a:r>
              <a:rPr lang="en-US" sz="1575" dirty="0">
                <a:solidFill>
                  <a:srgbClr val="000000"/>
                </a:solidFill>
                <a:latin typeface="Calibri" panose="02020603050405020304" pitchFamily="2"/>
              </a:rPr>
              <a:t>(e.g. ingress, egress, parking) is located within </a:t>
            </a:r>
            <a:r>
              <a:rPr lang="en-US" sz="1575" spc="-15" dirty="0">
                <a:solidFill>
                  <a:srgbClr val="000000"/>
                </a:solidFill>
                <a:latin typeface="Calibri" panose="02020603050405020304" pitchFamily="2"/>
              </a:rPr>
              <a:t>Floodplain.</a:t>
            </a:r>
          </a:p>
          <a:p>
            <a:pPr indent="0">
              <a:lnSpc>
                <a:spcPts val="1650"/>
              </a:lnSpc>
              <a:spcBef>
                <a:spcPts val="0"/>
              </a:spcBef>
              <a:buNone/>
            </a:pPr>
            <a:r>
              <a:rPr lang="en-US" sz="1575" spc="-15" dirty="0">
                <a:solidFill>
                  <a:srgbClr val="000000"/>
                </a:solidFill>
                <a:latin typeface="Calibri" panose="02020603050405020304" pitchFamily="2"/>
              </a:rPr>
              <a:t> </a:t>
            </a:r>
          </a:p>
          <a:p>
            <a:pPr marL="0" indent="171450">
              <a:lnSpc>
                <a:spcPts val="1650"/>
              </a:lnSpc>
              <a:spcBef>
                <a:spcPts val="360"/>
              </a:spcBef>
              <a:buFont typeface="Symbol"/>
              <a:buChar char="·"/>
            </a:pPr>
            <a:r>
              <a:rPr lang="en-US" sz="1575" dirty="0">
                <a:solidFill>
                  <a:srgbClr val="000000"/>
                </a:solidFill>
                <a:latin typeface="Calibri" panose="02020603050405020304" pitchFamily="2"/>
              </a:rPr>
              <a:t>Unless an exception applies, HUD will not approve projects in: </a:t>
            </a:r>
          </a:p>
          <a:p>
            <a:pPr marL="411480" indent="240030">
              <a:lnSpc>
                <a:spcPts val="1500"/>
              </a:lnSpc>
              <a:spcBef>
                <a:spcPts val="356"/>
              </a:spcBef>
              <a:buFont typeface="Symbol"/>
              <a:buChar char="·"/>
            </a:pPr>
            <a:r>
              <a:rPr lang="en-US" sz="1575" spc="-30" dirty="0">
                <a:solidFill>
                  <a:srgbClr val="000000"/>
                </a:solidFill>
                <a:latin typeface="Calibri" panose="02020603050405020304" pitchFamily="2"/>
              </a:rPr>
              <a:t>Floodways, </a:t>
            </a:r>
          </a:p>
          <a:p>
            <a:pPr marL="411480" indent="240030">
              <a:lnSpc>
                <a:spcPts val="1500"/>
              </a:lnSpc>
              <a:spcBef>
                <a:spcPts val="356"/>
              </a:spcBef>
              <a:buFont typeface="Symbol"/>
              <a:buChar char="·"/>
            </a:pPr>
            <a:r>
              <a:rPr lang="en-US" sz="1575" spc="-8" dirty="0">
                <a:solidFill>
                  <a:srgbClr val="000000"/>
                </a:solidFill>
                <a:latin typeface="Calibri" panose="02020603050405020304" pitchFamily="2"/>
              </a:rPr>
              <a:t>Coastal high hazard areas, or </a:t>
            </a:r>
          </a:p>
          <a:p>
            <a:pPr marL="411480" marR="171450" indent="240030">
              <a:lnSpc>
                <a:spcPts val="1500"/>
              </a:lnSpc>
              <a:spcBef>
                <a:spcPts val="345"/>
              </a:spcBef>
              <a:buFont typeface="Symbol"/>
              <a:buChar char="·"/>
            </a:pPr>
            <a:r>
              <a:rPr lang="en-US" sz="1575" dirty="0">
                <a:solidFill>
                  <a:srgbClr val="000000"/>
                </a:solidFill>
                <a:latin typeface="Calibri" panose="02020603050405020304" pitchFamily="2"/>
              </a:rPr>
              <a:t>Floodplains if community does not participate in NFIP (see Chapter 9.5.E.2).</a:t>
            </a:r>
          </a:p>
          <a:p>
            <a:pPr marL="411480" marR="171450" indent="240030">
              <a:lnSpc>
                <a:spcPts val="1500"/>
              </a:lnSpc>
              <a:spcBef>
                <a:spcPts val="345"/>
              </a:spcBef>
              <a:buFont typeface="Symbol"/>
              <a:buChar char="·"/>
            </a:pPr>
            <a:endParaRPr lang="en-US" sz="1575" dirty="0">
              <a:solidFill>
                <a:srgbClr val="000000"/>
              </a:solidFill>
              <a:latin typeface="Calibri" panose="02020603050405020304" pitchFamily="2"/>
            </a:endParaRPr>
          </a:p>
          <a:p>
            <a:pPr marL="0" indent="171450">
              <a:lnSpc>
                <a:spcPts val="1650"/>
              </a:lnSpc>
              <a:spcBef>
                <a:spcPts val="360"/>
              </a:spcBef>
              <a:buFont typeface="Symbol"/>
              <a:buChar char="·"/>
            </a:pPr>
            <a:r>
              <a:rPr lang="en-US" sz="1575" dirty="0">
                <a:solidFill>
                  <a:srgbClr val="000000"/>
                </a:solidFill>
                <a:latin typeface="Calibri" panose="02020603050405020304" pitchFamily="2"/>
              </a:rPr>
              <a:t>New construction/major improvements: HUD strongly discourages </a:t>
            </a:r>
          </a:p>
          <a:p>
            <a:pPr indent="0">
              <a:lnSpc>
                <a:spcPts val="1650"/>
              </a:lnSpc>
              <a:spcBef>
                <a:spcPts val="0"/>
              </a:spcBef>
              <a:buNone/>
            </a:pPr>
            <a:r>
              <a:rPr lang="en-US" sz="1575" spc="-4" dirty="0">
                <a:solidFill>
                  <a:srgbClr val="000000"/>
                </a:solidFill>
                <a:latin typeface="Calibri" panose="02020603050405020304" pitchFamily="2"/>
              </a:rPr>
              <a:t>projects in the 100-year floodplain </a:t>
            </a:r>
          </a:p>
          <a:p>
            <a:pPr indent="0">
              <a:lnSpc>
                <a:spcPts val="1650"/>
              </a:lnSpc>
              <a:spcBef>
                <a:spcPts val="0"/>
              </a:spcBef>
              <a:buNone/>
            </a:pPr>
            <a:endParaRPr lang="en-US" sz="1575" spc="-4" dirty="0">
              <a:solidFill>
                <a:srgbClr val="000000"/>
              </a:solidFill>
              <a:latin typeface="Calibri" panose="02020603050405020304" pitchFamily="2"/>
            </a:endParaRPr>
          </a:p>
          <a:p>
            <a:pPr marL="0" indent="171450">
              <a:lnSpc>
                <a:spcPts val="1650"/>
              </a:lnSpc>
              <a:spcBef>
                <a:spcPts val="360"/>
              </a:spcBef>
              <a:buFont typeface="Symbol"/>
              <a:buChar char="·"/>
            </a:pPr>
            <a:r>
              <a:rPr lang="en-US" sz="1575" spc="-4" dirty="0">
                <a:solidFill>
                  <a:srgbClr val="000000"/>
                </a:solidFill>
                <a:latin typeface="Calibri" panose="02020603050405020304" pitchFamily="2"/>
              </a:rPr>
              <a:t>Refinances/minor improvements: HUD discourages projects where lowest floor, life support facilities, or egress/ingress are more than </a:t>
            </a:r>
            <a:r>
              <a:rPr lang="en-US" sz="1575" spc="-8" dirty="0">
                <a:solidFill>
                  <a:srgbClr val="000000"/>
                </a:solidFill>
                <a:latin typeface="Calibri" panose="02020603050405020304" pitchFamily="2"/>
              </a:rPr>
              <a:t>12” below base flood elevation.</a:t>
            </a:r>
          </a:p>
          <a:p>
            <a:pPr marL="0" indent="171450">
              <a:lnSpc>
                <a:spcPts val="1650"/>
              </a:lnSpc>
              <a:spcBef>
                <a:spcPts val="360"/>
              </a:spcBef>
              <a:buFont typeface="Symbol"/>
              <a:buChar char="·"/>
            </a:pPr>
            <a:endParaRPr lang="en-US" sz="1575" spc="-8" dirty="0">
              <a:solidFill>
                <a:srgbClr val="000000"/>
              </a:solidFill>
              <a:latin typeface="Calibri" panose="02020603050405020304" pitchFamily="2"/>
            </a:endParaRPr>
          </a:p>
          <a:p>
            <a:pPr marL="0" indent="171450">
              <a:lnSpc>
                <a:spcPts val="1650"/>
              </a:lnSpc>
              <a:spcBef>
                <a:spcPts val="368"/>
              </a:spcBef>
              <a:buFont typeface="Symbol"/>
              <a:buChar char="·"/>
            </a:pPr>
            <a:r>
              <a:rPr lang="en-US" sz="1575" spc="-11" dirty="0">
                <a:solidFill>
                  <a:srgbClr val="000000"/>
                </a:solidFill>
                <a:latin typeface="Calibri" panose="02020603050405020304" pitchFamily="2"/>
              </a:rPr>
              <a:t>HUD will consider history or evidence of flooding even if site is not in </a:t>
            </a:r>
            <a:r>
              <a:rPr lang="en-US" sz="1575" spc="-4" dirty="0">
                <a:solidFill>
                  <a:srgbClr val="000000"/>
                </a:solidFill>
                <a:latin typeface="Calibri" panose="02020603050405020304" pitchFamily="2"/>
              </a:rPr>
              <a:t>a FEMA-designated floodplain.</a:t>
            </a:r>
          </a:p>
          <a:p>
            <a:endParaRPr lang="en-US" dirty="0"/>
          </a:p>
        </p:txBody>
      </p:sp>
    </p:spTree>
    <p:extLst>
      <p:ext uri="{BB962C8B-B14F-4D97-AF65-F5344CB8AC3E}">
        <p14:creationId xmlns:p14="http://schemas.microsoft.com/office/powerpoint/2010/main" val="97116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that HUD Must Complete</a:t>
            </a:r>
          </a:p>
        </p:txBody>
      </p:sp>
      <p:sp>
        <p:nvSpPr>
          <p:cNvPr id="3" name="Content Placeholder 2"/>
          <p:cNvSpPr>
            <a:spLocks noGrp="1"/>
          </p:cNvSpPr>
          <p:nvPr>
            <p:ph idx="1"/>
          </p:nvPr>
        </p:nvSpPr>
        <p:spPr/>
        <p:txBody>
          <a:bodyPr/>
          <a:lstStyle/>
          <a:p>
            <a:r>
              <a:rPr lang="en-US" dirty="0"/>
              <a:t>Tribal Letters and 30-day response period.</a:t>
            </a:r>
          </a:p>
          <a:p>
            <a:endParaRPr lang="en-US" dirty="0"/>
          </a:p>
          <a:p>
            <a:r>
              <a:rPr lang="en-US" dirty="0"/>
              <a:t>SHPO Correspondence in most states.</a:t>
            </a:r>
          </a:p>
          <a:p>
            <a:endParaRPr lang="en-US" dirty="0"/>
          </a:p>
          <a:p>
            <a:r>
              <a:rPr lang="en-US" dirty="0"/>
              <a:t>8 Step Process for Floodplains and Wetlands.</a:t>
            </a:r>
          </a:p>
          <a:p>
            <a:pPr lvl="1"/>
            <a:r>
              <a:rPr lang="en-US" dirty="0"/>
              <a:t>HUD develops both notices; borrower pays for publication.</a:t>
            </a:r>
          </a:p>
          <a:p>
            <a:pPr lvl="1"/>
            <a:r>
              <a:rPr lang="en-US" dirty="0"/>
              <a:t>Alert HUD at Concept Meeting.</a:t>
            </a:r>
          </a:p>
        </p:txBody>
      </p:sp>
    </p:spTree>
    <p:extLst>
      <p:ext uri="{BB962C8B-B14F-4D97-AF65-F5344CB8AC3E}">
        <p14:creationId xmlns:p14="http://schemas.microsoft.com/office/powerpoint/2010/main" val="80116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6309"/>
            <a:ext cx="7886700" cy="646235"/>
          </a:xfrm>
        </p:spPr>
        <p:txBody>
          <a:bodyPr>
            <a:normAutofit fontScale="90000"/>
          </a:bodyPr>
          <a:lstStyle/>
          <a:p>
            <a:pPr algn="ctr"/>
            <a:r>
              <a:rPr lang="en-US" b="1" spc="-19" dirty="0">
                <a:solidFill>
                  <a:srgbClr val="000000"/>
                </a:solidFill>
                <a:latin typeface="Calibri" panose="02020603050405020304" pitchFamily="2"/>
              </a:rPr>
              <a:t>The 8-Step Process </a:t>
            </a:r>
            <a:br>
              <a:rPr lang="en-US" b="1" spc="-19" dirty="0">
                <a:solidFill>
                  <a:srgbClr val="000000"/>
                </a:solidFill>
                <a:latin typeface="Calibri" panose="02020603050405020304" pitchFamily="2"/>
              </a:rPr>
            </a:br>
            <a:endParaRPr lang="en-US" dirty="0"/>
          </a:p>
        </p:txBody>
      </p:sp>
      <p:sp>
        <p:nvSpPr>
          <p:cNvPr id="3" name="Content Placeholder 2"/>
          <p:cNvSpPr>
            <a:spLocks noGrp="1"/>
          </p:cNvSpPr>
          <p:nvPr>
            <p:ph sz="half" idx="1"/>
          </p:nvPr>
        </p:nvSpPr>
        <p:spPr>
          <a:xfrm>
            <a:off x="208624" y="1569426"/>
            <a:ext cx="4523173" cy="4289836"/>
          </a:xfrm>
        </p:spPr>
        <p:txBody>
          <a:bodyPr>
            <a:normAutofit/>
          </a:bodyPr>
          <a:lstStyle/>
          <a:p>
            <a:pPr marL="0" indent="240030" algn="just">
              <a:lnSpc>
                <a:spcPts val="1575"/>
              </a:lnSpc>
              <a:spcAft>
                <a:spcPts val="0"/>
              </a:spcAft>
              <a:buFont typeface="Symbol"/>
              <a:buChar char="·"/>
            </a:pPr>
            <a:r>
              <a:rPr lang="en-US" sz="1950" b="1" dirty="0">
                <a:solidFill>
                  <a:srgbClr val="000000"/>
                </a:solidFill>
                <a:latin typeface="Calibri" panose="02020603050405020304" pitchFamily="2"/>
              </a:rPr>
              <a:t>Step 1. </a:t>
            </a:r>
            <a:r>
              <a:rPr lang="en-US" sz="1950" dirty="0">
                <a:solidFill>
                  <a:srgbClr val="000000"/>
                </a:solidFill>
                <a:latin typeface="Calibri" panose="02020603050405020304" pitchFamily="2"/>
              </a:rPr>
              <a:t>Determine whether the </a:t>
            </a:r>
          </a:p>
          <a:p>
            <a:pPr marL="240030" indent="0" algn="just">
              <a:lnSpc>
                <a:spcPts val="1350"/>
              </a:lnSpc>
              <a:spcBef>
                <a:spcPts val="0"/>
              </a:spcBef>
              <a:spcAft>
                <a:spcPts val="0"/>
              </a:spcAft>
              <a:buNone/>
            </a:pPr>
            <a:r>
              <a:rPr lang="en-US" sz="1950" spc="-15" dirty="0">
                <a:solidFill>
                  <a:srgbClr val="000000"/>
                </a:solidFill>
                <a:latin typeface="Calibri" panose="02020603050405020304" pitchFamily="2"/>
              </a:rPr>
              <a:t>proposed action is located in 100-year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floodplain (or 500-yr for critical </a:t>
            </a:r>
          </a:p>
          <a:p>
            <a:pPr marL="240030" indent="0" algn="just">
              <a:lnSpc>
                <a:spcPts val="1425"/>
              </a:lnSpc>
              <a:spcBef>
                <a:spcPts val="251"/>
              </a:spcBef>
              <a:spcAft>
                <a:spcPts val="0"/>
              </a:spcAft>
              <a:buNone/>
            </a:pPr>
            <a:r>
              <a:rPr lang="en-US" sz="1950" spc="-19" dirty="0">
                <a:solidFill>
                  <a:srgbClr val="000000"/>
                </a:solidFill>
                <a:latin typeface="Calibri" panose="02020603050405020304" pitchFamily="2"/>
              </a:rPr>
              <a:t>action).</a:t>
            </a:r>
          </a:p>
          <a:p>
            <a:pPr marL="0" indent="240030" algn="just">
              <a:lnSpc>
                <a:spcPts val="1500"/>
              </a:lnSpc>
              <a:spcBef>
                <a:spcPts val="630"/>
              </a:spcBef>
              <a:spcAft>
                <a:spcPts val="0"/>
              </a:spcAft>
              <a:buFont typeface="Symbol"/>
              <a:buChar char="·"/>
            </a:pPr>
            <a:r>
              <a:rPr lang="en-US" sz="1950" b="1" dirty="0">
                <a:solidFill>
                  <a:srgbClr val="000000"/>
                </a:solidFill>
                <a:latin typeface="Calibri" panose="02020603050405020304" pitchFamily="2"/>
              </a:rPr>
              <a:t>Step 2. </a:t>
            </a:r>
            <a:r>
              <a:rPr lang="en-US" sz="1950" dirty="0">
                <a:solidFill>
                  <a:srgbClr val="000000"/>
                </a:solidFill>
                <a:latin typeface="Calibri" panose="02020603050405020304" pitchFamily="2"/>
              </a:rPr>
              <a:t>Publish</a:t>
            </a:r>
            <a:r>
              <a:rPr lang="en-US" sz="1950" dirty="0">
                <a:solidFill>
                  <a:srgbClr val="0033CC"/>
                </a:solidFill>
                <a:latin typeface="Calibri" panose="02020603050405020304" pitchFamily="2"/>
              </a:rPr>
              <a:t> “Early Public Notice”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of the proposal to consider an action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in the floodplain or wetland (15 day </a:t>
            </a:r>
          </a:p>
          <a:p>
            <a:pPr marL="240030" indent="0" algn="just">
              <a:lnSpc>
                <a:spcPts val="1425"/>
              </a:lnSpc>
              <a:spcBef>
                <a:spcPts val="251"/>
              </a:spcBef>
              <a:spcAft>
                <a:spcPts val="0"/>
              </a:spcAft>
              <a:buNone/>
            </a:pPr>
            <a:r>
              <a:rPr lang="en-US" sz="1950" spc="-8" dirty="0">
                <a:solidFill>
                  <a:srgbClr val="000000"/>
                </a:solidFill>
                <a:latin typeface="Calibri" panose="02020603050405020304" pitchFamily="2"/>
              </a:rPr>
              <a:t>minimum comment period). </a:t>
            </a:r>
          </a:p>
          <a:p>
            <a:pPr marL="0" indent="240030" algn="just">
              <a:lnSpc>
                <a:spcPts val="1500"/>
              </a:lnSpc>
              <a:spcBef>
                <a:spcPts val="626"/>
              </a:spcBef>
              <a:spcAft>
                <a:spcPts val="0"/>
              </a:spcAft>
              <a:buFont typeface="Symbol"/>
              <a:buChar char="·"/>
            </a:pPr>
            <a:r>
              <a:rPr lang="en-US" sz="1950" b="1" dirty="0">
                <a:solidFill>
                  <a:srgbClr val="000000"/>
                </a:solidFill>
                <a:latin typeface="Calibri" panose="02020603050405020304" pitchFamily="2"/>
              </a:rPr>
              <a:t>Step 3. </a:t>
            </a:r>
            <a:r>
              <a:rPr lang="en-US" sz="1950" dirty="0">
                <a:solidFill>
                  <a:srgbClr val="000000"/>
                </a:solidFill>
                <a:latin typeface="Calibri" panose="02020603050405020304" pitchFamily="2"/>
              </a:rPr>
              <a:t>Evaluate practicable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alternatives to locating the proposed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action in a floodplain or wetland. </a:t>
            </a:r>
          </a:p>
          <a:p>
            <a:pPr marL="0" indent="240030" algn="just">
              <a:lnSpc>
                <a:spcPts val="1500"/>
              </a:lnSpc>
              <a:spcBef>
                <a:spcPts val="626"/>
              </a:spcBef>
              <a:spcAft>
                <a:spcPts val="0"/>
              </a:spcAft>
              <a:buFont typeface="Symbol"/>
              <a:buChar char="·"/>
            </a:pPr>
            <a:r>
              <a:rPr lang="en-US" sz="1950" b="1" dirty="0">
                <a:solidFill>
                  <a:srgbClr val="000000"/>
                </a:solidFill>
                <a:latin typeface="Calibri" panose="02020603050405020304" pitchFamily="2"/>
              </a:rPr>
              <a:t>Step 4. </a:t>
            </a:r>
            <a:r>
              <a:rPr lang="en-US" sz="1950" spc="-4" dirty="0">
                <a:solidFill>
                  <a:srgbClr val="000000"/>
                </a:solidFill>
                <a:latin typeface="Calibri" panose="02020603050405020304" pitchFamily="2"/>
              </a:rPr>
              <a:t>Identify the potential impacts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associated with occupancy and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modification of the floodplain or </a:t>
            </a:r>
          </a:p>
          <a:p>
            <a:pPr marL="240030" indent="0" algn="just">
              <a:lnSpc>
                <a:spcPts val="1425"/>
              </a:lnSpc>
              <a:spcBef>
                <a:spcPts val="251"/>
              </a:spcBef>
              <a:spcAft>
                <a:spcPts val="0"/>
              </a:spcAft>
              <a:buNone/>
            </a:pPr>
            <a:r>
              <a:rPr lang="en-US" sz="1950" spc="-19" dirty="0">
                <a:solidFill>
                  <a:srgbClr val="000000"/>
                </a:solidFill>
                <a:latin typeface="Calibri" panose="02020603050405020304" pitchFamily="2"/>
              </a:rPr>
              <a:t>Wetland. </a:t>
            </a:r>
          </a:p>
          <a:p>
            <a:endParaRPr lang="en-US" dirty="0"/>
          </a:p>
        </p:txBody>
      </p:sp>
      <p:sp>
        <p:nvSpPr>
          <p:cNvPr id="4" name="Content Placeholder 3"/>
          <p:cNvSpPr>
            <a:spLocks noGrp="1"/>
          </p:cNvSpPr>
          <p:nvPr>
            <p:ph sz="half" idx="2"/>
          </p:nvPr>
        </p:nvSpPr>
        <p:spPr>
          <a:xfrm>
            <a:off x="4799121" y="1451362"/>
            <a:ext cx="4038600" cy="4525963"/>
          </a:xfrm>
        </p:spPr>
        <p:txBody>
          <a:bodyPr>
            <a:normAutofit/>
          </a:bodyPr>
          <a:lstStyle/>
          <a:p>
            <a:pPr marL="0" indent="240030" algn="just">
              <a:lnSpc>
                <a:spcPts val="1575"/>
              </a:lnSpc>
              <a:spcAft>
                <a:spcPts val="0"/>
              </a:spcAft>
              <a:buFont typeface="Symbol"/>
              <a:buChar char="·"/>
            </a:pPr>
            <a:r>
              <a:rPr lang="en-US" sz="1950" b="1" dirty="0">
                <a:solidFill>
                  <a:srgbClr val="000000"/>
                </a:solidFill>
                <a:latin typeface="Calibri" panose="02020603050405020304" pitchFamily="2"/>
              </a:rPr>
              <a:t>Step 5. </a:t>
            </a:r>
            <a:r>
              <a:rPr lang="en-US" sz="1950" dirty="0">
                <a:solidFill>
                  <a:srgbClr val="000000"/>
                </a:solidFill>
                <a:latin typeface="Calibri" panose="02020603050405020304" pitchFamily="2"/>
              </a:rPr>
              <a:t>Design or modify the action </a:t>
            </a:r>
          </a:p>
          <a:p>
            <a:pPr marL="240030" indent="0" algn="just">
              <a:lnSpc>
                <a:spcPts val="1350"/>
              </a:lnSpc>
              <a:spcBef>
                <a:spcPts val="0"/>
              </a:spcBef>
              <a:spcAft>
                <a:spcPts val="0"/>
              </a:spcAft>
              <a:buNone/>
            </a:pPr>
            <a:r>
              <a:rPr lang="en-US" sz="1950" spc="-4" dirty="0">
                <a:solidFill>
                  <a:srgbClr val="000000"/>
                </a:solidFill>
                <a:latin typeface="Calibri" panose="02020603050405020304" pitchFamily="2"/>
              </a:rPr>
              <a:t>to minimize adverse impacts and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preserve the beneficial values of the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Floodplains. </a:t>
            </a:r>
          </a:p>
          <a:p>
            <a:pPr marL="0" indent="240030" algn="just">
              <a:lnSpc>
                <a:spcPts val="1500"/>
              </a:lnSpc>
              <a:spcBef>
                <a:spcPts val="626"/>
              </a:spcBef>
              <a:spcAft>
                <a:spcPts val="0"/>
              </a:spcAft>
              <a:buFont typeface="Symbol"/>
              <a:buChar char="·"/>
            </a:pPr>
            <a:r>
              <a:rPr lang="en-US" sz="1950" b="1" spc="-11" dirty="0">
                <a:solidFill>
                  <a:srgbClr val="000000"/>
                </a:solidFill>
                <a:latin typeface="Calibri" panose="02020603050405020304" pitchFamily="2"/>
              </a:rPr>
              <a:t>Step 6. </a:t>
            </a:r>
            <a:r>
              <a:rPr lang="en-US" sz="1950" spc="-15" dirty="0">
                <a:solidFill>
                  <a:srgbClr val="000000"/>
                </a:solidFill>
                <a:latin typeface="Calibri" panose="02020603050405020304" pitchFamily="2"/>
              </a:rPr>
              <a:t>Reevaluate whether proposed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action is practicable. </a:t>
            </a:r>
          </a:p>
          <a:p>
            <a:pPr marL="0" indent="240030" algn="just">
              <a:lnSpc>
                <a:spcPts val="1500"/>
              </a:lnSpc>
              <a:spcBef>
                <a:spcPts val="626"/>
              </a:spcBef>
              <a:spcAft>
                <a:spcPts val="0"/>
              </a:spcAft>
              <a:buFont typeface="Symbol"/>
              <a:buChar char="·"/>
            </a:pPr>
            <a:r>
              <a:rPr lang="en-US" sz="1950" b="1" dirty="0">
                <a:solidFill>
                  <a:srgbClr val="000000"/>
                </a:solidFill>
                <a:latin typeface="Calibri" panose="02020603050405020304" pitchFamily="2"/>
              </a:rPr>
              <a:t>Step 7. </a:t>
            </a:r>
            <a:r>
              <a:rPr lang="en-US" sz="1950" dirty="0">
                <a:solidFill>
                  <a:srgbClr val="000000"/>
                </a:solidFill>
                <a:latin typeface="Calibri" panose="02020603050405020304" pitchFamily="2"/>
              </a:rPr>
              <a:t>Publish</a:t>
            </a:r>
            <a:r>
              <a:rPr lang="en-US" sz="1950" dirty="0">
                <a:solidFill>
                  <a:srgbClr val="0033CC"/>
                </a:solidFill>
                <a:latin typeface="Calibri" panose="02020603050405020304" pitchFamily="2"/>
              </a:rPr>
              <a:t> “Final Public Notice”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of decision to identify why there is </a:t>
            </a:r>
          </a:p>
          <a:p>
            <a:pPr marL="240030" indent="0" algn="just">
              <a:lnSpc>
                <a:spcPts val="1425"/>
              </a:lnSpc>
              <a:spcBef>
                <a:spcPts val="251"/>
              </a:spcBef>
              <a:spcAft>
                <a:spcPts val="0"/>
              </a:spcAft>
              <a:buNone/>
            </a:pPr>
            <a:r>
              <a:rPr lang="en-US" sz="1950" spc="-8" dirty="0">
                <a:solidFill>
                  <a:srgbClr val="000000"/>
                </a:solidFill>
                <a:latin typeface="Calibri" panose="02020603050405020304" pitchFamily="2"/>
              </a:rPr>
              <a:t>“no practicable alternative,” and the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alternatives and mitigation measures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adopted (7 day minimum comment </a:t>
            </a:r>
          </a:p>
          <a:p>
            <a:pPr marL="240030" indent="0" algn="just">
              <a:lnSpc>
                <a:spcPts val="1425"/>
              </a:lnSpc>
              <a:spcBef>
                <a:spcPts val="251"/>
              </a:spcBef>
              <a:spcAft>
                <a:spcPts val="0"/>
              </a:spcAft>
              <a:buNone/>
            </a:pPr>
            <a:r>
              <a:rPr lang="en-US" sz="1950" spc="-19" dirty="0">
                <a:solidFill>
                  <a:srgbClr val="000000"/>
                </a:solidFill>
                <a:latin typeface="Calibri" panose="02020603050405020304" pitchFamily="2"/>
              </a:rPr>
              <a:t>period). </a:t>
            </a:r>
          </a:p>
          <a:p>
            <a:pPr marL="0" indent="240030" algn="just">
              <a:lnSpc>
                <a:spcPts val="1500"/>
              </a:lnSpc>
              <a:spcBef>
                <a:spcPts val="626"/>
              </a:spcBef>
              <a:spcAft>
                <a:spcPts val="0"/>
              </a:spcAft>
              <a:buFont typeface="Symbol"/>
              <a:buChar char="·"/>
            </a:pPr>
            <a:r>
              <a:rPr lang="en-US" sz="1950" b="1" dirty="0">
                <a:solidFill>
                  <a:srgbClr val="000000"/>
                </a:solidFill>
                <a:latin typeface="Calibri" panose="02020603050405020304" pitchFamily="2"/>
              </a:rPr>
              <a:t>Step 8. </a:t>
            </a:r>
            <a:r>
              <a:rPr lang="en-US" sz="1950" dirty="0">
                <a:solidFill>
                  <a:srgbClr val="000000"/>
                </a:solidFill>
                <a:latin typeface="Calibri" panose="02020603050405020304" pitchFamily="2"/>
              </a:rPr>
              <a:t>Implement proposed action </a:t>
            </a:r>
          </a:p>
          <a:p>
            <a:pPr marL="240030" indent="0" algn="just">
              <a:lnSpc>
                <a:spcPts val="1425"/>
              </a:lnSpc>
              <a:spcBef>
                <a:spcPts val="251"/>
              </a:spcBef>
              <a:spcAft>
                <a:spcPts val="0"/>
              </a:spcAft>
              <a:buNone/>
            </a:pPr>
            <a:r>
              <a:rPr lang="en-US" sz="1950" spc="-4" dirty="0">
                <a:solidFill>
                  <a:srgbClr val="000000"/>
                </a:solidFill>
                <a:latin typeface="Calibri" panose="02020603050405020304" pitchFamily="2"/>
              </a:rPr>
              <a:t>with mitigation measures. </a:t>
            </a:r>
          </a:p>
          <a:p>
            <a:endParaRPr lang="en-US" dirty="0"/>
          </a:p>
        </p:txBody>
      </p:sp>
    </p:spTree>
    <p:extLst>
      <p:ext uri="{BB962C8B-B14F-4D97-AF65-F5344CB8AC3E}">
        <p14:creationId xmlns:p14="http://schemas.microsoft.com/office/powerpoint/2010/main" val="41179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Hazardous Pipelines near projects…</a:t>
            </a:r>
          </a:p>
        </p:txBody>
      </p:sp>
      <p:sp>
        <p:nvSpPr>
          <p:cNvPr id="3" name="Rectangle 2"/>
          <p:cNvSpPr/>
          <p:nvPr/>
        </p:nvSpPr>
        <p:spPr>
          <a:xfrm>
            <a:off x="646513" y="1179513"/>
            <a:ext cx="7603148" cy="7777642"/>
          </a:xfrm>
          <a:prstGeom prst="rect">
            <a:avLst/>
          </a:prstGeom>
        </p:spPr>
        <p:txBody>
          <a:bodyPr wrap="square">
            <a:spAutoFit/>
          </a:bodyPr>
          <a:lstStyle/>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MAP Guide Chapter 9.5.P.1.  </a:t>
            </a:r>
          </a:p>
          <a:p>
            <a:pPr marL="214313" indent="-214313">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Language in current guide is confusing.</a:t>
            </a:r>
          </a:p>
          <a:p>
            <a:pPr marL="214313" indent="-214313">
              <a:lnSpc>
                <a:spcPct val="107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HUD will allow language from 2011 MAP Guide to apply via Lender Waiver request:</a:t>
            </a:r>
          </a:p>
          <a:p>
            <a:endParaRPr lang="en-US" sz="750" dirty="0"/>
          </a:p>
          <a:p>
            <a:r>
              <a:rPr lang="en-US" dirty="0"/>
              <a:t>“All parts of any structure must be at least 10 feet from the outer boundary of the easement for any high-pressure gas or liquid petroleum transportation</a:t>
            </a:r>
          </a:p>
          <a:p>
            <a:r>
              <a:rPr lang="en-US" dirty="0"/>
              <a:t>pipeline”</a:t>
            </a:r>
          </a:p>
          <a:p>
            <a:endParaRPr lang="en-US" dirty="0"/>
          </a:p>
          <a:p>
            <a:pPr marL="214313" indent="-214313">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HUD retains right to disallow atypical pipelines – above ground or large capacity, for instance.</a:t>
            </a:r>
          </a:p>
          <a:p>
            <a:pPr marL="214313" indent="-214313">
              <a:lnSpc>
                <a:spcPct val="107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89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Other Hot Topics</a:t>
            </a:r>
          </a:p>
        </p:txBody>
      </p:sp>
      <p:sp>
        <p:nvSpPr>
          <p:cNvPr id="3" name="Content Placeholder 2"/>
          <p:cNvSpPr>
            <a:spLocks noGrp="1"/>
          </p:cNvSpPr>
          <p:nvPr>
            <p:ph idx="1"/>
          </p:nvPr>
        </p:nvSpPr>
        <p:spPr/>
        <p:txBody>
          <a:bodyPr/>
          <a:lstStyle/>
          <a:p>
            <a:r>
              <a:rPr lang="en-US" dirty="0"/>
              <a:t>Davis Bacon Wage Rates</a:t>
            </a:r>
          </a:p>
          <a:p>
            <a:pPr lvl="1"/>
            <a:r>
              <a:rPr lang="en-US" dirty="0"/>
              <a:t>Split Wage Decisions</a:t>
            </a:r>
          </a:p>
          <a:p>
            <a:pPr lvl="1"/>
            <a:r>
              <a:rPr lang="en-US" dirty="0"/>
              <a:t>GC and Subcontractor Oversight of Weekly Payroll Submissions</a:t>
            </a:r>
          </a:p>
          <a:p>
            <a:pPr lvl="1"/>
            <a:endParaRPr lang="en-US" dirty="0"/>
          </a:p>
          <a:p>
            <a:r>
              <a:rPr lang="en-US" dirty="0"/>
              <a:t>Green MIP Certifications</a:t>
            </a:r>
          </a:p>
          <a:p>
            <a:pPr lvl="1"/>
            <a:r>
              <a:rPr lang="en-US" dirty="0"/>
              <a:t>Initial Efficiency Scores on 221(d)(4) and 223f</a:t>
            </a:r>
          </a:p>
          <a:p>
            <a:pPr lvl="1"/>
            <a:r>
              <a:rPr lang="en-US" dirty="0"/>
              <a:t>Ongoing Monitoring Requirements and Audits</a:t>
            </a:r>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978499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2333" y="2907792"/>
            <a:ext cx="4223100" cy="857251"/>
          </a:xfrm>
        </p:spPr>
        <p:txBody>
          <a:bodyPr/>
          <a:lstStyle/>
          <a:p>
            <a:r>
              <a:rPr lang="en-US" dirty="0"/>
              <a:t>HUD CNA e-tool</a:t>
            </a:r>
            <a:br>
              <a:rPr lang="en-US" dirty="0"/>
            </a:br>
            <a:r>
              <a:rPr lang="en-US" sz="1500" dirty="0"/>
              <a:t>Prepared by Meagan Recker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52" y="2777490"/>
            <a:ext cx="1150739" cy="1150739"/>
          </a:xfrm>
          <a:prstGeom prst="rect">
            <a:avLst/>
          </a:prstGeom>
        </p:spPr>
      </p:pic>
    </p:spTree>
    <p:extLst>
      <p:ext uri="{BB962C8B-B14F-4D97-AF65-F5344CB8AC3E}">
        <p14:creationId xmlns:p14="http://schemas.microsoft.com/office/powerpoint/2010/main" val="153906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9399" y="2054851"/>
            <a:ext cx="4292601" cy="3604373"/>
          </a:xfrm>
        </p:spPr>
        <p:txBody>
          <a:bodyPr>
            <a:normAutofit lnSpcReduction="10000"/>
          </a:bodyPr>
          <a:lstStyle/>
          <a:p>
            <a:pPr marL="342900" indent="-342900">
              <a:buFont typeface="Courier New" panose="02070309020205020404" pitchFamily="49" charset="0"/>
              <a:buChar char="o"/>
            </a:pPr>
            <a:r>
              <a:rPr lang="en-US" sz="2100" dirty="0"/>
              <a:t>2010 Interagency Rental Policy Working Group</a:t>
            </a:r>
          </a:p>
          <a:p>
            <a:pPr marL="685800" lvl="1" indent="-342900">
              <a:buFont typeface="Wingdings" panose="05000000000000000000" pitchFamily="2" charset="2"/>
              <a:buChar char="§"/>
            </a:pPr>
            <a:r>
              <a:rPr lang="en-US" sz="1950" dirty="0"/>
              <a:t>2011 recommendation published: “creation of a single CNA template tool for use by entities that administer Federal rental housing.”</a:t>
            </a:r>
          </a:p>
          <a:p>
            <a:pPr marL="685800" lvl="1" indent="-342900">
              <a:buFont typeface="Wingdings" panose="05000000000000000000" pitchFamily="2" charset="2"/>
              <a:buChar char="§"/>
            </a:pPr>
            <a:r>
              <a:rPr lang="en-US" sz="1950" dirty="0"/>
              <a:t>2012 HUD &amp; USDA collaboration with the industry to create CNA e-Tool.</a:t>
            </a:r>
          </a:p>
        </p:txBody>
      </p:sp>
      <p:sp>
        <p:nvSpPr>
          <p:cNvPr id="5" name="Date Placeholder 4"/>
          <p:cNvSpPr>
            <a:spLocks noGrp="1"/>
          </p:cNvSpPr>
          <p:nvPr>
            <p:ph type="dt" sz="half" idx="10"/>
          </p:nvPr>
        </p:nvSpPr>
        <p:spPr>
          <a:xfrm>
            <a:off x="5592690" y="5726907"/>
            <a:ext cx="2057400" cy="273844"/>
          </a:xfrm>
        </p:spPr>
        <p:txBody>
          <a:bodyPr/>
          <a:lstStyle/>
          <a:p>
            <a:pPr defTabSz="342900" fontAlgn="auto">
              <a:spcBef>
                <a:spcPts val="0"/>
              </a:spcBef>
              <a:spcAft>
                <a:spcPts val="0"/>
              </a:spcAft>
            </a:pPr>
            <a:fld id="{3C514CEB-B44F-4690-AA52-A57DC95B61D9}"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6" name="Footer Placeholder 5"/>
          <p:cNvSpPr>
            <a:spLocks noGrp="1"/>
          </p:cNvSpPr>
          <p:nvPr>
            <p:ph type="ftr" sz="quarter" idx="11"/>
          </p:nvPr>
        </p:nvSpPr>
        <p:spPr>
          <a:xfrm>
            <a:off x="856058"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
        <p:nvSpPr>
          <p:cNvPr id="7" name="Title 1"/>
          <p:cNvSpPr>
            <a:spLocks noGrp="1"/>
          </p:cNvSpPr>
          <p:nvPr>
            <p:ph type="title"/>
          </p:nvPr>
        </p:nvSpPr>
        <p:spPr>
          <a:xfrm>
            <a:off x="857251" y="857250"/>
            <a:ext cx="4449690" cy="1108928"/>
          </a:xfrm>
        </p:spPr>
        <p:txBody>
          <a:bodyPr anchor="ctr" anchorCtr="0"/>
          <a:lstStyle/>
          <a:p>
            <a:r>
              <a:rPr lang="en-US" sz="2700" dirty="0"/>
              <a:t>Cna e-tool: Why</a:t>
            </a:r>
            <a:r>
              <a:rPr lang="en-US" dirty="0">
                <a:latin typeface="Arial" panose="020B0604020202020204" pitchFamily="34" charset="0"/>
                <a:cs typeface="Arial" panose="020B0604020202020204" pitchFamily="34" charset="0"/>
              </a:rPr>
              <a:t>?</a:t>
            </a:r>
          </a:p>
        </p:txBody>
      </p:sp>
      <p:sp>
        <p:nvSpPr>
          <p:cNvPr id="9" name="Text Placeholder 3"/>
          <p:cNvSpPr txBox="1">
            <a:spLocks/>
          </p:cNvSpPr>
          <p:nvPr/>
        </p:nvSpPr>
        <p:spPr>
          <a:xfrm>
            <a:off x="4572001" y="2054851"/>
            <a:ext cx="4216400" cy="3234473"/>
          </a:xfrm>
          <a:prstGeom prst="rect">
            <a:avLst/>
          </a:prstGeom>
        </p:spPr>
        <p:txBody>
          <a:bodyPr vert="horz" lIns="68580" tIns="34290" rIns="68580" bIns="3429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defTabSz="685800" fontAlgn="auto">
              <a:spcBef>
                <a:spcPts val="750"/>
              </a:spcBef>
              <a:spcAft>
                <a:spcPts val="0"/>
              </a:spcAft>
              <a:buFont typeface="Courier New" panose="02070309020205020404" pitchFamily="49" charset="0"/>
              <a:buChar char="o"/>
            </a:pPr>
            <a:r>
              <a:rPr lang="en-US" sz="2100" dirty="0">
                <a:solidFill>
                  <a:prstClr val="white"/>
                </a:solidFill>
                <a:latin typeface="Tw Cen MT" panose="020B0602020104020603"/>
              </a:rPr>
              <a:t>Benefits:</a:t>
            </a:r>
          </a:p>
          <a:p>
            <a:pPr marL="685800"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Automation &amp; Standardization</a:t>
            </a:r>
          </a:p>
          <a:p>
            <a:pPr marL="1028700" lvl="2" indent="-342900" defTabSz="685800" fontAlgn="auto">
              <a:spcBef>
                <a:spcPts val="375"/>
              </a:spcBef>
              <a:spcAft>
                <a:spcPts val="0"/>
              </a:spcAft>
              <a:buFont typeface="Arial" panose="020B0604020202020204" pitchFamily="34" charset="0"/>
              <a:buChar char="•"/>
            </a:pPr>
            <a:r>
              <a:rPr lang="en-US" sz="1800" dirty="0">
                <a:solidFill>
                  <a:prstClr val="white"/>
                </a:solidFill>
                <a:latin typeface="Tw Cen MT" panose="020B0602020104020603"/>
              </a:rPr>
              <a:t>Standard Nomenclature</a:t>
            </a:r>
          </a:p>
          <a:p>
            <a:pPr marL="1028700" lvl="2" indent="-342900" defTabSz="685800" fontAlgn="auto">
              <a:spcBef>
                <a:spcPts val="375"/>
              </a:spcBef>
              <a:spcAft>
                <a:spcPts val="0"/>
              </a:spcAft>
              <a:buFont typeface="Arial" panose="020B0604020202020204" pitchFamily="34" charset="0"/>
              <a:buChar char="•"/>
            </a:pPr>
            <a:r>
              <a:rPr lang="en-US" sz="1800" dirty="0">
                <a:solidFill>
                  <a:prstClr val="white"/>
                </a:solidFill>
                <a:latin typeface="Tw Cen MT" panose="020B0602020104020603"/>
              </a:rPr>
              <a:t>Standard Data Inputs</a:t>
            </a:r>
          </a:p>
          <a:p>
            <a:pPr marL="1028700" lvl="2" indent="-342900" defTabSz="685800" fontAlgn="auto">
              <a:spcBef>
                <a:spcPts val="375"/>
              </a:spcBef>
              <a:spcAft>
                <a:spcPts val="0"/>
              </a:spcAft>
              <a:buFont typeface="Arial" panose="020B0604020202020204" pitchFamily="34" charset="0"/>
              <a:buChar char="•"/>
            </a:pPr>
            <a:r>
              <a:rPr lang="en-US" sz="1800" dirty="0">
                <a:solidFill>
                  <a:prstClr val="white"/>
                </a:solidFill>
                <a:latin typeface="Tw Cen MT" panose="020B0602020104020603"/>
              </a:rPr>
              <a:t>Calculations</a:t>
            </a:r>
          </a:p>
          <a:p>
            <a:pPr marL="685800"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Life-cycle Cost Analysis</a:t>
            </a:r>
          </a:p>
          <a:p>
            <a:pPr marL="685800"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Database to support research &amp; policy development</a:t>
            </a:r>
          </a:p>
        </p:txBody>
      </p:sp>
    </p:spTree>
    <p:extLst>
      <p:ext uri="{BB962C8B-B14F-4D97-AF65-F5344CB8AC3E}">
        <p14:creationId xmlns:p14="http://schemas.microsoft.com/office/powerpoint/2010/main" val="2970848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Implementation</a:t>
            </a:r>
            <a:endParaRPr lang="en-US" sz="24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a:xfrm>
            <a:off x="5544685" y="5715023"/>
            <a:ext cx="2057400" cy="273844"/>
          </a:xfrm>
        </p:spPr>
        <p:txBody>
          <a:bodyPr/>
          <a:lstStyle/>
          <a:p>
            <a:pPr defTabSz="342900" fontAlgn="auto">
              <a:spcBef>
                <a:spcPts val="0"/>
              </a:spcBef>
              <a:spcAft>
                <a:spcPts val="0"/>
              </a:spcAft>
            </a:pPr>
            <a:fld id="{A54CAD4A-BE0B-4B2F-9C26-724F7A5D954D}"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8" name="Footer Placeholder 3"/>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
        <p:nvSpPr>
          <p:cNvPr id="9" name="Text Placeholder 3"/>
          <p:cNvSpPr txBox="1">
            <a:spLocks/>
          </p:cNvSpPr>
          <p:nvPr/>
        </p:nvSpPr>
        <p:spPr>
          <a:xfrm>
            <a:off x="280852" y="2030040"/>
            <a:ext cx="4291150" cy="3234473"/>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defTabSz="685800" fontAlgn="auto">
              <a:spcBef>
                <a:spcPts val="750"/>
              </a:spcBef>
              <a:spcAft>
                <a:spcPts val="0"/>
              </a:spcAft>
              <a:buFont typeface="Courier New" panose="02070309020205020404" pitchFamily="49" charset="0"/>
              <a:buChar char="o"/>
            </a:pPr>
            <a:r>
              <a:rPr lang="en-US" sz="2100" dirty="0">
                <a:solidFill>
                  <a:prstClr val="white"/>
                </a:solidFill>
                <a:latin typeface="Tw Cen MT" panose="020B0602020104020603"/>
              </a:rPr>
              <a:t>When</a:t>
            </a:r>
            <a:r>
              <a:rPr lang="en-US" sz="1800" dirty="0">
                <a:solidFill>
                  <a:prstClr val="white"/>
                </a:solidFill>
                <a:latin typeface="Arial" panose="020B0604020202020204" pitchFamily="34" charset="0"/>
                <a:cs typeface="Arial" panose="020B0604020202020204" pitchFamily="34" charset="0"/>
              </a:rPr>
              <a:t>?</a:t>
            </a:r>
          </a:p>
          <a:p>
            <a:pPr lvl="1" indent="-342900" defTabSz="685800" fontAlgn="auto">
              <a:lnSpc>
                <a:spcPct val="100000"/>
              </a:lnSpc>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Voluntary submissions</a:t>
            </a:r>
          </a:p>
          <a:p>
            <a:pPr marL="342900" lvl="1" indent="0" defTabSz="685800" fontAlgn="auto">
              <a:lnSpc>
                <a:spcPct val="100000"/>
              </a:lnSpc>
              <a:spcBef>
                <a:spcPts val="0"/>
              </a:spcBef>
              <a:spcAft>
                <a:spcPts val="0"/>
              </a:spcAft>
              <a:buNone/>
            </a:pPr>
            <a:r>
              <a:rPr lang="en-US" sz="1950" dirty="0">
                <a:solidFill>
                  <a:prstClr val="white"/>
                </a:solidFill>
                <a:latin typeface="Tw Cen MT" panose="020B0602020104020603"/>
              </a:rPr>
              <a:t>can be made now.</a:t>
            </a:r>
          </a:p>
          <a:p>
            <a:pPr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 </a:t>
            </a:r>
            <a:r>
              <a:rPr lang="en-US" sz="1950" strike="sngStrike" dirty="0">
                <a:solidFill>
                  <a:prstClr val="white"/>
                </a:solidFill>
                <a:latin typeface="Tw Cen MT" panose="020B0602020104020603"/>
              </a:rPr>
              <a:t>July 1, 2017</a:t>
            </a:r>
            <a:r>
              <a:rPr lang="en-US" sz="1950" dirty="0">
                <a:solidFill>
                  <a:prstClr val="white"/>
                </a:solidFill>
                <a:latin typeface="Tw Cen MT" panose="020B0602020104020603"/>
              </a:rPr>
              <a:t> </a:t>
            </a:r>
            <a:r>
              <a:rPr lang="en-US" sz="1950" b="1" dirty="0">
                <a:solidFill>
                  <a:prstClr val="white"/>
                </a:solidFill>
                <a:latin typeface="Tw Cen MT" panose="020B0602020104020603"/>
              </a:rPr>
              <a:t>DELAYED</a:t>
            </a:r>
          </a:p>
          <a:p>
            <a:pPr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OCTOBER 1, 2017</a:t>
            </a:r>
          </a:p>
        </p:txBody>
      </p:sp>
      <p:sp>
        <p:nvSpPr>
          <p:cNvPr id="10" name="Text Placeholder 3"/>
          <p:cNvSpPr txBox="1">
            <a:spLocks/>
          </p:cNvSpPr>
          <p:nvPr/>
        </p:nvSpPr>
        <p:spPr>
          <a:xfrm>
            <a:off x="4572000" y="2030040"/>
            <a:ext cx="4229101" cy="3234473"/>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defTabSz="685800" fontAlgn="auto">
              <a:spcBef>
                <a:spcPts val="750"/>
              </a:spcBef>
              <a:spcAft>
                <a:spcPts val="0"/>
              </a:spcAft>
              <a:buFont typeface="Courier New" panose="02070309020205020404" pitchFamily="49" charset="0"/>
              <a:buChar char="o"/>
            </a:pPr>
            <a:r>
              <a:rPr lang="en-US" sz="2100" dirty="0">
                <a:solidFill>
                  <a:prstClr val="white"/>
                </a:solidFill>
                <a:latin typeface="Tw Cen MT" panose="020B0602020104020603"/>
              </a:rPr>
              <a:t>What</a:t>
            </a:r>
            <a:r>
              <a:rPr lang="en-US" sz="1800" dirty="0">
                <a:solidFill>
                  <a:prstClr val="white"/>
                </a:solidFill>
                <a:latin typeface="Arial" panose="020B0604020202020204" pitchFamily="34" charset="0"/>
                <a:cs typeface="Arial" panose="020B0604020202020204" pitchFamily="34" charset="0"/>
              </a:rPr>
              <a:t>?</a:t>
            </a:r>
          </a:p>
          <a:p>
            <a:pPr lvl="1" indent="-342900" defTabSz="685800" fontAlgn="auto">
              <a:spcBef>
                <a:spcPts val="375"/>
              </a:spcBef>
              <a:spcAft>
                <a:spcPts val="0"/>
              </a:spcAft>
              <a:buFont typeface="Wingdings" panose="05000000000000000000" pitchFamily="2" charset="2"/>
              <a:buChar char="§"/>
            </a:pPr>
            <a:r>
              <a:rPr lang="en-US" sz="1950" b="1" u="sng" dirty="0">
                <a:solidFill>
                  <a:prstClr val="white"/>
                </a:solidFill>
                <a:latin typeface="Tw Cen MT" panose="020B0602020104020603"/>
              </a:rPr>
              <a:t>All</a:t>
            </a:r>
            <a:r>
              <a:rPr lang="en-US" sz="1950" b="1" dirty="0">
                <a:solidFill>
                  <a:prstClr val="white"/>
                </a:solidFill>
                <a:latin typeface="Tw Cen MT" panose="020B0602020104020603"/>
              </a:rPr>
              <a:t> FHA MAP Applications</a:t>
            </a:r>
            <a:endParaRPr lang="en-US" sz="1800" b="1" dirty="0">
              <a:solidFill>
                <a:prstClr val="white"/>
              </a:solidFill>
              <a:latin typeface="Tw Cen MT" panose="020B0602020104020603"/>
            </a:endParaRPr>
          </a:p>
          <a:p>
            <a:pPr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Asset Management requirements</a:t>
            </a:r>
          </a:p>
          <a:p>
            <a:pPr marL="1028700" lvl="2" indent="-342900" defTabSz="685800" fontAlgn="auto">
              <a:spcBef>
                <a:spcPts val="375"/>
              </a:spcBef>
              <a:spcAft>
                <a:spcPts val="0"/>
              </a:spcAft>
              <a:buFont typeface="Wingdings" panose="05000000000000000000" pitchFamily="2" charset="2"/>
              <a:buChar char="§"/>
            </a:pPr>
            <a:r>
              <a:rPr lang="en-US" dirty="0">
                <a:solidFill>
                  <a:prstClr val="white"/>
                </a:solidFill>
                <a:latin typeface="Tw Cen MT" panose="020B0602020104020603"/>
              </a:rPr>
              <a:t>10-year updates to CNA</a:t>
            </a:r>
          </a:p>
          <a:p>
            <a:pPr marL="1028700" lvl="2" indent="-342900" defTabSz="685800" fontAlgn="auto">
              <a:spcBef>
                <a:spcPts val="375"/>
              </a:spcBef>
              <a:spcAft>
                <a:spcPts val="0"/>
              </a:spcAft>
              <a:buFont typeface="Wingdings" panose="05000000000000000000" pitchFamily="2" charset="2"/>
              <a:buChar char="§"/>
            </a:pPr>
            <a:r>
              <a:rPr lang="en-US" dirty="0">
                <a:solidFill>
                  <a:prstClr val="white"/>
                </a:solidFill>
                <a:latin typeface="Tw Cen MT" panose="020B0602020104020603"/>
              </a:rPr>
              <a:t>TPA, PPC, Mark-to-Market</a:t>
            </a:r>
          </a:p>
          <a:p>
            <a:pPr lvl="1" indent="-342900" defTabSz="685800" fontAlgn="auto">
              <a:spcBef>
                <a:spcPts val="375"/>
              </a:spcBef>
              <a:spcAft>
                <a:spcPts val="0"/>
              </a:spcAft>
              <a:buFont typeface="Wingdings" panose="05000000000000000000" pitchFamily="2" charset="2"/>
              <a:buChar char="§"/>
            </a:pPr>
            <a:r>
              <a:rPr lang="en-US" sz="1950" dirty="0">
                <a:solidFill>
                  <a:prstClr val="white"/>
                </a:solidFill>
                <a:latin typeface="Tw Cen MT" panose="020B0602020104020603"/>
              </a:rPr>
              <a:t>PHA will still use GPNA (Green Physical Needs Assessment)</a:t>
            </a:r>
          </a:p>
        </p:txBody>
      </p:sp>
    </p:spTree>
    <p:extLst>
      <p:ext uri="{BB962C8B-B14F-4D97-AF65-F5344CB8AC3E}">
        <p14:creationId xmlns:p14="http://schemas.microsoft.com/office/powerpoint/2010/main" val="9532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3</a:t>
            </a:fld>
            <a:endParaRPr lang="en-US" dirty="0"/>
          </a:p>
        </p:txBody>
      </p:sp>
      <p:sp>
        <p:nvSpPr>
          <p:cNvPr id="6" name="Title 1"/>
          <p:cNvSpPr txBox="1">
            <a:spLocks/>
          </p:cNvSpPr>
          <p:nvPr/>
        </p:nvSpPr>
        <p:spPr bwMode="auto">
          <a:xfrm>
            <a:off x="1411705" y="235292"/>
            <a:ext cx="6096000" cy="3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r>
              <a:rPr lang="en-US" sz="2400" dirty="0">
                <a:latin typeface="Arial" panose="020B0604020202020204" pitchFamily="34" charset="0"/>
                <a:cs typeface="Arial" panose="020B0604020202020204" pitchFamily="34" charset="0"/>
              </a:rPr>
              <a:t>MF West Region Production Division</a:t>
            </a:r>
          </a:p>
        </p:txBody>
      </p:sp>
      <p:pic>
        <p:nvPicPr>
          <p:cNvPr id="8" name="Picture 7"/>
          <p:cNvPicPr>
            <a:picLocks noChangeAspect="1"/>
          </p:cNvPicPr>
          <p:nvPr/>
        </p:nvPicPr>
        <p:blipFill>
          <a:blip r:embed="rId2"/>
          <a:stretch>
            <a:fillRect/>
          </a:stretch>
        </p:blipFill>
        <p:spPr>
          <a:xfrm>
            <a:off x="0" y="637479"/>
            <a:ext cx="9144000" cy="5681785"/>
          </a:xfrm>
          <a:prstGeom prst="rect">
            <a:avLst/>
          </a:prstGeom>
        </p:spPr>
      </p:pic>
    </p:spTree>
    <p:extLst>
      <p:ext uri="{BB962C8B-B14F-4D97-AF65-F5344CB8AC3E}">
        <p14:creationId xmlns:p14="http://schemas.microsoft.com/office/powerpoint/2010/main" val="401125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overview</a:t>
            </a:r>
          </a:p>
        </p:txBody>
      </p:sp>
      <p:sp>
        <p:nvSpPr>
          <p:cNvPr id="3" name="TextBox 2"/>
          <p:cNvSpPr txBox="1"/>
          <p:nvPr/>
        </p:nvSpPr>
        <p:spPr>
          <a:xfrm>
            <a:off x="1610870" y="1677210"/>
            <a:ext cx="5919878" cy="300082"/>
          </a:xfrm>
          <a:prstGeom prst="rect">
            <a:avLst/>
          </a:prstGeom>
          <a:noFill/>
        </p:spPr>
        <p:txBody>
          <a:bodyPr wrap="square" rtlCol="0">
            <a:spAutoFit/>
          </a:bodyPr>
          <a:lstStyle/>
          <a:p>
            <a:pPr algn="ctr" defTabSz="342900" fontAlgn="auto">
              <a:spcBef>
                <a:spcPts val="0"/>
              </a:spcBef>
              <a:spcAft>
                <a:spcPts val="0"/>
              </a:spcAft>
            </a:pPr>
            <a:r>
              <a:rPr lang="en-US" sz="1350" dirty="0">
                <a:solidFill>
                  <a:prstClr val="white"/>
                </a:solidFill>
                <a:latin typeface="Tw Cen MT" panose="020B0602020104020603"/>
                <a:ea typeface="+mn-ea"/>
                <a:hlinkClick r:id="rId3"/>
              </a:rPr>
              <a:t>https://portal.hud.gov/hudportal/HUD?src=/program_offices/housing/mfh/cna</a:t>
            </a:r>
            <a:endParaRPr lang="en-US" sz="1350" dirty="0">
              <a:solidFill>
                <a:prstClr val="white"/>
              </a:solidFill>
              <a:latin typeface="Tw Cen MT" panose="020B0602020104020603"/>
              <a:ea typeface="+mn-ea"/>
            </a:endParaRPr>
          </a:p>
        </p:txBody>
      </p:sp>
      <p:pic>
        <p:nvPicPr>
          <p:cNvPr id="4" name="Picture 3"/>
          <p:cNvPicPr>
            <a:picLocks noChangeAspect="1"/>
          </p:cNvPicPr>
          <p:nvPr/>
        </p:nvPicPr>
        <p:blipFill rotWithShape="1">
          <a:blip r:embed="rId4"/>
          <a:srcRect l="23631" t="29182" r="24364" b="13208"/>
          <a:stretch/>
        </p:blipFill>
        <p:spPr>
          <a:xfrm>
            <a:off x="1610870" y="2095573"/>
            <a:ext cx="5820582" cy="3626975"/>
          </a:xfrm>
          <a:prstGeom prst="rect">
            <a:avLst/>
          </a:prstGeom>
        </p:spPr>
      </p:pic>
      <p:sp>
        <p:nvSpPr>
          <p:cNvPr id="5" name="Date Placeholder 4"/>
          <p:cNvSpPr>
            <a:spLocks noGrp="1"/>
          </p:cNvSpPr>
          <p:nvPr>
            <p:ph type="dt" sz="half" idx="10"/>
          </p:nvPr>
        </p:nvSpPr>
        <p:spPr>
          <a:xfrm>
            <a:off x="5544685" y="5715023"/>
            <a:ext cx="2057400" cy="273844"/>
          </a:xfrm>
        </p:spPr>
        <p:txBody>
          <a:bodyPr/>
          <a:lstStyle/>
          <a:p>
            <a:pPr defTabSz="342900" fontAlgn="auto">
              <a:spcBef>
                <a:spcPts val="0"/>
              </a:spcBef>
              <a:spcAft>
                <a:spcPts val="0"/>
              </a:spcAft>
            </a:pPr>
            <a:fld id="{A54CAD4A-BE0B-4B2F-9C26-724F7A5D954D}"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8" name="Footer Placeholder 3"/>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61718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overview</a:t>
            </a:r>
          </a:p>
        </p:txBody>
      </p:sp>
      <p:sp>
        <p:nvSpPr>
          <p:cNvPr id="5" name="Rectangle 4"/>
          <p:cNvSpPr/>
          <p:nvPr/>
        </p:nvSpPr>
        <p:spPr>
          <a:xfrm>
            <a:off x="3341119" y="4033928"/>
            <a:ext cx="2461763" cy="1643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fontAlgn="auto">
              <a:spcBef>
                <a:spcPts val="0"/>
              </a:spcBef>
              <a:spcAft>
                <a:spcPts val="0"/>
              </a:spcAft>
            </a:pPr>
            <a:r>
              <a:rPr lang="en-US" sz="2100" b="1" dirty="0">
                <a:solidFill>
                  <a:prstClr val="black"/>
                </a:solidFill>
                <a:latin typeface="Tw Cen MT" panose="020B0602020104020603"/>
              </a:rPr>
              <a:t>Assessment Tool</a:t>
            </a:r>
          </a:p>
          <a:p>
            <a:pPr algn="ctr" defTabSz="342900" fontAlgn="auto">
              <a:spcBef>
                <a:spcPts val="0"/>
              </a:spcBef>
              <a:spcAft>
                <a:spcPts val="0"/>
              </a:spcAft>
            </a:pPr>
            <a:r>
              <a:rPr lang="en-US" dirty="0">
                <a:solidFill>
                  <a:prstClr val="black"/>
                </a:solidFill>
                <a:latin typeface="Tw Cen MT" panose="020B0602020104020603"/>
              </a:rPr>
              <a:t>(Excel Template)</a:t>
            </a:r>
          </a:p>
        </p:txBody>
      </p:sp>
      <p:sp>
        <p:nvSpPr>
          <p:cNvPr id="7" name="Rectangle: Rounded Corners 6"/>
          <p:cNvSpPr/>
          <p:nvPr/>
        </p:nvSpPr>
        <p:spPr>
          <a:xfrm>
            <a:off x="768291" y="1905359"/>
            <a:ext cx="2060634" cy="172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Validation Engine</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dirty="0">
                <a:solidFill>
                  <a:prstClr val="black"/>
                </a:solidFill>
                <a:latin typeface="Tw Cen MT" panose="020B0602020104020603"/>
              </a:rPr>
              <a:t>Flags</a:t>
            </a:r>
          </a:p>
        </p:txBody>
      </p:sp>
      <p:sp>
        <p:nvSpPr>
          <p:cNvPr id="8" name="Rectangle: Rounded Corners 7"/>
          <p:cNvSpPr/>
          <p:nvPr/>
        </p:nvSpPr>
        <p:spPr>
          <a:xfrm>
            <a:off x="3497204" y="1905359"/>
            <a:ext cx="2060634" cy="1720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Submission Portal</a:t>
            </a:r>
          </a:p>
          <a:p>
            <a:pPr algn="ctr" defTabSz="342900" fontAlgn="auto">
              <a:spcBef>
                <a:spcPts val="0"/>
              </a:spcBef>
              <a:spcAft>
                <a:spcPts val="0"/>
              </a:spcAft>
            </a:pPr>
            <a:r>
              <a:rPr lang="en-US" sz="1500" dirty="0">
                <a:solidFill>
                  <a:prstClr val="black"/>
                </a:solidFill>
                <a:latin typeface="Tw Cen MT" panose="020B0602020104020603"/>
              </a:rPr>
              <a:t>(Web Portal)</a:t>
            </a:r>
          </a:p>
          <a:p>
            <a:pPr algn="ctr" defTabSz="342900" fontAlgn="auto">
              <a:spcBef>
                <a:spcPts val="0"/>
              </a:spcBef>
              <a:spcAft>
                <a:spcPts val="0"/>
              </a:spcAft>
            </a:pPr>
            <a:endParaRPr lang="en-US" sz="1350" dirty="0">
              <a:solidFill>
                <a:prstClr val="black"/>
              </a:solidFill>
              <a:latin typeface="Tw Cen MT" panose="020B0602020104020603"/>
            </a:endParaRPr>
          </a:p>
        </p:txBody>
      </p:sp>
      <p:sp>
        <p:nvSpPr>
          <p:cNvPr id="9" name="Rectangle: Rounded Corners 8"/>
          <p:cNvSpPr/>
          <p:nvPr/>
        </p:nvSpPr>
        <p:spPr>
          <a:xfrm>
            <a:off x="6226115" y="1905359"/>
            <a:ext cx="2060634" cy="17209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Reviewer Tool</a:t>
            </a:r>
          </a:p>
          <a:p>
            <a:pPr algn="ctr" defTabSz="342900" fontAlgn="auto">
              <a:spcBef>
                <a:spcPts val="0"/>
              </a:spcBef>
              <a:spcAft>
                <a:spcPts val="0"/>
              </a:spcAft>
            </a:pPr>
            <a:r>
              <a:rPr lang="en-US" sz="1500" dirty="0">
                <a:solidFill>
                  <a:prstClr val="black"/>
                </a:solidFill>
                <a:latin typeface="Tw Cen MT" panose="020B0602020104020603"/>
              </a:rPr>
              <a:t>(Web Portal)</a:t>
            </a:r>
          </a:p>
          <a:p>
            <a:pPr algn="ctr" defTabSz="342900" fontAlgn="auto">
              <a:spcBef>
                <a:spcPts val="0"/>
              </a:spcBef>
              <a:spcAft>
                <a:spcPts val="0"/>
              </a:spcAft>
            </a:pPr>
            <a:endParaRPr lang="en-US" sz="1350" dirty="0">
              <a:solidFill>
                <a:prstClr val="black"/>
              </a:solidFill>
              <a:latin typeface="Tw Cen MT" panose="020B0602020104020603"/>
            </a:endParaRPr>
          </a:p>
        </p:txBody>
      </p:sp>
      <p:sp>
        <p:nvSpPr>
          <p:cNvPr id="10" name="TextBox 9"/>
          <p:cNvSpPr txBox="1"/>
          <p:nvPr/>
        </p:nvSpPr>
        <p:spPr>
          <a:xfrm>
            <a:off x="1220638" y="1534839"/>
            <a:ext cx="6702725" cy="415498"/>
          </a:xfrm>
          <a:prstGeom prst="rect">
            <a:avLst/>
          </a:prstGeom>
          <a:noFill/>
        </p:spPr>
        <p:txBody>
          <a:bodyPr wrap="square" rtlCol="0">
            <a:spAutoFit/>
          </a:bodyPr>
          <a:lstStyle/>
          <a:p>
            <a:pPr marL="342900" indent="-342900" defTabSz="342900" fontAlgn="auto">
              <a:spcBef>
                <a:spcPts val="0"/>
              </a:spcBef>
              <a:spcAft>
                <a:spcPts val="0"/>
              </a:spcAft>
              <a:buFont typeface="Courier New" panose="02070309020205020404" pitchFamily="49" charset="0"/>
              <a:buChar char="o"/>
            </a:pPr>
            <a:r>
              <a:rPr lang="en-US" sz="2100" dirty="0">
                <a:solidFill>
                  <a:prstClr val="white"/>
                </a:solidFill>
                <a:latin typeface="Tw Cen MT" panose="020B0602020104020603"/>
                <a:ea typeface="+mn-ea"/>
              </a:rPr>
              <a:t>4 Main Parts to the CNA e-Tool</a:t>
            </a:r>
          </a:p>
        </p:txBody>
      </p:sp>
      <p:sp>
        <p:nvSpPr>
          <p:cNvPr id="3" name="Date Placeholder 2"/>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9D967AF9-0B6E-4594-BCAF-ACBF504D4679}"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4" name="Footer Placeholder 3"/>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125045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overview</a:t>
            </a:r>
          </a:p>
        </p:txBody>
      </p:sp>
      <p:sp>
        <p:nvSpPr>
          <p:cNvPr id="5" name="Rectangle 4"/>
          <p:cNvSpPr/>
          <p:nvPr/>
        </p:nvSpPr>
        <p:spPr>
          <a:xfrm>
            <a:off x="3341119" y="4033928"/>
            <a:ext cx="2461763" cy="1643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fontAlgn="auto">
              <a:spcBef>
                <a:spcPts val="0"/>
              </a:spcBef>
              <a:spcAft>
                <a:spcPts val="0"/>
              </a:spcAft>
            </a:pPr>
            <a:r>
              <a:rPr lang="en-US" sz="2100" b="1" dirty="0">
                <a:solidFill>
                  <a:prstClr val="black"/>
                </a:solidFill>
                <a:latin typeface="Tw Cen MT" panose="020B0602020104020603"/>
              </a:rPr>
              <a:t>Assessment Tool</a:t>
            </a:r>
          </a:p>
          <a:p>
            <a:pPr algn="ctr" defTabSz="342900" fontAlgn="auto">
              <a:spcBef>
                <a:spcPts val="0"/>
              </a:spcBef>
              <a:spcAft>
                <a:spcPts val="0"/>
              </a:spcAft>
            </a:pPr>
            <a:r>
              <a:rPr lang="en-US" dirty="0">
                <a:solidFill>
                  <a:prstClr val="black"/>
                </a:solidFill>
                <a:latin typeface="Tw Cen MT" panose="020B0602020104020603"/>
              </a:rPr>
              <a:t>(Excel Template)</a:t>
            </a:r>
          </a:p>
        </p:txBody>
      </p:sp>
      <p:sp>
        <p:nvSpPr>
          <p:cNvPr id="7" name="Rectangle: Rounded Corners 6"/>
          <p:cNvSpPr/>
          <p:nvPr/>
        </p:nvSpPr>
        <p:spPr>
          <a:xfrm>
            <a:off x="768291" y="1905359"/>
            <a:ext cx="2060634" cy="172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Validation Engine</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dirty="0">
                <a:solidFill>
                  <a:prstClr val="black"/>
                </a:solidFill>
                <a:latin typeface="Tw Cen MT" panose="020B0602020104020603"/>
              </a:rPr>
              <a:t>Flags</a:t>
            </a:r>
          </a:p>
        </p:txBody>
      </p:sp>
      <p:sp>
        <p:nvSpPr>
          <p:cNvPr id="10" name="TextBox 9"/>
          <p:cNvSpPr txBox="1"/>
          <p:nvPr/>
        </p:nvSpPr>
        <p:spPr>
          <a:xfrm>
            <a:off x="3341119" y="2315720"/>
            <a:ext cx="5261344" cy="923330"/>
          </a:xfrm>
          <a:prstGeom prst="rect">
            <a:avLst/>
          </a:prstGeom>
          <a:noFill/>
        </p:spPr>
        <p:txBody>
          <a:bodyPr wrap="square" rtlCol="0">
            <a:spAutoFit/>
          </a:bodyPr>
          <a:lstStyle/>
          <a:p>
            <a:pPr defTabSz="342900" fontAlgn="auto">
              <a:spcBef>
                <a:spcPts val="0"/>
              </a:spcBef>
              <a:spcAft>
                <a:spcPts val="0"/>
              </a:spcAft>
            </a:pPr>
            <a:r>
              <a:rPr lang="en-US" sz="2700" dirty="0">
                <a:solidFill>
                  <a:prstClr val="white"/>
                </a:solidFill>
                <a:latin typeface="Tw Cen MT" panose="020B0602020104020603"/>
                <a:ea typeface="+mn-ea"/>
              </a:rPr>
              <a:t>Assessment Tool &amp; Validation Engine</a:t>
            </a:r>
          </a:p>
          <a:p>
            <a:pPr defTabSz="342900" fontAlgn="auto">
              <a:spcBef>
                <a:spcPts val="0"/>
              </a:spcBef>
              <a:spcAft>
                <a:spcPts val="0"/>
              </a:spcAft>
            </a:pPr>
            <a:r>
              <a:rPr lang="en-US" sz="2700" dirty="0">
                <a:solidFill>
                  <a:prstClr val="white"/>
                </a:solidFill>
                <a:latin typeface="Tw Cen MT" panose="020B0602020104020603"/>
                <a:ea typeface="+mn-ea"/>
              </a:rPr>
              <a:t>are </a:t>
            </a:r>
            <a:r>
              <a:rPr lang="en-US" sz="2700" b="1" dirty="0">
                <a:solidFill>
                  <a:prstClr val="white"/>
                </a:solidFill>
                <a:latin typeface="Tw Cen MT" panose="020B0602020104020603"/>
                <a:ea typeface="+mn-ea"/>
              </a:rPr>
              <a:t>public access</a:t>
            </a:r>
          </a:p>
        </p:txBody>
      </p:sp>
      <p:sp>
        <p:nvSpPr>
          <p:cNvPr id="3" name="Date Placeholder 2"/>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00E7DA27-1489-42A9-BE64-A3BC02742B7E}"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4" name="Footer Placeholder 3"/>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1919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overview</a:t>
            </a:r>
          </a:p>
        </p:txBody>
      </p:sp>
      <p:sp>
        <p:nvSpPr>
          <p:cNvPr id="10" name="TextBox 9"/>
          <p:cNvSpPr txBox="1"/>
          <p:nvPr/>
        </p:nvSpPr>
        <p:spPr>
          <a:xfrm>
            <a:off x="130302" y="3969229"/>
            <a:ext cx="7222998" cy="1661993"/>
          </a:xfrm>
          <a:prstGeom prst="rect">
            <a:avLst/>
          </a:prstGeom>
          <a:noFill/>
        </p:spPr>
        <p:txBody>
          <a:bodyPr wrap="square" rtlCol="0">
            <a:spAutoFit/>
          </a:bodyPr>
          <a:lstStyle/>
          <a:p>
            <a:pPr algn="r" defTabSz="342900" fontAlgn="auto">
              <a:spcBef>
                <a:spcPts val="0"/>
              </a:spcBef>
              <a:spcAft>
                <a:spcPts val="0"/>
              </a:spcAft>
            </a:pPr>
            <a:r>
              <a:rPr lang="en-US" sz="2700" dirty="0">
                <a:solidFill>
                  <a:prstClr val="white"/>
                </a:solidFill>
                <a:latin typeface="Tw Cen MT" panose="020B0602020104020603"/>
                <a:ea typeface="+mn-ea"/>
              </a:rPr>
              <a:t>Submission Portal &amp; Reviewer Tool are</a:t>
            </a:r>
          </a:p>
          <a:p>
            <a:pPr algn="r" defTabSz="342900" fontAlgn="auto">
              <a:spcBef>
                <a:spcPts val="0"/>
              </a:spcBef>
              <a:spcAft>
                <a:spcPts val="0"/>
              </a:spcAft>
            </a:pPr>
            <a:r>
              <a:rPr lang="en-US" sz="2700" b="1" dirty="0">
                <a:solidFill>
                  <a:prstClr val="white"/>
                </a:solidFill>
                <a:latin typeface="Tw Cen MT" panose="020B0602020104020603"/>
                <a:ea typeface="+mn-ea"/>
              </a:rPr>
              <a:t>PRIVATE (restricted access)</a:t>
            </a:r>
          </a:p>
          <a:p>
            <a:pPr algn="r" defTabSz="342900" fontAlgn="auto">
              <a:spcBef>
                <a:spcPts val="0"/>
              </a:spcBef>
              <a:spcAft>
                <a:spcPts val="0"/>
              </a:spcAft>
            </a:pPr>
            <a:r>
              <a:rPr lang="en-US" sz="2400" dirty="0">
                <a:solidFill>
                  <a:prstClr val="white"/>
                </a:solidFill>
                <a:latin typeface="Tw Cen MT" panose="020B0602020104020603"/>
                <a:ea typeface="+mn-ea"/>
              </a:rPr>
              <a:t>Access issues</a:t>
            </a:r>
            <a:r>
              <a:rPr lang="en-US" sz="2400" dirty="0">
                <a:solidFill>
                  <a:prstClr val="white"/>
                </a:solidFill>
                <a:latin typeface="Arial" panose="020B0604020202020204" pitchFamily="34" charset="0"/>
                <a:ea typeface="+mn-ea"/>
                <a:cs typeface="Arial" panose="020B0604020202020204" pitchFamily="34" charset="0"/>
              </a:rPr>
              <a:t>?</a:t>
            </a:r>
            <a:r>
              <a:rPr lang="en-US" sz="2400" dirty="0">
                <a:solidFill>
                  <a:prstClr val="white"/>
                </a:solidFill>
                <a:latin typeface="Tw Cen MT" panose="020B0602020104020603"/>
                <a:ea typeface="+mn-ea"/>
              </a:rPr>
              <a:t> Email </a:t>
            </a:r>
            <a:r>
              <a:rPr lang="en-US" sz="2400" dirty="0">
                <a:solidFill>
                  <a:prstClr val="white"/>
                </a:solidFill>
                <a:latin typeface="Tw Cen MT" panose="020B0602020104020603"/>
                <a:ea typeface="+mn-ea"/>
                <a:hlinkClick r:id="rId3"/>
              </a:rPr>
              <a:t>CNAaccess@hud.gov</a:t>
            </a:r>
            <a:endParaRPr lang="en-US" sz="2400" dirty="0">
              <a:solidFill>
                <a:prstClr val="white"/>
              </a:solidFill>
              <a:latin typeface="Tw Cen MT" panose="020B0602020104020603"/>
              <a:ea typeface="+mn-ea"/>
            </a:endParaRPr>
          </a:p>
          <a:p>
            <a:pPr algn="r" defTabSz="342900" fontAlgn="auto">
              <a:spcBef>
                <a:spcPts val="0"/>
              </a:spcBef>
              <a:spcAft>
                <a:spcPts val="0"/>
              </a:spcAft>
            </a:pPr>
            <a:r>
              <a:rPr lang="en-US" sz="2400" dirty="0">
                <a:solidFill>
                  <a:prstClr val="white"/>
                </a:solidFill>
                <a:latin typeface="Tw Cen MT" panose="020B0602020104020603"/>
                <a:ea typeface="+mn-ea"/>
              </a:rPr>
              <a:t>Policy or how to issues</a:t>
            </a:r>
            <a:r>
              <a:rPr lang="en-US" sz="2400" dirty="0">
                <a:solidFill>
                  <a:prstClr val="white"/>
                </a:solidFill>
                <a:latin typeface="Arial" panose="020B0604020202020204" pitchFamily="34" charset="0"/>
                <a:ea typeface="+mn-ea"/>
                <a:cs typeface="Arial" panose="020B0604020202020204" pitchFamily="34" charset="0"/>
              </a:rPr>
              <a:t>?</a:t>
            </a:r>
            <a:r>
              <a:rPr lang="en-US" sz="2400" dirty="0">
                <a:solidFill>
                  <a:prstClr val="white"/>
                </a:solidFill>
                <a:latin typeface="Tw Cen MT" panose="020B0602020104020603"/>
                <a:ea typeface="+mn-ea"/>
              </a:rPr>
              <a:t> Email </a:t>
            </a:r>
            <a:r>
              <a:rPr lang="en-US" sz="2400" dirty="0">
                <a:solidFill>
                  <a:prstClr val="white"/>
                </a:solidFill>
                <a:latin typeface="Tw Cen MT" panose="020B0602020104020603"/>
                <a:ea typeface="+mn-ea"/>
                <a:hlinkClick r:id="rId4"/>
              </a:rPr>
              <a:t>CNAeTOOL@hud.gov</a:t>
            </a:r>
            <a:r>
              <a:rPr lang="en-US" sz="2400" dirty="0">
                <a:solidFill>
                  <a:prstClr val="white"/>
                </a:solidFill>
                <a:latin typeface="Tw Cen MT" panose="020B0602020104020603"/>
                <a:ea typeface="+mn-ea"/>
              </a:rPr>
              <a:t> </a:t>
            </a:r>
          </a:p>
        </p:txBody>
      </p:sp>
      <p:sp>
        <p:nvSpPr>
          <p:cNvPr id="6" name="Rectangle: Rounded Corners 5"/>
          <p:cNvSpPr/>
          <p:nvPr/>
        </p:nvSpPr>
        <p:spPr>
          <a:xfrm>
            <a:off x="3497204" y="1905359"/>
            <a:ext cx="2060634" cy="1720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Submission Portal</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b="1" dirty="0">
                <a:solidFill>
                  <a:prstClr val="black"/>
                </a:solidFill>
                <a:latin typeface="Tw Cen MT" panose="020B0602020104020603"/>
              </a:rPr>
              <a:t>Need MID</a:t>
            </a:r>
          </a:p>
        </p:txBody>
      </p:sp>
      <p:sp>
        <p:nvSpPr>
          <p:cNvPr id="7" name="Rectangle: Rounded Corners 6"/>
          <p:cNvSpPr/>
          <p:nvPr/>
        </p:nvSpPr>
        <p:spPr>
          <a:xfrm>
            <a:off x="6226115" y="1905359"/>
            <a:ext cx="2060634" cy="17209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Reviewer Tool</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b="1" dirty="0">
                <a:solidFill>
                  <a:prstClr val="black"/>
                </a:solidFill>
                <a:latin typeface="Tw Cen MT" panose="020B0602020104020603"/>
              </a:rPr>
              <a:t>Need HID</a:t>
            </a:r>
          </a:p>
        </p:txBody>
      </p:sp>
      <p:sp>
        <p:nvSpPr>
          <p:cNvPr id="3" name="Date Placeholder 2"/>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7D2FCD5A-8FDE-4CB6-85CF-474A487ACFE1}"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4" name="Footer Placeholder 3"/>
          <p:cNvSpPr>
            <a:spLocks noGrp="1"/>
          </p:cNvSpPr>
          <p:nvPr>
            <p:ph type="ftr" sz="quarter" idx="11"/>
          </p:nvPr>
        </p:nvSpPr>
        <p:spPr>
          <a:xfrm>
            <a:off x="857251" y="5726907"/>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214616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How It Works</a:t>
            </a:r>
          </a:p>
        </p:txBody>
      </p:sp>
      <p:sp>
        <p:nvSpPr>
          <p:cNvPr id="4" name="Callout: Bent Line with No Border 3"/>
          <p:cNvSpPr/>
          <p:nvPr/>
        </p:nvSpPr>
        <p:spPr>
          <a:xfrm>
            <a:off x="953758" y="1788903"/>
            <a:ext cx="2387361" cy="1640097"/>
          </a:xfrm>
          <a:prstGeom prst="callout2">
            <a:avLst>
              <a:gd name="adj1" fmla="val 100012"/>
              <a:gd name="adj2" fmla="val 47494"/>
              <a:gd name="adj3" fmla="val 137486"/>
              <a:gd name="adj4" fmla="val 47560"/>
              <a:gd name="adj5" fmla="val 183505"/>
              <a:gd name="adj6" fmla="val 105908"/>
            </a:avLst>
          </a:prstGeom>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r>
              <a:rPr lang="en-US" sz="2400" b="1" u="sng" dirty="0">
                <a:solidFill>
                  <a:prstClr val="white"/>
                </a:solidFill>
                <a:latin typeface="Tw Cen MT" panose="020B0602020104020603"/>
              </a:rPr>
              <a:t>Project Data</a:t>
            </a:r>
          </a:p>
          <a:p>
            <a:pPr algn="ctr" defTabSz="342900" fontAlgn="auto">
              <a:spcBef>
                <a:spcPts val="0"/>
              </a:spcBef>
              <a:spcAft>
                <a:spcPts val="0"/>
              </a:spcAft>
            </a:pPr>
            <a:r>
              <a:rPr lang="en-US" sz="1350" b="1" dirty="0">
                <a:solidFill>
                  <a:prstClr val="white"/>
                </a:solidFill>
                <a:latin typeface="Tw Cen MT" panose="020B0602020104020603"/>
              </a:rPr>
              <a:t>Input by Needs Assessor or</a:t>
            </a:r>
          </a:p>
          <a:p>
            <a:pPr algn="ctr" defTabSz="342900" fontAlgn="auto">
              <a:spcBef>
                <a:spcPts val="0"/>
              </a:spcBef>
              <a:spcAft>
                <a:spcPts val="0"/>
              </a:spcAft>
            </a:pPr>
            <a:r>
              <a:rPr lang="en-US" sz="1350" b="1" dirty="0">
                <a:solidFill>
                  <a:prstClr val="white"/>
                </a:solidFill>
                <a:latin typeface="Tw Cen MT" panose="020B0602020104020603"/>
              </a:rPr>
              <a:t>3</a:t>
            </a:r>
            <a:r>
              <a:rPr lang="en-US" sz="1350" b="1" baseline="30000" dirty="0">
                <a:solidFill>
                  <a:prstClr val="white"/>
                </a:solidFill>
                <a:latin typeface="Tw Cen MT" panose="020B0602020104020603"/>
              </a:rPr>
              <a:t>rd</a:t>
            </a:r>
            <a:r>
              <a:rPr lang="en-US" sz="1350" b="1" dirty="0">
                <a:solidFill>
                  <a:prstClr val="white"/>
                </a:solidFill>
                <a:latin typeface="Tw Cen MT" panose="020B0602020104020603"/>
              </a:rPr>
              <a:t> Party Reviewer/Project Architect </a:t>
            </a:r>
          </a:p>
        </p:txBody>
      </p:sp>
      <p:sp>
        <p:nvSpPr>
          <p:cNvPr id="11" name="Callout: Bent Line with No Border 10"/>
          <p:cNvSpPr/>
          <p:nvPr/>
        </p:nvSpPr>
        <p:spPr>
          <a:xfrm>
            <a:off x="5802881" y="1788903"/>
            <a:ext cx="2387361" cy="1640097"/>
          </a:xfrm>
          <a:prstGeom prst="callout2">
            <a:avLst>
              <a:gd name="adj1" fmla="val 100012"/>
              <a:gd name="adj2" fmla="val 49120"/>
              <a:gd name="adj3" fmla="val 137486"/>
              <a:gd name="adj4" fmla="val 49186"/>
              <a:gd name="adj5" fmla="val 183900"/>
              <a:gd name="adj6" fmla="val -3848"/>
            </a:avLst>
          </a:prstGeom>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r>
              <a:rPr lang="en-US" sz="2400" b="1" u="sng" dirty="0">
                <a:solidFill>
                  <a:prstClr val="white"/>
                </a:solidFill>
                <a:latin typeface="Tw Cen MT" panose="020B0602020104020603"/>
              </a:rPr>
              <a:t>Financial Data</a:t>
            </a:r>
          </a:p>
          <a:p>
            <a:pPr algn="ctr" defTabSz="342900" fontAlgn="auto">
              <a:spcBef>
                <a:spcPts val="0"/>
              </a:spcBef>
              <a:spcAft>
                <a:spcPts val="0"/>
              </a:spcAft>
            </a:pPr>
            <a:r>
              <a:rPr lang="en-US" sz="1350" b="1" dirty="0">
                <a:solidFill>
                  <a:prstClr val="white"/>
                </a:solidFill>
                <a:latin typeface="Tw Cen MT" panose="020B0602020104020603"/>
              </a:rPr>
              <a:t>Input by Lender</a:t>
            </a:r>
          </a:p>
          <a:p>
            <a:pPr algn="ctr" defTabSz="342900" fontAlgn="auto">
              <a:spcBef>
                <a:spcPts val="0"/>
              </a:spcBef>
              <a:spcAft>
                <a:spcPts val="0"/>
              </a:spcAft>
            </a:pPr>
            <a:endParaRPr lang="en-US" sz="1350" b="1" dirty="0">
              <a:solidFill>
                <a:prstClr val="white"/>
              </a:solidFill>
              <a:latin typeface="Tw Cen MT" panose="020B0602020104020603"/>
            </a:endParaRPr>
          </a:p>
          <a:p>
            <a:pPr algn="ctr" defTabSz="342900" fontAlgn="auto">
              <a:spcBef>
                <a:spcPts val="0"/>
              </a:spcBef>
              <a:spcAft>
                <a:spcPts val="0"/>
              </a:spcAft>
            </a:pPr>
            <a:endParaRPr lang="en-US" sz="1350" b="1" dirty="0">
              <a:solidFill>
                <a:prstClr val="white"/>
              </a:solidFill>
              <a:latin typeface="Tw Cen MT" panose="020B0602020104020603"/>
            </a:endParaRPr>
          </a:p>
        </p:txBody>
      </p:sp>
      <p:sp>
        <p:nvSpPr>
          <p:cNvPr id="10" name="Rectangle 9"/>
          <p:cNvSpPr/>
          <p:nvPr/>
        </p:nvSpPr>
        <p:spPr>
          <a:xfrm>
            <a:off x="3341119" y="4033928"/>
            <a:ext cx="2461763" cy="1643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fontAlgn="auto">
              <a:spcBef>
                <a:spcPts val="0"/>
              </a:spcBef>
              <a:spcAft>
                <a:spcPts val="0"/>
              </a:spcAft>
            </a:pPr>
            <a:r>
              <a:rPr lang="en-US" sz="2100" b="1" dirty="0">
                <a:solidFill>
                  <a:prstClr val="black"/>
                </a:solidFill>
                <a:latin typeface="Tw Cen MT" panose="020B0602020104020603"/>
              </a:rPr>
              <a:t>Assessment Tool</a:t>
            </a:r>
          </a:p>
          <a:p>
            <a:pPr algn="ctr" defTabSz="342900" fontAlgn="auto">
              <a:spcBef>
                <a:spcPts val="0"/>
              </a:spcBef>
              <a:spcAft>
                <a:spcPts val="0"/>
              </a:spcAft>
            </a:pPr>
            <a:r>
              <a:rPr lang="en-US" dirty="0">
                <a:solidFill>
                  <a:prstClr val="black"/>
                </a:solidFill>
                <a:latin typeface="Tw Cen MT" panose="020B0602020104020603"/>
              </a:rPr>
              <a:t>(Excel Template)</a:t>
            </a:r>
          </a:p>
        </p:txBody>
      </p:sp>
      <p:sp>
        <p:nvSpPr>
          <p:cNvPr id="3" name="Date Placeholder 2"/>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694048D2-B148-4431-8409-17F74743F7A3}"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5" name="Footer Placeholder 4"/>
          <p:cNvSpPr>
            <a:spLocks noGrp="1"/>
          </p:cNvSpPr>
          <p:nvPr>
            <p:ph type="ftr" sz="quarter" idx="11"/>
          </p:nvPr>
        </p:nvSpPr>
        <p:spPr>
          <a:xfrm>
            <a:off x="857251" y="5726907"/>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3420060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How It Works</a:t>
            </a:r>
          </a:p>
        </p:txBody>
      </p:sp>
      <p:sp>
        <p:nvSpPr>
          <p:cNvPr id="6" name="Rectangle: Rounded Corners 5"/>
          <p:cNvSpPr/>
          <p:nvPr/>
        </p:nvSpPr>
        <p:spPr>
          <a:xfrm>
            <a:off x="768291" y="1905359"/>
            <a:ext cx="2060634" cy="172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Validation Engine</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dirty="0">
                <a:solidFill>
                  <a:prstClr val="black"/>
                </a:solidFill>
                <a:latin typeface="Tw Cen MT" panose="020B0602020104020603"/>
              </a:rPr>
              <a:t>Flags</a:t>
            </a:r>
          </a:p>
        </p:txBody>
      </p:sp>
      <p:sp>
        <p:nvSpPr>
          <p:cNvPr id="3" name="Arrow: Curved Left 2"/>
          <p:cNvSpPr/>
          <p:nvPr/>
        </p:nvSpPr>
        <p:spPr>
          <a:xfrm rot="6705529">
            <a:off x="1700784" y="3516235"/>
            <a:ext cx="1354455" cy="2348865"/>
          </a:xfrm>
          <a:prstGeom prst="curvedLeftArrow">
            <a:avLst>
              <a:gd name="adj1" fmla="val 25000"/>
              <a:gd name="adj2" fmla="val 58208"/>
              <a:gd name="adj3" fmla="val 4932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10" name="Rectangle 9"/>
          <p:cNvSpPr/>
          <p:nvPr/>
        </p:nvSpPr>
        <p:spPr>
          <a:xfrm>
            <a:off x="3341119" y="4033928"/>
            <a:ext cx="2461763" cy="1643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fontAlgn="auto">
              <a:spcBef>
                <a:spcPts val="0"/>
              </a:spcBef>
              <a:spcAft>
                <a:spcPts val="0"/>
              </a:spcAft>
            </a:pPr>
            <a:r>
              <a:rPr lang="en-US" sz="2100" b="1" dirty="0">
                <a:solidFill>
                  <a:prstClr val="black"/>
                </a:solidFill>
                <a:latin typeface="Tw Cen MT" panose="020B0602020104020603"/>
              </a:rPr>
              <a:t>Assessment Tool</a:t>
            </a:r>
          </a:p>
          <a:p>
            <a:pPr algn="ctr" defTabSz="342900" fontAlgn="auto">
              <a:spcBef>
                <a:spcPts val="0"/>
              </a:spcBef>
              <a:spcAft>
                <a:spcPts val="0"/>
              </a:spcAft>
            </a:pPr>
            <a:r>
              <a:rPr lang="en-US" dirty="0">
                <a:solidFill>
                  <a:prstClr val="black"/>
                </a:solidFill>
                <a:latin typeface="Tw Cen MT" panose="020B0602020104020603"/>
              </a:rPr>
              <a:t>(Excel Template)</a:t>
            </a:r>
          </a:p>
        </p:txBody>
      </p:sp>
      <p:sp>
        <p:nvSpPr>
          <p:cNvPr id="8" name="TextBox 7"/>
          <p:cNvSpPr txBox="1"/>
          <p:nvPr/>
        </p:nvSpPr>
        <p:spPr>
          <a:xfrm>
            <a:off x="3341119" y="2138380"/>
            <a:ext cx="5261344" cy="1338828"/>
          </a:xfrm>
          <a:prstGeom prst="rect">
            <a:avLst/>
          </a:prstGeom>
          <a:noFill/>
        </p:spPr>
        <p:txBody>
          <a:bodyPr wrap="square" rtlCol="0">
            <a:spAutoFit/>
          </a:bodyPr>
          <a:lstStyle/>
          <a:p>
            <a:pPr defTabSz="342900" fontAlgn="auto">
              <a:spcBef>
                <a:spcPts val="0"/>
              </a:spcBef>
              <a:spcAft>
                <a:spcPts val="0"/>
              </a:spcAft>
            </a:pPr>
            <a:r>
              <a:rPr lang="en-US" sz="2700" dirty="0">
                <a:solidFill>
                  <a:prstClr val="white"/>
                </a:solidFill>
                <a:latin typeface="Tw Cen MT" panose="020B0602020104020603"/>
                <a:ea typeface="+mn-ea"/>
              </a:rPr>
              <a:t>Assessment Tool is uploaded to</a:t>
            </a:r>
          </a:p>
          <a:p>
            <a:pPr defTabSz="342900" fontAlgn="auto">
              <a:spcBef>
                <a:spcPts val="0"/>
              </a:spcBef>
              <a:spcAft>
                <a:spcPts val="0"/>
              </a:spcAft>
            </a:pPr>
            <a:r>
              <a:rPr lang="en-US" sz="2700" dirty="0">
                <a:solidFill>
                  <a:prstClr val="white"/>
                </a:solidFill>
                <a:latin typeface="Tw Cen MT" panose="020B0602020104020603"/>
                <a:ea typeface="+mn-ea"/>
              </a:rPr>
              <a:t>Validation Engine</a:t>
            </a:r>
            <a:r>
              <a:rPr lang="en-US" sz="2700" b="1" dirty="0">
                <a:solidFill>
                  <a:prstClr val="white"/>
                </a:solidFill>
                <a:latin typeface="Tw Cen MT" panose="020B0602020104020603"/>
                <a:ea typeface="+mn-ea"/>
              </a:rPr>
              <a:t> </a:t>
            </a:r>
            <a:r>
              <a:rPr lang="en-US" sz="2700" dirty="0">
                <a:solidFill>
                  <a:prstClr val="white"/>
                </a:solidFill>
                <a:latin typeface="Tw Cen MT" panose="020B0602020104020603"/>
                <a:ea typeface="+mn-ea"/>
              </a:rPr>
              <a:t>which generates flags.</a:t>
            </a:r>
          </a:p>
        </p:txBody>
      </p:sp>
      <p:sp>
        <p:nvSpPr>
          <p:cNvPr id="4" name="Date Placeholder 3"/>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FFA92BA3-93BF-4EC0-B9AE-EBAC81895CAA}"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5" name="Footer Placeholder 4"/>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2181066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How It Works</a:t>
            </a:r>
          </a:p>
        </p:txBody>
      </p:sp>
      <p:sp>
        <p:nvSpPr>
          <p:cNvPr id="6" name="Rectangle: Rounded Corners 5"/>
          <p:cNvSpPr/>
          <p:nvPr/>
        </p:nvSpPr>
        <p:spPr>
          <a:xfrm>
            <a:off x="768291" y="1905359"/>
            <a:ext cx="2060634" cy="172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Validation Engine</a:t>
            </a:r>
          </a:p>
          <a:p>
            <a:pPr algn="ctr" defTabSz="342900" fontAlgn="auto">
              <a:spcBef>
                <a:spcPts val="0"/>
              </a:spcBef>
              <a:spcAft>
                <a:spcPts val="0"/>
              </a:spcAft>
            </a:pPr>
            <a:r>
              <a:rPr lang="en-US" sz="1500" dirty="0">
                <a:solidFill>
                  <a:prstClr val="black"/>
                </a:solidFill>
                <a:latin typeface="Tw Cen MT" panose="020B0602020104020603"/>
              </a:rPr>
              <a:t>(Web Portal)</a:t>
            </a:r>
          </a:p>
          <a:p>
            <a:pPr marL="557213" lvl="1" indent="-214313" defTabSz="342900" fontAlgn="auto">
              <a:spcBef>
                <a:spcPts val="0"/>
              </a:spcBef>
              <a:spcAft>
                <a:spcPts val="0"/>
              </a:spcAft>
              <a:buFont typeface="Arial" panose="020B0604020202020204" pitchFamily="34" charset="0"/>
              <a:buChar char="•"/>
            </a:pPr>
            <a:r>
              <a:rPr lang="en-US" sz="1500" dirty="0">
                <a:solidFill>
                  <a:prstClr val="black"/>
                </a:solidFill>
                <a:latin typeface="Tw Cen MT" panose="020B0602020104020603"/>
              </a:rPr>
              <a:t>Flags</a:t>
            </a:r>
          </a:p>
        </p:txBody>
      </p:sp>
      <p:sp>
        <p:nvSpPr>
          <p:cNvPr id="8" name="TextBox 7"/>
          <p:cNvSpPr txBox="1"/>
          <p:nvPr/>
        </p:nvSpPr>
        <p:spPr>
          <a:xfrm>
            <a:off x="4778294" y="1707384"/>
            <a:ext cx="3910661" cy="1962076"/>
          </a:xfrm>
          <a:prstGeom prst="rect">
            <a:avLst/>
          </a:prstGeom>
          <a:noFill/>
        </p:spPr>
        <p:txBody>
          <a:bodyPr wrap="square" rtlCol="0">
            <a:spAutoFit/>
          </a:bodyPr>
          <a:lstStyle/>
          <a:p>
            <a:pPr defTabSz="342900" fontAlgn="auto">
              <a:lnSpc>
                <a:spcPct val="150000"/>
              </a:lnSpc>
              <a:spcBef>
                <a:spcPts val="0"/>
              </a:spcBef>
              <a:spcAft>
                <a:spcPts val="0"/>
              </a:spcAft>
            </a:pPr>
            <a:r>
              <a:rPr lang="en-US" sz="2700" b="1" dirty="0">
                <a:solidFill>
                  <a:prstClr val="white"/>
                </a:solidFill>
                <a:latin typeface="Tw Cen MT" panose="020B0602020104020603"/>
                <a:ea typeface="+mn-ea"/>
              </a:rPr>
              <a:t>S 		= Severe Flag</a:t>
            </a:r>
          </a:p>
          <a:p>
            <a:pPr defTabSz="342900" fontAlgn="auto">
              <a:lnSpc>
                <a:spcPct val="150000"/>
              </a:lnSpc>
              <a:spcBef>
                <a:spcPts val="0"/>
              </a:spcBef>
              <a:spcAft>
                <a:spcPts val="0"/>
              </a:spcAft>
            </a:pPr>
            <a:r>
              <a:rPr lang="en-US" sz="2700" b="1" dirty="0">
                <a:solidFill>
                  <a:prstClr val="white"/>
                </a:solidFill>
                <a:latin typeface="Tw Cen MT" panose="020B0602020104020603"/>
                <a:ea typeface="+mn-ea"/>
              </a:rPr>
              <a:t>W 	= Warning Flag</a:t>
            </a:r>
          </a:p>
          <a:p>
            <a:pPr defTabSz="342900" fontAlgn="auto">
              <a:lnSpc>
                <a:spcPct val="150000"/>
              </a:lnSpc>
              <a:spcBef>
                <a:spcPts val="0"/>
              </a:spcBef>
              <a:spcAft>
                <a:spcPts val="0"/>
              </a:spcAft>
            </a:pPr>
            <a:r>
              <a:rPr lang="en-US" sz="2700" b="1" dirty="0">
                <a:solidFill>
                  <a:prstClr val="white"/>
                </a:solidFill>
                <a:latin typeface="Tw Cen MT" panose="020B0602020104020603"/>
                <a:ea typeface="+mn-ea"/>
              </a:rPr>
              <a:t>I 		= Informational Flag</a:t>
            </a:r>
          </a:p>
        </p:txBody>
      </p:sp>
      <p:sp>
        <p:nvSpPr>
          <p:cNvPr id="5" name="Arrow: Right 4"/>
          <p:cNvSpPr/>
          <p:nvPr/>
        </p:nvSpPr>
        <p:spPr>
          <a:xfrm>
            <a:off x="3065526" y="2345436"/>
            <a:ext cx="617220" cy="1083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pic>
        <p:nvPicPr>
          <p:cNvPr id="1026" name="Picture 2" descr="Image result for flag clipart"/>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19346" y="1905359"/>
            <a:ext cx="514668" cy="550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lag clipart orang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19348" y="2488824"/>
            <a:ext cx="514667" cy="554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lag clipart yellow"/>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71105" y="3067667"/>
            <a:ext cx="518831" cy="5586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35428" y="3768742"/>
            <a:ext cx="7273145" cy="1962076"/>
          </a:xfrm>
          <a:prstGeom prst="rect">
            <a:avLst/>
          </a:prstGeom>
          <a:noFill/>
        </p:spPr>
        <p:txBody>
          <a:bodyPr wrap="square" rtlCol="0">
            <a:spAutoFit/>
          </a:bodyPr>
          <a:lstStyle/>
          <a:p>
            <a:pPr defTabSz="342900" fontAlgn="auto">
              <a:spcBef>
                <a:spcPts val="0"/>
              </a:spcBef>
              <a:spcAft>
                <a:spcPts val="0"/>
              </a:spcAft>
            </a:pPr>
            <a:r>
              <a:rPr lang="en-US" sz="1350" b="1" u="sng" dirty="0">
                <a:solidFill>
                  <a:prstClr val="white"/>
                </a:solidFill>
                <a:latin typeface="Tw Cen MT" panose="020B0602020104020603"/>
                <a:ea typeface="+mn-ea"/>
              </a:rPr>
              <a:t>Severe Flags</a:t>
            </a:r>
            <a:r>
              <a:rPr lang="en-US" sz="1350" b="1" dirty="0">
                <a:solidFill>
                  <a:prstClr val="white"/>
                </a:solidFill>
                <a:latin typeface="Tw Cen MT" panose="020B0602020104020603"/>
                <a:ea typeface="+mn-ea"/>
              </a:rPr>
              <a:t> must be cured before Assessment Tool can be submitted!</a:t>
            </a:r>
          </a:p>
          <a:p>
            <a:pPr defTabSz="342900" fontAlgn="auto">
              <a:spcBef>
                <a:spcPts val="0"/>
              </a:spcBef>
              <a:spcAft>
                <a:spcPts val="0"/>
              </a:spcAft>
            </a:pPr>
            <a:r>
              <a:rPr lang="en-US" sz="1350" dirty="0">
                <a:solidFill>
                  <a:prstClr val="white"/>
                </a:solidFill>
                <a:latin typeface="Tw Cen MT" panose="020B0602020104020603"/>
                <a:ea typeface="+mn-ea"/>
              </a:rPr>
              <a:t>(e.g. Required field in the Tool has been left blank.)</a:t>
            </a:r>
          </a:p>
          <a:p>
            <a:pPr defTabSz="342900" fontAlgn="auto">
              <a:spcBef>
                <a:spcPts val="0"/>
              </a:spcBef>
              <a:spcAft>
                <a:spcPts val="0"/>
              </a:spcAft>
            </a:pPr>
            <a:endParaRPr lang="en-US" sz="1350" b="1" dirty="0">
              <a:solidFill>
                <a:prstClr val="white"/>
              </a:solidFill>
              <a:latin typeface="Tw Cen MT" panose="020B0602020104020603"/>
              <a:ea typeface="+mn-ea"/>
            </a:endParaRPr>
          </a:p>
          <a:p>
            <a:pPr defTabSz="342900" fontAlgn="auto">
              <a:spcBef>
                <a:spcPts val="0"/>
              </a:spcBef>
              <a:spcAft>
                <a:spcPts val="0"/>
              </a:spcAft>
            </a:pPr>
            <a:r>
              <a:rPr lang="en-US" sz="1350" b="1" u="sng" dirty="0">
                <a:solidFill>
                  <a:prstClr val="white"/>
                </a:solidFill>
                <a:latin typeface="Tw Cen MT" panose="020B0602020104020603"/>
                <a:ea typeface="+mn-ea"/>
              </a:rPr>
              <a:t>Warning Flags</a:t>
            </a:r>
            <a:r>
              <a:rPr lang="en-US" sz="1350" b="1" dirty="0">
                <a:solidFill>
                  <a:prstClr val="white"/>
                </a:solidFill>
                <a:latin typeface="Tw Cen MT" panose="020B0602020104020603"/>
                <a:ea typeface="+mn-ea"/>
              </a:rPr>
              <a:t> </a:t>
            </a:r>
            <a:r>
              <a:rPr lang="en-US" sz="1350" dirty="0">
                <a:solidFill>
                  <a:prstClr val="white"/>
                </a:solidFill>
                <a:latin typeface="Tw Cen MT" panose="020B0602020104020603"/>
                <a:ea typeface="+mn-ea"/>
              </a:rPr>
              <a:t>should contain notes or comments from the Assessor and/or Lender as they indicate a discrepancy in the tool which should be justified.</a:t>
            </a:r>
          </a:p>
          <a:p>
            <a:pPr defTabSz="342900" fontAlgn="auto">
              <a:spcBef>
                <a:spcPts val="0"/>
              </a:spcBef>
              <a:spcAft>
                <a:spcPts val="0"/>
              </a:spcAft>
            </a:pPr>
            <a:r>
              <a:rPr lang="en-US" sz="1350" dirty="0">
                <a:solidFill>
                  <a:prstClr val="white"/>
                </a:solidFill>
                <a:latin typeface="Tw Cen MT" panose="020B0602020104020603"/>
                <a:ea typeface="+mn-ea"/>
              </a:rPr>
              <a:t>(e.g. Replacement of a component planned in 2-3 years when EUL suggest replacement now.)</a:t>
            </a:r>
          </a:p>
          <a:p>
            <a:pPr defTabSz="342900" fontAlgn="auto">
              <a:spcBef>
                <a:spcPts val="0"/>
              </a:spcBef>
              <a:spcAft>
                <a:spcPts val="0"/>
              </a:spcAft>
            </a:pPr>
            <a:endParaRPr lang="en-US" sz="1350" b="1" dirty="0">
              <a:solidFill>
                <a:prstClr val="white"/>
              </a:solidFill>
              <a:latin typeface="Tw Cen MT" panose="020B0602020104020603"/>
              <a:ea typeface="+mn-ea"/>
            </a:endParaRPr>
          </a:p>
          <a:p>
            <a:pPr defTabSz="342900" fontAlgn="auto">
              <a:spcBef>
                <a:spcPts val="0"/>
              </a:spcBef>
              <a:spcAft>
                <a:spcPts val="0"/>
              </a:spcAft>
            </a:pPr>
            <a:r>
              <a:rPr lang="en-US" sz="1350" b="1" u="sng" dirty="0">
                <a:solidFill>
                  <a:prstClr val="white"/>
                </a:solidFill>
                <a:latin typeface="Tw Cen MT" panose="020B0602020104020603"/>
                <a:ea typeface="+mn-ea"/>
              </a:rPr>
              <a:t>Informational Flag</a:t>
            </a:r>
            <a:r>
              <a:rPr lang="en-US" sz="1350" b="1" dirty="0">
                <a:solidFill>
                  <a:prstClr val="white"/>
                </a:solidFill>
                <a:latin typeface="Tw Cen MT" panose="020B0602020104020603"/>
                <a:ea typeface="+mn-ea"/>
              </a:rPr>
              <a:t> </a:t>
            </a:r>
            <a:r>
              <a:rPr lang="en-US" sz="1350" dirty="0">
                <a:solidFill>
                  <a:prstClr val="white"/>
                </a:solidFill>
                <a:latin typeface="Tw Cen MT" panose="020B0602020104020603"/>
                <a:ea typeface="+mn-ea"/>
              </a:rPr>
              <a:t>is to draw attention to an item which may or may not require comment.</a:t>
            </a:r>
          </a:p>
          <a:p>
            <a:pPr defTabSz="342900" fontAlgn="auto">
              <a:spcBef>
                <a:spcPts val="0"/>
              </a:spcBef>
              <a:spcAft>
                <a:spcPts val="0"/>
              </a:spcAft>
            </a:pPr>
            <a:r>
              <a:rPr lang="en-US" sz="1350" dirty="0">
                <a:solidFill>
                  <a:prstClr val="white"/>
                </a:solidFill>
                <a:latin typeface="Tw Cen MT" panose="020B0602020104020603"/>
                <a:ea typeface="+mn-ea"/>
              </a:rPr>
              <a:t>(e.g. FHA compliance required will always generate an informational flag.)</a:t>
            </a:r>
          </a:p>
        </p:txBody>
      </p:sp>
      <p:sp>
        <p:nvSpPr>
          <p:cNvPr id="3" name="Date Placeholder 2"/>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AF68682D-C5C9-42D0-AEB3-816187734539}"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4" name="Footer Placeholder 3"/>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48528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How It Works</a:t>
            </a:r>
          </a:p>
        </p:txBody>
      </p:sp>
      <p:sp>
        <p:nvSpPr>
          <p:cNvPr id="6" name="Rectangle: Rounded Corners 5"/>
          <p:cNvSpPr/>
          <p:nvPr/>
        </p:nvSpPr>
        <p:spPr>
          <a:xfrm>
            <a:off x="768291" y="1905359"/>
            <a:ext cx="2060634" cy="172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Validation Engine</a:t>
            </a:r>
          </a:p>
          <a:p>
            <a:pPr algn="ctr" defTabSz="342900" fontAlgn="auto">
              <a:spcBef>
                <a:spcPts val="0"/>
              </a:spcBef>
              <a:spcAft>
                <a:spcPts val="0"/>
              </a:spcAft>
            </a:pPr>
            <a:r>
              <a:rPr lang="en-US" sz="1500" dirty="0">
                <a:solidFill>
                  <a:prstClr val="black"/>
                </a:solidFill>
                <a:latin typeface="Tw Cen MT" panose="020B0602020104020603"/>
              </a:rPr>
              <a:t>(Web Portal)</a:t>
            </a:r>
          </a:p>
        </p:txBody>
      </p:sp>
      <p:sp>
        <p:nvSpPr>
          <p:cNvPr id="3" name="Arrow: Curved Left 2"/>
          <p:cNvSpPr/>
          <p:nvPr/>
        </p:nvSpPr>
        <p:spPr>
          <a:xfrm rot="6705529">
            <a:off x="1700784" y="3516235"/>
            <a:ext cx="1354455" cy="2348865"/>
          </a:xfrm>
          <a:prstGeom prst="curvedLeftArrow">
            <a:avLst>
              <a:gd name="adj1" fmla="val 25000"/>
              <a:gd name="adj2" fmla="val 58208"/>
              <a:gd name="adj3" fmla="val 49324"/>
            </a:avLst>
          </a:prstGeom>
          <a:ln w="3175">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7" name="Rectangle: Rounded Corners 6"/>
          <p:cNvSpPr/>
          <p:nvPr/>
        </p:nvSpPr>
        <p:spPr>
          <a:xfrm>
            <a:off x="3541683" y="1905359"/>
            <a:ext cx="2060634" cy="1720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Submission Portal</a:t>
            </a:r>
          </a:p>
          <a:p>
            <a:pPr algn="ctr" defTabSz="342900" fontAlgn="auto">
              <a:spcBef>
                <a:spcPts val="0"/>
              </a:spcBef>
              <a:spcAft>
                <a:spcPts val="0"/>
              </a:spcAft>
            </a:pPr>
            <a:r>
              <a:rPr lang="en-US" sz="1500" dirty="0">
                <a:solidFill>
                  <a:prstClr val="black"/>
                </a:solidFill>
                <a:latin typeface="Tw Cen MT" panose="020B0602020104020603"/>
              </a:rPr>
              <a:t>(Web Portal)</a:t>
            </a:r>
          </a:p>
        </p:txBody>
      </p:sp>
      <p:sp>
        <p:nvSpPr>
          <p:cNvPr id="4" name="Arrow: Up 3"/>
          <p:cNvSpPr/>
          <p:nvPr/>
        </p:nvSpPr>
        <p:spPr>
          <a:xfrm>
            <a:off x="4205721" y="3319896"/>
            <a:ext cx="732559" cy="789710"/>
          </a:xfrm>
          <a:prstGeom prst="upArrow">
            <a:avLst>
              <a:gd name="adj1" fmla="val 44327"/>
              <a:gd name="adj2" fmla="val 68440"/>
            </a:avLst>
          </a:prstGeom>
          <a:ln w="31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10" name="Rectangle 9"/>
          <p:cNvSpPr/>
          <p:nvPr/>
        </p:nvSpPr>
        <p:spPr>
          <a:xfrm>
            <a:off x="3341119" y="4033928"/>
            <a:ext cx="2461763" cy="1643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fontAlgn="auto">
              <a:spcBef>
                <a:spcPts val="0"/>
              </a:spcBef>
              <a:spcAft>
                <a:spcPts val="0"/>
              </a:spcAft>
            </a:pPr>
            <a:r>
              <a:rPr lang="en-US" sz="2100" b="1" dirty="0">
                <a:solidFill>
                  <a:prstClr val="black"/>
                </a:solidFill>
                <a:latin typeface="Tw Cen MT" panose="020B0602020104020603"/>
              </a:rPr>
              <a:t>Assessment Tool</a:t>
            </a:r>
          </a:p>
          <a:p>
            <a:pPr algn="ctr" defTabSz="342900" fontAlgn="auto">
              <a:spcBef>
                <a:spcPts val="0"/>
              </a:spcBef>
              <a:spcAft>
                <a:spcPts val="0"/>
              </a:spcAft>
            </a:pPr>
            <a:r>
              <a:rPr lang="en-US" dirty="0">
                <a:solidFill>
                  <a:prstClr val="black"/>
                </a:solidFill>
                <a:latin typeface="Tw Cen MT" panose="020B0602020104020603"/>
              </a:rPr>
              <a:t>(Excel Template)</a:t>
            </a:r>
          </a:p>
        </p:txBody>
      </p:sp>
      <p:sp>
        <p:nvSpPr>
          <p:cNvPr id="12" name="Arrow: Curved Left 11"/>
          <p:cNvSpPr/>
          <p:nvPr/>
        </p:nvSpPr>
        <p:spPr>
          <a:xfrm rot="5400000" flipH="1">
            <a:off x="5616464" y="364892"/>
            <a:ext cx="1085489" cy="2348865"/>
          </a:xfrm>
          <a:prstGeom prst="curvedLeftArrow">
            <a:avLst>
              <a:gd name="adj1" fmla="val 35239"/>
              <a:gd name="adj2" fmla="val 70065"/>
              <a:gd name="adj3" fmla="val 48367"/>
            </a:avLst>
          </a:prstGeom>
          <a:ln w="3175">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9" name="Rectangle: Rounded Corners 8"/>
          <p:cNvSpPr/>
          <p:nvPr/>
        </p:nvSpPr>
        <p:spPr>
          <a:xfrm>
            <a:off x="6226115" y="1905359"/>
            <a:ext cx="2060634" cy="17209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fontAlgn="auto">
              <a:spcBef>
                <a:spcPts val="0"/>
              </a:spcBef>
              <a:spcAft>
                <a:spcPts val="0"/>
              </a:spcAft>
            </a:pPr>
            <a:r>
              <a:rPr lang="en-US" b="1" dirty="0">
                <a:solidFill>
                  <a:prstClr val="black"/>
                </a:solidFill>
                <a:latin typeface="Tw Cen MT" panose="020B0602020104020603"/>
              </a:rPr>
              <a:t>Reviewer Tool</a:t>
            </a:r>
          </a:p>
          <a:p>
            <a:pPr algn="ctr" defTabSz="342900" fontAlgn="auto">
              <a:spcBef>
                <a:spcPts val="0"/>
              </a:spcBef>
              <a:spcAft>
                <a:spcPts val="0"/>
              </a:spcAft>
            </a:pPr>
            <a:r>
              <a:rPr lang="en-US" sz="1500" dirty="0">
                <a:solidFill>
                  <a:prstClr val="black"/>
                </a:solidFill>
                <a:latin typeface="Tw Cen MT" panose="020B0602020104020603"/>
              </a:rPr>
              <a:t>(Web Portal)</a:t>
            </a:r>
          </a:p>
        </p:txBody>
      </p:sp>
      <p:sp>
        <p:nvSpPr>
          <p:cNvPr id="11" name="Arrow: Up 10"/>
          <p:cNvSpPr/>
          <p:nvPr/>
        </p:nvSpPr>
        <p:spPr>
          <a:xfrm rot="5400000">
            <a:off x="5630892" y="2345202"/>
            <a:ext cx="732559" cy="789710"/>
          </a:xfrm>
          <a:prstGeom prst="upArrow">
            <a:avLst>
              <a:gd name="adj1" fmla="val 44327"/>
              <a:gd name="adj2" fmla="val 68440"/>
            </a:avLst>
          </a:prstGeom>
          <a:ln w="31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5" name="Date Placeholder 4"/>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7F06409E-AFB2-4398-B7E2-BCA58143D712}"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8" name="Footer Placeholder 7"/>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230451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4" grpId="0" animBg="1"/>
      <p:bldP spid="12"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Roles recap</a:t>
            </a:r>
          </a:p>
        </p:txBody>
      </p:sp>
      <p:graphicFrame>
        <p:nvGraphicFramePr>
          <p:cNvPr id="3" name="Table 2"/>
          <p:cNvGraphicFramePr>
            <a:graphicFrameLocks noGrp="1"/>
          </p:cNvGraphicFramePr>
          <p:nvPr>
            <p:extLst/>
          </p:nvPr>
        </p:nvGraphicFramePr>
        <p:xfrm>
          <a:off x="1524001" y="1966178"/>
          <a:ext cx="6096000" cy="2522220"/>
        </p:xfrm>
        <a:graphic>
          <a:graphicData uri="http://schemas.openxmlformats.org/drawingml/2006/table">
            <a:tbl>
              <a:tblPr firstRow="1" bandRow="1">
                <a:tableStyleId>{72833802-FEF1-4C79-8D5D-14CF1EAF98D9}</a:tableStyleId>
              </a:tblPr>
              <a:tblGrid>
                <a:gridCol w="2032000">
                  <a:extLst>
                    <a:ext uri="{9D8B030D-6E8A-4147-A177-3AD203B41FA5}">
                      <a16:colId xmlns:a16="http://schemas.microsoft.com/office/drawing/2014/main" val="232812645"/>
                    </a:ext>
                  </a:extLst>
                </a:gridCol>
                <a:gridCol w="2032000">
                  <a:extLst>
                    <a:ext uri="{9D8B030D-6E8A-4147-A177-3AD203B41FA5}">
                      <a16:colId xmlns:a16="http://schemas.microsoft.com/office/drawing/2014/main" val="1616450501"/>
                    </a:ext>
                  </a:extLst>
                </a:gridCol>
                <a:gridCol w="2032000">
                  <a:extLst>
                    <a:ext uri="{9D8B030D-6E8A-4147-A177-3AD203B41FA5}">
                      <a16:colId xmlns:a16="http://schemas.microsoft.com/office/drawing/2014/main" val="2740745954"/>
                    </a:ext>
                  </a:extLst>
                </a:gridCol>
              </a:tblGrid>
              <a:tr h="278130">
                <a:tc>
                  <a:txBody>
                    <a:bodyPr/>
                    <a:lstStyle/>
                    <a:p>
                      <a:pPr algn="ctr"/>
                      <a:r>
                        <a:rPr lang="en-US" sz="1000" dirty="0">
                          <a:solidFill>
                            <a:schemeClr val="tx1"/>
                          </a:solidFill>
                        </a:rPr>
                        <a:t>Portion of e-Tool</a:t>
                      </a:r>
                    </a:p>
                  </a:txBody>
                  <a:tcPr marL="68580" marR="68580" marT="34290" marB="34290" anchor="ctr">
                    <a:lnR w="12700" cap="flat" cmpd="sng" algn="ctr">
                      <a:solidFill>
                        <a:schemeClr val="accent3">
                          <a:lumMod val="60000"/>
                          <a:lumOff val="40000"/>
                        </a:schemeClr>
                      </a:solidFill>
                      <a:prstDash val="solid"/>
                      <a:round/>
                      <a:headEnd type="none" w="med" len="med"/>
                      <a:tailEnd type="none" w="med" len="med"/>
                    </a:lnR>
                    <a:lnB w="28575" cap="flat" cmpd="sng" algn="ctr">
                      <a:solidFill>
                        <a:schemeClr val="accent3">
                          <a:lumMod val="60000"/>
                          <a:lumOff val="40000"/>
                        </a:schemeClr>
                      </a:solidFill>
                      <a:prstDash val="solid"/>
                      <a:round/>
                      <a:headEnd type="none" w="med" len="med"/>
                      <a:tailEnd type="none" w="med" len="med"/>
                    </a:lnB>
                    <a:solidFill>
                      <a:schemeClr val="accent3">
                        <a:lumMod val="60000"/>
                        <a:lumOff val="40000"/>
                      </a:schemeClr>
                    </a:solidFill>
                  </a:tcPr>
                </a:tc>
                <a:tc>
                  <a:txBody>
                    <a:bodyPr/>
                    <a:lstStyle/>
                    <a:p>
                      <a:pPr algn="ctr"/>
                      <a:r>
                        <a:rPr lang="en-US" sz="1000" dirty="0">
                          <a:solidFill>
                            <a:schemeClr val="tx1"/>
                          </a:solidFill>
                        </a:rPr>
                        <a:t>Work</a:t>
                      </a:r>
                      <a:r>
                        <a:rPr lang="en-US" sz="1000" baseline="0" dirty="0">
                          <a:solidFill>
                            <a:schemeClr val="tx1"/>
                          </a:solidFill>
                        </a:rPr>
                        <a:t> </a:t>
                      </a:r>
                      <a:endParaRPr lang="en-US" sz="1000" dirty="0">
                        <a:solidFill>
                          <a:schemeClr val="tx1"/>
                        </a:solidFill>
                      </a:endParaRPr>
                    </a:p>
                  </a:txBody>
                  <a:tcPr marL="68580" marR="68580" marT="34290" marB="34290" anchor="ctr">
                    <a:lnL w="12700" cap="flat" cmpd="sng" algn="ctr">
                      <a:solidFill>
                        <a:schemeClr val="accent3">
                          <a:lumMod val="60000"/>
                          <a:lumOff val="40000"/>
                        </a:schemeClr>
                      </a:solidFill>
                      <a:prstDash val="solid"/>
                      <a:round/>
                      <a:headEnd type="none" w="med" len="med"/>
                      <a:tailEnd type="none" w="med" len="med"/>
                    </a:lnL>
                    <a:lnB w="28575" cap="flat" cmpd="sng" algn="ctr">
                      <a:solidFill>
                        <a:schemeClr val="accent3">
                          <a:lumMod val="60000"/>
                          <a:lumOff val="40000"/>
                        </a:schemeClr>
                      </a:solidFill>
                      <a:prstDash val="solid"/>
                      <a:round/>
                      <a:headEnd type="none" w="med" len="med"/>
                      <a:tailEnd type="none" w="med" len="med"/>
                    </a:lnB>
                    <a:solidFill>
                      <a:schemeClr val="accent3">
                        <a:lumMod val="60000"/>
                        <a:lumOff val="40000"/>
                      </a:schemeClr>
                    </a:solidFill>
                  </a:tcPr>
                </a:tc>
                <a:tc>
                  <a:txBody>
                    <a:bodyPr/>
                    <a:lstStyle/>
                    <a:p>
                      <a:pPr algn="ctr"/>
                      <a:r>
                        <a:rPr lang="en-US" sz="1000" dirty="0">
                          <a:solidFill>
                            <a:schemeClr val="tx1"/>
                          </a:solidFill>
                        </a:rPr>
                        <a:t>Completed By</a:t>
                      </a:r>
                    </a:p>
                  </a:txBody>
                  <a:tcPr marL="68580" marR="68580" marT="34290" marB="34290" anchor="ctr">
                    <a:lnB w="28575" cap="flat" cmpd="sng" algn="ctr">
                      <a:solidFill>
                        <a:schemeClr val="accent3">
                          <a:lumMod val="60000"/>
                          <a:lumOff val="4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7842438"/>
                  </a:ext>
                </a:extLst>
              </a:tr>
              <a:tr h="278130">
                <a:tc rowSpan="3">
                  <a:txBody>
                    <a:bodyPr/>
                    <a:lstStyle/>
                    <a:p>
                      <a:pPr algn="ctr"/>
                      <a:r>
                        <a:rPr lang="en-US" sz="1000" dirty="0"/>
                        <a:t>Assessment Tool</a:t>
                      </a:r>
                    </a:p>
                  </a:txBody>
                  <a:tcPr marL="68580" marR="68580" marT="34290" marB="34290" anchor="ctr">
                    <a:lnR w="12700" cap="flat" cmpd="sng" algn="ctr">
                      <a:solidFill>
                        <a:schemeClr val="accent3">
                          <a:lumMod val="60000"/>
                          <a:lumOff val="40000"/>
                        </a:schemeClr>
                      </a:solidFill>
                      <a:prstDash val="solid"/>
                      <a:round/>
                      <a:headEnd type="none" w="med" len="med"/>
                      <a:tailEnd type="none" w="med" len="med"/>
                    </a:ln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rowSpan="2">
                  <a:txBody>
                    <a:bodyPr/>
                    <a:lstStyle/>
                    <a:p>
                      <a:pPr algn="ctr"/>
                      <a:r>
                        <a:rPr lang="en-US" sz="1000" dirty="0"/>
                        <a:t>Completes</a:t>
                      </a:r>
                      <a:r>
                        <a:rPr lang="en-US" sz="1000" baseline="0" dirty="0"/>
                        <a:t> Grey Tabs</a:t>
                      </a:r>
                    </a:p>
                    <a:p>
                      <a:pPr algn="ctr"/>
                      <a:r>
                        <a:rPr lang="en-US" sz="1000" baseline="0" dirty="0"/>
                        <a:t>(Project Data)</a:t>
                      </a:r>
                      <a:endParaRPr lang="en-US" sz="1000" dirty="0"/>
                    </a:p>
                  </a:txBody>
                  <a:tcPr marL="68580" marR="68580" marT="34290" marB="34290" anchor="ctr">
                    <a:lnL w="12700" cap="flat" cmpd="sng" algn="ctr">
                      <a:solidFill>
                        <a:schemeClr val="accent3">
                          <a:lumMod val="60000"/>
                          <a:lumOff val="40000"/>
                        </a:schemeClr>
                      </a:solidFill>
                      <a:prstDash val="solid"/>
                      <a:round/>
                      <a:headEnd type="none" w="med" len="med"/>
                      <a:tailEnd type="none" w="med" len="med"/>
                    </a:lnL>
                    <a:lnT w="28575"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Needs Assessor (223f)</a:t>
                      </a:r>
                    </a:p>
                  </a:txBody>
                  <a:tcPr marL="68580" marR="68580" marT="34290" marB="34290">
                    <a:lnT w="28575"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692348564"/>
                  </a:ext>
                </a:extLst>
              </a:tr>
              <a:tr h="377190">
                <a:tc vMerge="1">
                  <a:txBody>
                    <a:bodyPr/>
                    <a:lstStyle/>
                    <a:p>
                      <a:endParaRPr lang="en-US" dirty="0"/>
                    </a:p>
                  </a:txBody>
                  <a:tcPr>
                    <a:solidFill>
                      <a:schemeClr val="accent2">
                        <a:lumMod val="75000"/>
                      </a:schemeClr>
                    </a:solidFill>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a:t>
                      </a:r>
                      <a:r>
                        <a:rPr lang="en-US" sz="1000" baseline="30000" dirty="0"/>
                        <a:t>rd</a:t>
                      </a:r>
                      <a:r>
                        <a:rPr lang="en-US" sz="1000" dirty="0"/>
                        <a:t>-Party</a:t>
                      </a:r>
                      <a:r>
                        <a:rPr lang="en-US" sz="1000" baseline="0" dirty="0"/>
                        <a:t> Reviewer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Project Architect (221d4)</a:t>
                      </a:r>
                      <a:endParaRPr lang="en-US" sz="1000" dirty="0"/>
                    </a:p>
                  </a:txBody>
                  <a:tcPr marL="68580" marR="68580" marT="34290" marB="34290">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965522503"/>
                  </a:ext>
                </a:extLst>
              </a:tr>
              <a:tr h="377190">
                <a:tc vMerge="1">
                  <a:txBody>
                    <a:bodyPr/>
                    <a:lstStyle/>
                    <a:p>
                      <a:endParaRPr lang="en-US" dirty="0"/>
                    </a:p>
                  </a:txBody>
                  <a:tcPr>
                    <a:solidFill>
                      <a:schemeClr val="accent2">
                        <a:lumMod val="75000"/>
                      </a:schemeClr>
                    </a:solidFill>
                  </a:tcPr>
                </a:tc>
                <a:tc>
                  <a:txBody>
                    <a:bodyPr/>
                    <a:lstStyle/>
                    <a:p>
                      <a:pPr algn="ctr"/>
                      <a:r>
                        <a:rPr lang="en-US" sz="1000" dirty="0"/>
                        <a:t>Completes Green Tabs</a:t>
                      </a:r>
                    </a:p>
                    <a:p>
                      <a:pPr algn="ctr"/>
                      <a:r>
                        <a:rPr lang="en-US" sz="1000" dirty="0"/>
                        <a:t>(Financial Data)</a:t>
                      </a:r>
                    </a:p>
                  </a:txBody>
                  <a:tcPr marL="68580" marR="68580" marT="34290" marB="34290"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a:txBody>
                    <a:bodyPr/>
                    <a:lstStyle/>
                    <a:p>
                      <a:pPr algn="ctr"/>
                      <a:r>
                        <a:rPr lang="en-US" sz="1000" dirty="0"/>
                        <a:t>Lender</a:t>
                      </a:r>
                    </a:p>
                  </a:txBody>
                  <a:tcPr marL="68580" marR="68580" marT="34290" marB="34290" anchor="ctr">
                    <a:lnT w="12700"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91833735"/>
                  </a:ext>
                </a:extLst>
              </a:tr>
              <a:tr h="278130">
                <a:tc rowSpan="2">
                  <a:txBody>
                    <a:bodyPr/>
                    <a:lstStyle/>
                    <a:p>
                      <a:pPr algn="ctr"/>
                      <a:r>
                        <a:rPr lang="en-US" sz="1000" dirty="0"/>
                        <a:t>Validation Engine</a:t>
                      </a:r>
                    </a:p>
                  </a:txBody>
                  <a:tcPr marL="68580" marR="68580" marT="34290" marB="34290" anchor="ctr">
                    <a:lnR w="12700" cap="flat" cmpd="sng" algn="ctr">
                      <a:solidFill>
                        <a:schemeClr val="accent3">
                          <a:lumMod val="60000"/>
                          <a:lumOff val="40000"/>
                        </a:schemeClr>
                      </a:solidFill>
                      <a:prstDash val="solid"/>
                      <a:round/>
                      <a:headEnd type="none" w="med" len="med"/>
                      <a:tailEnd type="none" w="med" len="med"/>
                    </a:ln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rowSpan="2">
                  <a:txBody>
                    <a:bodyPr/>
                    <a:lstStyle/>
                    <a:p>
                      <a:pPr algn="ctr"/>
                      <a:r>
                        <a:rPr lang="en-US" sz="1000" dirty="0"/>
                        <a:t>Submit</a:t>
                      </a:r>
                      <a:r>
                        <a:rPr lang="en-US" sz="1000" baseline="0" dirty="0"/>
                        <a:t> Assessment Tool to Generate Flags</a:t>
                      </a:r>
                      <a:endParaRPr lang="en-US" sz="1000" dirty="0"/>
                    </a:p>
                  </a:txBody>
                  <a:tcPr marL="68580" marR="68580" marT="34290" marB="34290" anchor="ctr">
                    <a:lnL w="12700" cap="flat" cmpd="sng" algn="ctr">
                      <a:solidFill>
                        <a:schemeClr val="accent3">
                          <a:lumMod val="60000"/>
                          <a:lumOff val="40000"/>
                        </a:schemeClr>
                      </a:solidFill>
                      <a:prstDash val="solid"/>
                      <a:round/>
                      <a:headEnd type="none" w="med" len="med"/>
                      <a:tailEnd type="none" w="med" len="med"/>
                    </a:lnL>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a:txBody>
                    <a:bodyPr/>
                    <a:lstStyle/>
                    <a:p>
                      <a:pPr algn="ctr"/>
                      <a:r>
                        <a:rPr lang="en-US" sz="1000" dirty="0"/>
                        <a:t>Needs Assessor/3</a:t>
                      </a:r>
                      <a:r>
                        <a:rPr lang="en-US" sz="1000" baseline="30000" dirty="0"/>
                        <a:t>rd</a:t>
                      </a:r>
                      <a:r>
                        <a:rPr lang="en-US" sz="1000" baseline="0" dirty="0"/>
                        <a:t>-Party/Architect</a:t>
                      </a:r>
                      <a:endParaRPr lang="en-US" sz="1000" dirty="0"/>
                    </a:p>
                  </a:txBody>
                  <a:tcPr marL="68580" marR="68580" marT="34290" marB="34290">
                    <a:lnT w="28575"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56442927"/>
                  </a:ext>
                </a:extLst>
              </a:tr>
              <a:tr h="278130">
                <a:tc vMerge="1">
                  <a:txBody>
                    <a:bodyPr/>
                    <a:lstStyle/>
                    <a:p>
                      <a:endParaRPr lang="en-US" dirty="0"/>
                    </a:p>
                  </a:txBody>
                  <a:tcPr>
                    <a:solidFill>
                      <a:schemeClr val="accent2">
                        <a:lumMod val="75000"/>
                      </a:schemeClr>
                    </a:solidFill>
                  </a:tcPr>
                </a:tc>
                <a:tc vMerge="1">
                  <a:txBody>
                    <a:bodyPr/>
                    <a:lstStyle/>
                    <a:p>
                      <a:endParaRPr lang="en-US" dirty="0"/>
                    </a:p>
                  </a:txBody>
                  <a:tcPr>
                    <a:solidFill>
                      <a:schemeClr val="accent2">
                        <a:lumMod val="75000"/>
                      </a:schemeClr>
                    </a:solidFill>
                  </a:tcPr>
                </a:tc>
                <a:tc>
                  <a:txBody>
                    <a:bodyPr/>
                    <a:lstStyle/>
                    <a:p>
                      <a:pPr algn="ctr"/>
                      <a:r>
                        <a:rPr lang="en-US" sz="1000" dirty="0"/>
                        <a:t>Lender</a:t>
                      </a:r>
                    </a:p>
                  </a:txBody>
                  <a:tcPr marL="68580" marR="68580" marT="34290" marB="34290">
                    <a:lnT w="12700"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78743125"/>
                  </a:ext>
                </a:extLst>
              </a:tr>
              <a:tr h="278130">
                <a:tc>
                  <a:txBody>
                    <a:bodyPr/>
                    <a:lstStyle/>
                    <a:p>
                      <a:pPr algn="ctr"/>
                      <a:r>
                        <a:rPr lang="en-US" sz="1000" dirty="0"/>
                        <a:t>Submission Portal</a:t>
                      </a:r>
                    </a:p>
                  </a:txBody>
                  <a:tcPr marL="68580" marR="68580" marT="34290" marB="34290" anchor="ctr">
                    <a:lnR w="12700" cap="flat" cmpd="sng" algn="ctr">
                      <a:solidFill>
                        <a:schemeClr val="accent3">
                          <a:lumMod val="60000"/>
                          <a:lumOff val="40000"/>
                        </a:schemeClr>
                      </a:solidFill>
                      <a:prstDash val="solid"/>
                      <a:round/>
                      <a:headEnd type="none" w="med" len="med"/>
                      <a:tailEnd type="none" w="med" len="med"/>
                    </a:ln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a:txBody>
                    <a:bodyPr/>
                    <a:lstStyle/>
                    <a:p>
                      <a:pPr algn="ctr"/>
                      <a:r>
                        <a:rPr lang="en-US" sz="1000" dirty="0"/>
                        <a:t>Submit Validated Assessment to</a:t>
                      </a:r>
                      <a:r>
                        <a:rPr lang="en-US" sz="1000" baseline="0" dirty="0"/>
                        <a:t> HUD</a:t>
                      </a:r>
                      <a:endParaRPr lang="en-US" sz="1000" dirty="0"/>
                    </a:p>
                  </a:txBody>
                  <a:tcPr marL="68580" marR="68580" marT="34290" marB="34290">
                    <a:lnL w="12700" cap="flat" cmpd="sng" algn="ctr">
                      <a:solidFill>
                        <a:schemeClr val="accent3">
                          <a:lumMod val="60000"/>
                          <a:lumOff val="40000"/>
                        </a:schemeClr>
                      </a:solidFill>
                      <a:prstDash val="solid"/>
                      <a:round/>
                      <a:headEnd type="none" w="med" len="med"/>
                      <a:tailEnd type="none" w="med" len="med"/>
                    </a:lnL>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tc>
                  <a:txBody>
                    <a:bodyPr/>
                    <a:lstStyle/>
                    <a:p>
                      <a:pPr algn="ctr"/>
                      <a:r>
                        <a:rPr lang="en-US" sz="1000" dirty="0"/>
                        <a:t>Lender</a:t>
                      </a:r>
                    </a:p>
                  </a:txBody>
                  <a:tcPr marL="68580" marR="68580" marT="34290" marB="3429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867616201"/>
                  </a:ext>
                </a:extLst>
              </a:tr>
              <a:tr h="377190">
                <a:tc>
                  <a:txBody>
                    <a:bodyPr/>
                    <a:lstStyle/>
                    <a:p>
                      <a:pPr algn="ctr"/>
                      <a:r>
                        <a:rPr lang="en-US" sz="1000" dirty="0"/>
                        <a:t>Reviewer Tool</a:t>
                      </a:r>
                    </a:p>
                  </a:txBody>
                  <a:tcPr marL="68580" marR="68580" marT="34290" marB="34290" anchor="ctr">
                    <a:lnR w="12700" cap="flat" cmpd="sng" algn="ctr">
                      <a:solidFill>
                        <a:schemeClr val="accent3">
                          <a:lumMod val="60000"/>
                          <a:lumOff val="40000"/>
                        </a:schemeClr>
                      </a:solidFill>
                      <a:prstDash val="solid"/>
                      <a:round/>
                      <a:headEnd type="none" w="med" len="med"/>
                      <a:tailEnd type="none" w="med" len="med"/>
                    </a:lnR>
                    <a:lnT w="28575" cap="flat" cmpd="sng" algn="ctr">
                      <a:solidFill>
                        <a:schemeClr val="accent3">
                          <a:lumMod val="60000"/>
                          <a:lumOff val="40000"/>
                        </a:schemeClr>
                      </a:solidFill>
                      <a:prstDash val="solid"/>
                      <a:round/>
                      <a:headEnd type="none" w="med" len="med"/>
                      <a:tailEnd type="none" w="med" len="med"/>
                    </a:lnT>
                    <a:solidFill>
                      <a:schemeClr val="accent2">
                        <a:lumMod val="75000"/>
                      </a:schemeClr>
                    </a:solidFill>
                  </a:tcPr>
                </a:tc>
                <a:tc>
                  <a:txBody>
                    <a:bodyPr/>
                    <a:lstStyle/>
                    <a:p>
                      <a:pPr algn="ctr"/>
                      <a:r>
                        <a:rPr lang="en-US" sz="1000" dirty="0"/>
                        <a:t>Review &amp; Approve or Return Assessment</a:t>
                      </a:r>
                    </a:p>
                  </a:txBody>
                  <a:tcPr marL="68580" marR="68580" marT="34290" marB="34290">
                    <a:lnL w="12700" cap="flat" cmpd="sng" algn="ctr">
                      <a:solidFill>
                        <a:schemeClr val="accent3">
                          <a:lumMod val="60000"/>
                          <a:lumOff val="40000"/>
                        </a:schemeClr>
                      </a:solidFill>
                      <a:prstDash val="solid"/>
                      <a:round/>
                      <a:headEnd type="none" w="med" len="med"/>
                      <a:tailEnd type="none" w="med" len="med"/>
                    </a:lnL>
                    <a:lnT w="28575" cap="flat" cmpd="sng" algn="ctr">
                      <a:solidFill>
                        <a:schemeClr val="accent3">
                          <a:lumMod val="60000"/>
                          <a:lumOff val="40000"/>
                        </a:schemeClr>
                      </a:solidFill>
                      <a:prstDash val="solid"/>
                      <a:round/>
                      <a:headEnd type="none" w="med" len="med"/>
                      <a:tailEnd type="none" w="med" len="med"/>
                    </a:lnT>
                    <a:solidFill>
                      <a:schemeClr val="accent2">
                        <a:lumMod val="75000"/>
                      </a:schemeClr>
                    </a:solidFill>
                  </a:tcPr>
                </a:tc>
                <a:tc>
                  <a:txBody>
                    <a:bodyPr/>
                    <a:lstStyle/>
                    <a:p>
                      <a:pPr algn="ctr"/>
                      <a:r>
                        <a:rPr lang="en-US" sz="1000" dirty="0"/>
                        <a:t>HUD Reviewer</a:t>
                      </a:r>
                    </a:p>
                  </a:txBody>
                  <a:tcPr marL="68580" marR="68580" marT="34290" marB="34290" anchor="ctr">
                    <a:lnT w="28575" cap="flat" cmpd="sng" algn="ctr">
                      <a:solidFill>
                        <a:schemeClr val="accent3">
                          <a:lumMod val="60000"/>
                          <a:lumOff val="40000"/>
                        </a:schemeClr>
                      </a:solidFill>
                      <a:prstDash val="solid"/>
                      <a:round/>
                      <a:headEnd type="none" w="med" len="med"/>
                      <a:tailEnd type="none" w="med" len="med"/>
                    </a:lnT>
                    <a:solidFill>
                      <a:schemeClr val="accent2">
                        <a:lumMod val="75000"/>
                      </a:schemeClr>
                    </a:solidFill>
                  </a:tcPr>
                </a:tc>
                <a:extLst>
                  <a:ext uri="{0D108BD9-81ED-4DB2-BD59-A6C34878D82A}">
                    <a16:rowId xmlns:a16="http://schemas.microsoft.com/office/drawing/2014/main" val="3290062051"/>
                  </a:ext>
                </a:extLst>
              </a:tr>
            </a:tbl>
          </a:graphicData>
        </a:graphic>
      </p:graphicFrame>
      <p:sp>
        <p:nvSpPr>
          <p:cNvPr id="4" name="Date Placeholder 3"/>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E20FD779-EAE2-4CBE-85B5-49E8468B5069}"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5" name="Footer Placeholder 4"/>
          <p:cNvSpPr>
            <a:spLocks noGrp="1"/>
          </p:cNvSpPr>
          <p:nvPr>
            <p:ph type="ftr" sz="quarter" idx="11"/>
          </p:nvPr>
        </p:nvSpPr>
        <p:spPr>
          <a:xfrm>
            <a:off x="857251" y="5726906"/>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253256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Resources</a:t>
            </a:r>
          </a:p>
        </p:txBody>
      </p:sp>
      <p:sp>
        <p:nvSpPr>
          <p:cNvPr id="3" name="TextBox 2"/>
          <p:cNvSpPr txBox="1"/>
          <p:nvPr/>
        </p:nvSpPr>
        <p:spPr>
          <a:xfrm>
            <a:off x="1610870" y="1677210"/>
            <a:ext cx="5919878" cy="300082"/>
          </a:xfrm>
          <a:prstGeom prst="rect">
            <a:avLst/>
          </a:prstGeom>
          <a:noFill/>
        </p:spPr>
        <p:txBody>
          <a:bodyPr wrap="square" rtlCol="0">
            <a:spAutoFit/>
          </a:bodyPr>
          <a:lstStyle/>
          <a:p>
            <a:pPr algn="ctr" defTabSz="342900" fontAlgn="auto">
              <a:spcBef>
                <a:spcPts val="0"/>
              </a:spcBef>
              <a:spcAft>
                <a:spcPts val="0"/>
              </a:spcAft>
            </a:pPr>
            <a:r>
              <a:rPr lang="en-US" sz="1350" dirty="0">
                <a:solidFill>
                  <a:prstClr val="white"/>
                </a:solidFill>
                <a:latin typeface="Tw Cen MT" panose="020B0602020104020603"/>
                <a:ea typeface="+mn-ea"/>
                <a:hlinkClick r:id="rId3"/>
              </a:rPr>
              <a:t>https://portal.hud.gov/hudportal/HUD?src=/program_offices/housing/mfh/cna</a:t>
            </a:r>
            <a:endParaRPr lang="en-US" sz="1350" dirty="0">
              <a:solidFill>
                <a:prstClr val="white"/>
              </a:solidFill>
              <a:latin typeface="Tw Cen MT" panose="020B0602020104020603"/>
              <a:ea typeface="+mn-ea"/>
            </a:endParaRPr>
          </a:p>
        </p:txBody>
      </p:sp>
      <p:pic>
        <p:nvPicPr>
          <p:cNvPr id="4" name="Picture 3"/>
          <p:cNvPicPr>
            <a:picLocks noChangeAspect="1"/>
          </p:cNvPicPr>
          <p:nvPr/>
        </p:nvPicPr>
        <p:blipFill rotWithShape="1">
          <a:blip r:embed="rId4"/>
          <a:srcRect l="23631" t="29182" r="24364" b="13208"/>
          <a:stretch/>
        </p:blipFill>
        <p:spPr>
          <a:xfrm>
            <a:off x="1610870" y="2095573"/>
            <a:ext cx="5820582" cy="3626975"/>
          </a:xfrm>
          <a:prstGeom prst="rect">
            <a:avLst/>
          </a:prstGeom>
        </p:spPr>
      </p:pic>
      <p:sp>
        <p:nvSpPr>
          <p:cNvPr id="5" name="Rectangle: Rounded Corners 4"/>
          <p:cNvSpPr/>
          <p:nvPr/>
        </p:nvSpPr>
        <p:spPr>
          <a:xfrm>
            <a:off x="1610871" y="4130975"/>
            <a:ext cx="1882828" cy="1533345"/>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defTabSz="342900" fontAlgn="auto">
              <a:spcBef>
                <a:spcPts val="0"/>
              </a:spcBef>
              <a:spcAft>
                <a:spcPts val="0"/>
              </a:spcAft>
            </a:pPr>
            <a:endParaRPr lang="en-US" sz="1350" dirty="0">
              <a:solidFill>
                <a:prstClr val="black"/>
              </a:solidFill>
              <a:latin typeface="Tw Cen MT" panose="020B0602020104020603"/>
            </a:endParaRPr>
          </a:p>
        </p:txBody>
      </p:sp>
      <p:sp>
        <p:nvSpPr>
          <p:cNvPr id="6" name="Arrow: Right 5"/>
          <p:cNvSpPr/>
          <p:nvPr/>
        </p:nvSpPr>
        <p:spPr>
          <a:xfrm>
            <a:off x="1171036" y="4305661"/>
            <a:ext cx="549935" cy="439947"/>
          </a:xfrm>
          <a:prstGeom prst="rightArrow">
            <a:avLst>
              <a:gd name="adj1" fmla="val 32978"/>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Tw Cen MT" panose="020B0602020104020603"/>
            </a:endParaRPr>
          </a:p>
        </p:txBody>
      </p:sp>
      <p:sp>
        <p:nvSpPr>
          <p:cNvPr id="7" name="Date Placeholder 6"/>
          <p:cNvSpPr>
            <a:spLocks noGrp="1"/>
          </p:cNvSpPr>
          <p:nvPr>
            <p:ph type="dt" sz="half" idx="10"/>
          </p:nvPr>
        </p:nvSpPr>
        <p:spPr>
          <a:xfrm>
            <a:off x="5593883" y="5726108"/>
            <a:ext cx="2057400" cy="273844"/>
          </a:xfrm>
        </p:spPr>
        <p:txBody>
          <a:bodyPr/>
          <a:lstStyle/>
          <a:p>
            <a:pPr defTabSz="342900" fontAlgn="auto">
              <a:spcBef>
                <a:spcPts val="0"/>
              </a:spcBef>
              <a:spcAft>
                <a:spcPts val="0"/>
              </a:spcAft>
            </a:pPr>
            <a:fld id="{F425897F-0FF7-4371-8BEA-15A956C763A4}"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8" name="Footer Placeholder 7"/>
          <p:cNvSpPr>
            <a:spLocks noGrp="1"/>
          </p:cNvSpPr>
          <p:nvPr>
            <p:ph type="ftr" sz="quarter" idx="11"/>
          </p:nvPr>
        </p:nvSpPr>
        <p:spPr>
          <a:xfrm>
            <a:off x="857251" y="5726107"/>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41196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Post Transformation Activities </a:t>
            </a: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Past hiring </a:t>
            </a:r>
          </a:p>
          <a:p>
            <a:r>
              <a:rPr lang="en-US" sz="2000" dirty="0">
                <a:latin typeface="Arial" panose="020B0604020202020204" pitchFamily="34" charset="0"/>
                <a:cs typeface="Arial" panose="020B0604020202020204" pitchFamily="34" charset="0"/>
              </a:rPr>
              <a:t>Continual staff training </a:t>
            </a:r>
          </a:p>
          <a:p>
            <a:r>
              <a:rPr lang="en-US" sz="2000" dirty="0">
                <a:latin typeface="Arial" panose="020B0604020202020204" pitchFamily="34" charset="0"/>
                <a:cs typeface="Arial" panose="020B0604020202020204" pitchFamily="34" charset="0"/>
              </a:rPr>
              <a:t>Continuous improvements </a:t>
            </a:r>
          </a:p>
          <a:p>
            <a:r>
              <a:rPr lang="en-US" sz="2000" dirty="0">
                <a:latin typeface="Arial" panose="020B0604020202020204" pitchFamily="34" charset="0"/>
                <a:cs typeface="Arial" panose="020B0604020202020204" pitchFamily="34" charset="0"/>
              </a:rPr>
              <a:t>Improve SOP</a:t>
            </a:r>
          </a:p>
          <a:p>
            <a:r>
              <a:rPr lang="en-US" sz="2000" dirty="0">
                <a:latin typeface="Arial" panose="020B0604020202020204" pitchFamily="34" charset="0"/>
                <a:cs typeface="Arial" panose="020B0604020202020204" pitchFamily="34" charset="0"/>
              </a:rPr>
              <a:t>Improve communications/coordination</a:t>
            </a:r>
          </a:p>
          <a:p>
            <a:r>
              <a:rPr lang="en-US" sz="2000" dirty="0">
                <a:latin typeface="Arial" panose="020B0604020202020204" pitchFamily="34" charset="0"/>
                <a:cs typeface="Arial" panose="020B0604020202020204" pitchFamily="34" charset="0"/>
              </a:rPr>
              <a:t>Updates from Transformation</a:t>
            </a:r>
          </a:p>
          <a:p>
            <a:pPr lvl="1"/>
            <a:r>
              <a:rPr lang="en-US" sz="1600" dirty="0">
                <a:latin typeface="Arial" panose="020B0604020202020204" pitchFamily="34" charset="0"/>
                <a:cs typeface="Arial" panose="020B0604020202020204" pitchFamily="34" charset="0"/>
              </a:rPr>
              <a:t>How it went</a:t>
            </a:r>
          </a:p>
          <a:p>
            <a:pPr lvl="1"/>
            <a:r>
              <a:rPr lang="en-US" sz="1600" dirty="0">
                <a:latin typeface="Arial" panose="020B0604020202020204" pitchFamily="34" charset="0"/>
                <a:cs typeface="Arial" panose="020B0604020202020204" pitchFamily="34" charset="0"/>
              </a:rPr>
              <a:t>What we’re doing now</a:t>
            </a:r>
          </a:p>
          <a:p>
            <a:pPr lvl="1"/>
            <a:r>
              <a:rPr lang="en-US" sz="1600" dirty="0">
                <a:latin typeface="Arial" panose="020B0604020202020204" pitchFamily="34" charset="0"/>
                <a:cs typeface="Arial" panose="020B0604020202020204" pitchFamily="34" charset="0"/>
              </a:rPr>
              <a:t>What we expect to happen</a:t>
            </a:r>
          </a:p>
          <a:p>
            <a:r>
              <a:rPr lang="en-US" sz="2000" dirty="0">
                <a:latin typeface="Arial" panose="020B0604020202020204" pitchFamily="34" charset="0"/>
                <a:cs typeface="Arial" panose="020B0604020202020204" pitchFamily="34" charset="0"/>
              </a:rPr>
              <a:t>Future staffing and hiring</a:t>
            </a:r>
          </a:p>
          <a:p>
            <a:pPr marL="0" indent="0">
              <a:buNone/>
            </a:pPr>
            <a:r>
              <a:rPr lang="en-US" sz="2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84685E14-3D72-4BDD-9376-7B3416E2E802}" type="slidenum">
              <a:rPr lang="en-US" smtClean="0"/>
              <a:pPr/>
              <a:t>4</a:t>
            </a:fld>
            <a:endParaRPr lang="en-US" dirty="0"/>
          </a:p>
        </p:txBody>
      </p:sp>
    </p:spTree>
    <p:extLst>
      <p:ext uri="{BB962C8B-B14F-4D97-AF65-F5344CB8AC3E}">
        <p14:creationId xmlns:p14="http://schemas.microsoft.com/office/powerpoint/2010/main" val="1165537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Resources</a:t>
            </a:r>
          </a:p>
        </p:txBody>
      </p:sp>
      <p:sp>
        <p:nvSpPr>
          <p:cNvPr id="3" name="TextBox 2"/>
          <p:cNvSpPr txBox="1"/>
          <p:nvPr/>
        </p:nvSpPr>
        <p:spPr>
          <a:xfrm>
            <a:off x="1298332" y="1689178"/>
            <a:ext cx="6547337" cy="300082"/>
          </a:xfrm>
          <a:prstGeom prst="rect">
            <a:avLst/>
          </a:prstGeom>
          <a:noFill/>
        </p:spPr>
        <p:txBody>
          <a:bodyPr wrap="square" rtlCol="0">
            <a:spAutoFit/>
          </a:bodyPr>
          <a:lstStyle/>
          <a:p>
            <a:pPr algn="ctr" defTabSz="342900" fontAlgn="auto">
              <a:spcBef>
                <a:spcPts val="0"/>
              </a:spcBef>
              <a:spcAft>
                <a:spcPts val="0"/>
              </a:spcAft>
            </a:pPr>
            <a:r>
              <a:rPr lang="en-US" sz="1350" dirty="0">
                <a:solidFill>
                  <a:prstClr val="white"/>
                </a:solidFill>
                <a:latin typeface="Tw Cen MT" panose="020B0602020104020603"/>
                <a:ea typeface="+mn-ea"/>
                <a:hlinkClick r:id="rId3"/>
              </a:rPr>
              <a:t>https://portal.hud.gov/hudportal/HUD?src=/program_offices/housing/mfh/map/maphome</a:t>
            </a:r>
            <a:endParaRPr lang="en-US" sz="1350" dirty="0">
              <a:solidFill>
                <a:prstClr val="white"/>
              </a:solidFill>
              <a:latin typeface="Tw Cen MT" panose="020B0602020104020603"/>
              <a:ea typeface="+mn-ea"/>
            </a:endParaRPr>
          </a:p>
        </p:txBody>
      </p:sp>
      <p:sp>
        <p:nvSpPr>
          <p:cNvPr id="7" name="TextBox 6"/>
          <p:cNvSpPr txBox="1"/>
          <p:nvPr/>
        </p:nvSpPr>
        <p:spPr>
          <a:xfrm>
            <a:off x="857251" y="2060742"/>
            <a:ext cx="3714749" cy="507831"/>
          </a:xfrm>
          <a:prstGeom prst="rect">
            <a:avLst/>
          </a:prstGeom>
          <a:noFill/>
        </p:spPr>
        <p:txBody>
          <a:bodyPr wrap="square" rtlCol="0">
            <a:spAutoFit/>
          </a:bodyPr>
          <a:lstStyle/>
          <a:p>
            <a:pPr algn="r" defTabSz="342900" fontAlgn="auto">
              <a:spcBef>
                <a:spcPts val="0"/>
              </a:spcBef>
              <a:spcAft>
                <a:spcPts val="0"/>
              </a:spcAft>
            </a:pPr>
            <a:r>
              <a:rPr lang="en-US" sz="2700" dirty="0">
                <a:solidFill>
                  <a:prstClr val="white"/>
                </a:solidFill>
                <a:latin typeface="Tw Cen MT" panose="020B0602020104020603"/>
                <a:ea typeface="+mn-ea"/>
              </a:rPr>
              <a:t>2016 MAP GUIDE</a:t>
            </a:r>
          </a:p>
        </p:txBody>
      </p:sp>
      <p:sp>
        <p:nvSpPr>
          <p:cNvPr id="10" name="TextBox 9"/>
          <p:cNvSpPr txBox="1"/>
          <p:nvPr/>
        </p:nvSpPr>
        <p:spPr>
          <a:xfrm>
            <a:off x="857251" y="2552412"/>
            <a:ext cx="2355011" cy="715581"/>
          </a:xfrm>
          <a:prstGeom prst="rect">
            <a:avLst/>
          </a:prstGeom>
          <a:noFill/>
        </p:spPr>
        <p:txBody>
          <a:bodyPr wrap="square" rtlCol="0">
            <a:spAutoFit/>
          </a:bodyPr>
          <a:lstStyle/>
          <a:p>
            <a:pPr defTabSz="342900" fontAlgn="auto">
              <a:spcBef>
                <a:spcPts val="0"/>
              </a:spcBef>
              <a:spcAft>
                <a:spcPts val="0"/>
              </a:spcAft>
            </a:pPr>
            <a:r>
              <a:rPr lang="en-US" sz="1350" b="1" dirty="0">
                <a:solidFill>
                  <a:prstClr val="white"/>
                </a:solidFill>
                <a:latin typeface="Tw Cen MT" panose="020B0602020104020603"/>
                <a:ea typeface="+mn-ea"/>
              </a:rPr>
              <a:t>Required attachments:</a:t>
            </a:r>
          </a:p>
          <a:p>
            <a:pPr defTabSz="342900" fontAlgn="auto">
              <a:spcBef>
                <a:spcPts val="0"/>
              </a:spcBef>
              <a:spcAft>
                <a:spcPts val="0"/>
              </a:spcAft>
            </a:pPr>
            <a:r>
              <a:rPr lang="en-US" sz="1350" dirty="0">
                <a:solidFill>
                  <a:prstClr val="white"/>
                </a:solidFill>
                <a:latin typeface="Tw Cen MT" panose="020B0602020104020603"/>
                <a:ea typeface="+mn-ea"/>
              </a:rPr>
              <a:t>Section VII.D.2</a:t>
            </a:r>
          </a:p>
          <a:p>
            <a:pPr defTabSz="342900" fontAlgn="auto">
              <a:spcBef>
                <a:spcPts val="0"/>
              </a:spcBef>
              <a:spcAft>
                <a:spcPts val="0"/>
              </a:spcAft>
            </a:pPr>
            <a:endParaRPr lang="en-US" sz="1350" dirty="0">
              <a:solidFill>
                <a:prstClr val="white"/>
              </a:solidFill>
              <a:latin typeface="Tw Cen MT" panose="020B0602020104020603"/>
              <a:ea typeface="+mn-ea"/>
            </a:endParaRPr>
          </a:p>
        </p:txBody>
      </p:sp>
      <p:sp>
        <p:nvSpPr>
          <p:cNvPr id="12" name="TextBox 11"/>
          <p:cNvSpPr txBox="1"/>
          <p:nvPr/>
        </p:nvSpPr>
        <p:spPr>
          <a:xfrm>
            <a:off x="4572000" y="2063168"/>
            <a:ext cx="2117785" cy="507831"/>
          </a:xfrm>
          <a:prstGeom prst="rect">
            <a:avLst/>
          </a:prstGeom>
          <a:noFill/>
        </p:spPr>
        <p:txBody>
          <a:bodyPr wrap="square" rtlCol="0">
            <a:spAutoFit/>
          </a:bodyPr>
          <a:lstStyle/>
          <a:p>
            <a:pPr defTabSz="342900" fontAlgn="auto">
              <a:spcBef>
                <a:spcPts val="0"/>
              </a:spcBef>
              <a:spcAft>
                <a:spcPts val="0"/>
              </a:spcAft>
            </a:pPr>
            <a:r>
              <a:rPr lang="en-US" sz="2700" dirty="0">
                <a:solidFill>
                  <a:prstClr val="white"/>
                </a:solidFill>
                <a:latin typeface="Tw Cen MT" panose="020B0602020104020603"/>
                <a:ea typeface="+mn-ea"/>
              </a:rPr>
              <a:t>Appendix 5G</a:t>
            </a:r>
          </a:p>
        </p:txBody>
      </p:sp>
      <p:grpSp>
        <p:nvGrpSpPr>
          <p:cNvPr id="15" name="Group 14"/>
          <p:cNvGrpSpPr/>
          <p:nvPr/>
        </p:nvGrpSpPr>
        <p:grpSpPr>
          <a:xfrm>
            <a:off x="2593598" y="2644906"/>
            <a:ext cx="6011816" cy="2930825"/>
            <a:chOff x="3458130" y="2383541"/>
            <a:chExt cx="8015755" cy="3907766"/>
          </a:xfrm>
        </p:grpSpPr>
        <p:pic>
          <p:nvPicPr>
            <p:cNvPr id="11" name="Picture 10"/>
            <p:cNvPicPr>
              <a:picLocks noChangeAspect="1"/>
            </p:cNvPicPr>
            <p:nvPr/>
          </p:nvPicPr>
          <p:blipFill rotWithShape="1">
            <a:blip r:embed="rId4"/>
            <a:srcRect l="33113" t="38616" r="32783" b="13082"/>
            <a:stretch/>
          </p:blipFill>
          <p:spPr>
            <a:xfrm>
              <a:off x="3458130" y="2383541"/>
              <a:ext cx="4157932" cy="3312544"/>
            </a:xfrm>
            <a:prstGeom prst="rect">
              <a:avLst/>
            </a:prstGeom>
          </p:spPr>
        </p:pic>
        <p:pic>
          <p:nvPicPr>
            <p:cNvPr id="13" name="Picture 12"/>
            <p:cNvPicPr>
              <a:picLocks noChangeAspect="1"/>
            </p:cNvPicPr>
            <p:nvPr/>
          </p:nvPicPr>
          <p:blipFill rotWithShape="1">
            <a:blip r:embed="rId5"/>
            <a:srcRect l="35649" t="24780" r="32708" b="18239"/>
            <a:stretch/>
          </p:blipFill>
          <p:spPr>
            <a:xfrm>
              <a:off x="7616062" y="2383541"/>
              <a:ext cx="3857823" cy="3907766"/>
            </a:xfrm>
            <a:prstGeom prst="rect">
              <a:avLst/>
            </a:prstGeom>
          </p:spPr>
        </p:pic>
      </p:grpSp>
      <p:sp>
        <p:nvSpPr>
          <p:cNvPr id="16" name="Date Placeholder 15"/>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1C04E339-E077-4291-8C06-50127DFB9D41}"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17" name="Footer Placeholder 16"/>
          <p:cNvSpPr>
            <a:spLocks noGrp="1"/>
          </p:cNvSpPr>
          <p:nvPr>
            <p:ph type="ftr" sz="quarter" idx="11"/>
          </p:nvPr>
        </p:nvSpPr>
        <p:spPr>
          <a:xfrm>
            <a:off x="857251" y="5726907"/>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29889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857250"/>
            <a:ext cx="7429499" cy="1108928"/>
          </a:xfrm>
        </p:spPr>
        <p:txBody>
          <a:bodyPr/>
          <a:lstStyle/>
          <a:p>
            <a:r>
              <a:rPr lang="en-US" dirty="0"/>
              <a:t>Cna e-tool: EPA’s Portfolio Manager</a:t>
            </a:r>
          </a:p>
        </p:txBody>
      </p:sp>
      <p:sp>
        <p:nvSpPr>
          <p:cNvPr id="16" name="Date Placeholder 15"/>
          <p:cNvSpPr>
            <a:spLocks noGrp="1"/>
          </p:cNvSpPr>
          <p:nvPr>
            <p:ph type="dt" sz="half" idx="10"/>
          </p:nvPr>
        </p:nvSpPr>
        <p:spPr>
          <a:xfrm>
            <a:off x="5593883" y="5726907"/>
            <a:ext cx="2057400" cy="273844"/>
          </a:xfrm>
        </p:spPr>
        <p:txBody>
          <a:bodyPr/>
          <a:lstStyle/>
          <a:p>
            <a:pPr defTabSz="342900" fontAlgn="auto">
              <a:spcBef>
                <a:spcPts val="0"/>
              </a:spcBef>
              <a:spcAft>
                <a:spcPts val="0"/>
              </a:spcAft>
            </a:pPr>
            <a:fld id="{1C04E339-E077-4291-8C06-50127DFB9D41}"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17" name="Footer Placeholder 16"/>
          <p:cNvSpPr>
            <a:spLocks noGrp="1"/>
          </p:cNvSpPr>
          <p:nvPr>
            <p:ph type="ftr" sz="quarter" idx="11"/>
          </p:nvPr>
        </p:nvSpPr>
        <p:spPr>
          <a:xfrm>
            <a:off x="857251" y="5726907"/>
            <a:ext cx="4679482"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grpSp>
        <p:nvGrpSpPr>
          <p:cNvPr id="45" name="Group 44"/>
          <p:cNvGrpSpPr/>
          <p:nvPr/>
        </p:nvGrpSpPr>
        <p:grpSpPr>
          <a:xfrm>
            <a:off x="995722" y="1773217"/>
            <a:ext cx="2482517" cy="2174736"/>
            <a:chOff x="733244" y="1238599"/>
            <a:chExt cx="3310022" cy="2899648"/>
          </a:xfrm>
        </p:grpSpPr>
        <p:sp>
          <p:nvSpPr>
            <p:cNvPr id="6" name="Freeform: Shape 5"/>
            <p:cNvSpPr/>
            <p:nvPr/>
          </p:nvSpPr>
          <p:spPr>
            <a:xfrm>
              <a:off x="1364677" y="1870032"/>
              <a:ext cx="764033" cy="265201"/>
            </a:xfrm>
            <a:custGeom>
              <a:avLst/>
              <a:gdLst/>
              <a:ahLst/>
              <a:cxnLst/>
              <a:rect l="0" t="0" r="0" b="0"/>
              <a:pathLst>
                <a:path>
                  <a:moveTo>
                    <a:pt x="764033" y="0"/>
                  </a:moveTo>
                  <a:lnTo>
                    <a:pt x="764033" y="132600"/>
                  </a:lnTo>
                  <a:lnTo>
                    <a:pt x="0" y="132600"/>
                  </a:lnTo>
                  <a:lnTo>
                    <a:pt x="0" y="265201"/>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8" name="Freeform: Shape 7"/>
            <p:cNvSpPr/>
            <p:nvPr/>
          </p:nvSpPr>
          <p:spPr>
            <a:xfrm>
              <a:off x="2387598" y="2766667"/>
              <a:ext cx="189429" cy="818391"/>
            </a:xfrm>
            <a:custGeom>
              <a:avLst/>
              <a:gdLst/>
              <a:ahLst/>
              <a:cxnLst/>
              <a:rect l="0" t="0" r="0" b="0"/>
              <a:pathLst>
                <a:path>
                  <a:moveTo>
                    <a:pt x="0" y="0"/>
                  </a:moveTo>
                  <a:lnTo>
                    <a:pt x="0" y="818391"/>
                  </a:lnTo>
                  <a:lnTo>
                    <a:pt x="189429" y="818391"/>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9" name="Freeform: Shape 8"/>
            <p:cNvSpPr/>
            <p:nvPr/>
          </p:nvSpPr>
          <p:spPr>
            <a:xfrm>
              <a:off x="2128710" y="1870032"/>
              <a:ext cx="764034" cy="265201"/>
            </a:xfrm>
            <a:custGeom>
              <a:avLst/>
              <a:gdLst/>
              <a:ahLst/>
              <a:cxnLst/>
              <a:rect l="0" t="0" r="0" b="0"/>
              <a:pathLst>
                <a:path>
                  <a:moveTo>
                    <a:pt x="0" y="0"/>
                  </a:moveTo>
                  <a:lnTo>
                    <a:pt x="0" y="132600"/>
                  </a:lnTo>
                  <a:lnTo>
                    <a:pt x="764034" y="132600"/>
                  </a:lnTo>
                  <a:lnTo>
                    <a:pt x="764034" y="265201"/>
                  </a:lnTo>
                </a:path>
              </a:pathLst>
            </a:custGeom>
            <a:noFill/>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37" name="Freeform: Shape 36"/>
            <p:cNvSpPr/>
            <p:nvPr/>
          </p:nvSpPr>
          <p:spPr>
            <a:xfrm>
              <a:off x="1339040" y="1238599"/>
              <a:ext cx="1579340" cy="631433"/>
            </a:xfrm>
            <a:custGeom>
              <a:avLst/>
              <a:gdLst>
                <a:gd name="connsiteX0" fmla="*/ 0 w 1579340"/>
                <a:gd name="connsiteY0" fmla="*/ 0 h 631433"/>
                <a:gd name="connsiteX1" fmla="*/ 1579340 w 1579340"/>
                <a:gd name="connsiteY1" fmla="*/ 0 h 631433"/>
                <a:gd name="connsiteX2" fmla="*/ 1579340 w 1579340"/>
                <a:gd name="connsiteY2" fmla="*/ 631433 h 631433"/>
                <a:gd name="connsiteX3" fmla="*/ 0 w 1579340"/>
                <a:gd name="connsiteY3" fmla="*/ 631433 h 631433"/>
                <a:gd name="connsiteX4" fmla="*/ 0 w 1579340"/>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340" h="631433">
                  <a:moveTo>
                    <a:pt x="0" y="0"/>
                  </a:moveTo>
                  <a:lnTo>
                    <a:pt x="1579340" y="0"/>
                  </a:lnTo>
                  <a:lnTo>
                    <a:pt x="1579340"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223(f) or 223(a)(7)</a:t>
              </a:r>
            </a:p>
          </p:txBody>
        </p:sp>
        <p:sp>
          <p:nvSpPr>
            <p:cNvPr id="38" name="Freeform: Shape 37"/>
            <p:cNvSpPr/>
            <p:nvPr/>
          </p:nvSpPr>
          <p:spPr>
            <a:xfrm>
              <a:off x="2261311" y="2135234"/>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SEP &lt; 60</a:t>
              </a:r>
            </a:p>
          </p:txBody>
        </p:sp>
        <p:sp>
          <p:nvSpPr>
            <p:cNvPr id="39" name="Freeform: Shape 38"/>
            <p:cNvSpPr/>
            <p:nvPr/>
          </p:nvSpPr>
          <p:spPr>
            <a:xfrm>
              <a:off x="2577028" y="3031869"/>
              <a:ext cx="1466238" cy="1106378"/>
            </a:xfrm>
            <a:custGeom>
              <a:avLst/>
              <a:gdLst>
                <a:gd name="connsiteX0" fmla="*/ 0 w 1466238"/>
                <a:gd name="connsiteY0" fmla="*/ 0 h 1106378"/>
                <a:gd name="connsiteX1" fmla="*/ 1466238 w 1466238"/>
                <a:gd name="connsiteY1" fmla="*/ 0 h 1106378"/>
                <a:gd name="connsiteX2" fmla="*/ 1466238 w 1466238"/>
                <a:gd name="connsiteY2" fmla="*/ 1106378 h 1106378"/>
                <a:gd name="connsiteX3" fmla="*/ 0 w 1466238"/>
                <a:gd name="connsiteY3" fmla="*/ 1106378 h 1106378"/>
                <a:gd name="connsiteX4" fmla="*/ 0 w 1466238"/>
                <a:gd name="connsiteY4" fmla="*/ 0 h 110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238" h="1106378">
                  <a:moveTo>
                    <a:pt x="0" y="0"/>
                  </a:moveTo>
                  <a:lnTo>
                    <a:pt x="1466238" y="0"/>
                  </a:lnTo>
                  <a:lnTo>
                    <a:pt x="1466238" y="1106378"/>
                  </a:lnTo>
                  <a:lnTo>
                    <a:pt x="0" y="1106378"/>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ASHRAE Level II Energy Audit</a:t>
              </a:r>
            </a:p>
            <a:p>
              <a:pPr algn="ctr" defTabSz="366713" fontAlgn="auto">
                <a:lnSpc>
                  <a:spcPct val="90000"/>
                </a:lnSpc>
                <a:spcAft>
                  <a:spcPct val="35000"/>
                </a:spcAft>
              </a:pPr>
              <a:r>
                <a:rPr lang="en-US" sz="1050" dirty="0">
                  <a:solidFill>
                    <a:prstClr val="white"/>
                  </a:solidFill>
                  <a:latin typeface="Tw Cen MT" panose="020B0602020104020603" pitchFamily="34" charset="0"/>
                </a:rPr>
                <a:t>(no implementation required)</a:t>
              </a:r>
            </a:p>
          </p:txBody>
        </p:sp>
        <p:sp>
          <p:nvSpPr>
            <p:cNvPr id="40" name="Freeform: Shape 39"/>
            <p:cNvSpPr/>
            <p:nvPr/>
          </p:nvSpPr>
          <p:spPr>
            <a:xfrm>
              <a:off x="733244" y="2135234"/>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SEP = 60+</a:t>
              </a:r>
            </a:p>
          </p:txBody>
        </p:sp>
      </p:grpSp>
      <p:sp>
        <p:nvSpPr>
          <p:cNvPr id="4" name="TextBox 3"/>
          <p:cNvSpPr txBox="1"/>
          <p:nvPr/>
        </p:nvSpPr>
        <p:spPr>
          <a:xfrm>
            <a:off x="549933" y="4836183"/>
            <a:ext cx="8061386" cy="761747"/>
          </a:xfrm>
          <a:prstGeom prst="rect">
            <a:avLst/>
          </a:prstGeom>
          <a:noFill/>
        </p:spPr>
        <p:txBody>
          <a:bodyPr wrap="square" rtlCol="0">
            <a:spAutoFit/>
          </a:bodyPr>
          <a:lstStyle/>
          <a:p>
            <a:pPr defTabSz="342900" fontAlgn="auto">
              <a:spcBef>
                <a:spcPts val="0"/>
              </a:spcBef>
              <a:spcAft>
                <a:spcPts val="0"/>
              </a:spcAft>
            </a:pPr>
            <a:r>
              <a:rPr lang="en-US" sz="1200" b="1" dirty="0">
                <a:solidFill>
                  <a:prstClr val="white"/>
                </a:solidFill>
                <a:latin typeface="Tw Cen MT" panose="020B0602020104020603"/>
                <a:ea typeface="+mn-ea"/>
              </a:rPr>
              <a:t>EXCEPTIONS</a:t>
            </a:r>
            <a:r>
              <a:rPr lang="en-US" sz="1200" dirty="0">
                <a:solidFill>
                  <a:prstClr val="white"/>
                </a:solidFill>
                <a:latin typeface="Tw Cen MT" panose="020B0602020104020603"/>
                <a:ea typeface="+mn-ea"/>
              </a:rPr>
              <a:t>:</a:t>
            </a:r>
          </a:p>
          <a:p>
            <a:pPr marL="214313" indent="-214313" defTabSz="342900" fontAlgn="auto">
              <a:spcBef>
                <a:spcPts val="0"/>
              </a:spcBef>
              <a:spcAft>
                <a:spcPts val="0"/>
              </a:spcAft>
              <a:buFont typeface="Wingdings" panose="05000000000000000000" pitchFamily="2" charset="2"/>
              <a:buChar char="§"/>
            </a:pPr>
            <a:r>
              <a:rPr lang="en-US" sz="1050" dirty="0">
                <a:solidFill>
                  <a:prstClr val="white"/>
                </a:solidFill>
                <a:latin typeface="Tw Cen MT" panose="020B0602020104020603"/>
                <a:ea typeface="+mn-ea"/>
              </a:rPr>
              <a:t>Gut Rehab for properties that have a </a:t>
            </a:r>
            <a:r>
              <a:rPr lang="en-US" sz="1050" u="sng" dirty="0">
                <a:solidFill>
                  <a:prstClr val="white"/>
                </a:solidFill>
                <a:latin typeface="Tw Cen MT" panose="020B0602020104020603"/>
                <a:ea typeface="+mn-ea"/>
              </a:rPr>
              <a:t>historic designation</a:t>
            </a:r>
            <a:r>
              <a:rPr lang="en-US" sz="1050" dirty="0">
                <a:solidFill>
                  <a:prstClr val="white"/>
                </a:solidFill>
                <a:latin typeface="Tw Cen MT" panose="020B0602020104020603"/>
                <a:ea typeface="+mn-ea"/>
              </a:rPr>
              <a:t> or located within and subject to the design requirements of a </a:t>
            </a:r>
            <a:r>
              <a:rPr lang="en-US" sz="1050" u="sng" dirty="0">
                <a:solidFill>
                  <a:prstClr val="white"/>
                </a:solidFill>
                <a:latin typeface="Tw Cen MT" panose="020B0602020104020603"/>
                <a:ea typeface="+mn-ea"/>
              </a:rPr>
              <a:t>historic district</a:t>
            </a:r>
            <a:r>
              <a:rPr lang="en-US" sz="1050" dirty="0">
                <a:solidFill>
                  <a:prstClr val="white"/>
                </a:solidFill>
                <a:latin typeface="Tw Cen MT" panose="020B0602020104020603"/>
                <a:ea typeface="+mn-ea"/>
              </a:rPr>
              <a:t>.</a:t>
            </a:r>
          </a:p>
          <a:p>
            <a:pPr marL="214313" indent="-214313" defTabSz="342900" fontAlgn="auto">
              <a:spcBef>
                <a:spcPts val="0"/>
              </a:spcBef>
              <a:spcAft>
                <a:spcPts val="0"/>
              </a:spcAft>
              <a:buFont typeface="Wingdings" panose="05000000000000000000" pitchFamily="2" charset="2"/>
              <a:buChar char="§"/>
            </a:pPr>
            <a:r>
              <a:rPr lang="en-US" sz="1050" dirty="0">
                <a:solidFill>
                  <a:prstClr val="white"/>
                </a:solidFill>
                <a:latin typeface="Tw Cen MT" panose="020B0602020104020603"/>
                <a:ea typeface="+mn-ea"/>
              </a:rPr>
              <a:t>Properties that are </a:t>
            </a:r>
            <a:r>
              <a:rPr lang="en-US" sz="1050" u="sng" dirty="0">
                <a:solidFill>
                  <a:prstClr val="white"/>
                </a:solidFill>
                <a:latin typeface="Tw Cen MT" panose="020B0602020104020603"/>
                <a:ea typeface="+mn-ea"/>
              </a:rPr>
              <a:t>less than 20 units</a:t>
            </a:r>
            <a:r>
              <a:rPr lang="en-US" sz="1050" dirty="0">
                <a:solidFill>
                  <a:prstClr val="white"/>
                </a:solidFill>
                <a:latin typeface="Tw Cen MT" panose="020B0602020104020603"/>
                <a:ea typeface="+mn-ea"/>
              </a:rPr>
              <a:t>.</a:t>
            </a:r>
          </a:p>
          <a:p>
            <a:pPr marL="214313" indent="-214313" defTabSz="342900" fontAlgn="auto">
              <a:spcBef>
                <a:spcPts val="0"/>
              </a:spcBef>
              <a:spcAft>
                <a:spcPts val="0"/>
              </a:spcAft>
              <a:buFont typeface="Wingdings" panose="05000000000000000000" pitchFamily="2" charset="2"/>
              <a:buChar char="§"/>
            </a:pPr>
            <a:r>
              <a:rPr lang="en-US" sz="1050" dirty="0">
                <a:solidFill>
                  <a:prstClr val="white"/>
                </a:solidFill>
                <a:latin typeface="Tw Cen MT" panose="020B0602020104020603"/>
                <a:ea typeface="+mn-ea"/>
              </a:rPr>
              <a:t>Properties that have </a:t>
            </a:r>
            <a:r>
              <a:rPr lang="en-US" sz="1050" u="sng" dirty="0">
                <a:solidFill>
                  <a:prstClr val="white"/>
                </a:solidFill>
                <a:latin typeface="Tw Cen MT" panose="020B0602020104020603"/>
                <a:ea typeface="+mn-ea"/>
              </a:rPr>
              <a:t>already earned green certification</a:t>
            </a:r>
            <a:r>
              <a:rPr lang="en-US" sz="1050" dirty="0">
                <a:solidFill>
                  <a:prstClr val="white"/>
                </a:solidFill>
                <a:latin typeface="Tw Cen MT" panose="020B0602020104020603"/>
                <a:ea typeface="+mn-ea"/>
              </a:rPr>
              <a:t>, such as ENERGY STAR, LEED (silver, gold, or platinum), &amp; Earthcraft for Multifamily.</a:t>
            </a:r>
          </a:p>
        </p:txBody>
      </p:sp>
      <p:cxnSp>
        <p:nvCxnSpPr>
          <p:cNvPr id="43" name="Straight Connector 42"/>
          <p:cNvCxnSpPr/>
          <p:nvPr/>
        </p:nvCxnSpPr>
        <p:spPr>
          <a:xfrm flipV="1">
            <a:off x="6810288" y="3589870"/>
            <a:ext cx="0" cy="198902"/>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49" name="Group 48"/>
          <p:cNvGrpSpPr/>
          <p:nvPr/>
        </p:nvGrpSpPr>
        <p:grpSpPr>
          <a:xfrm>
            <a:off x="3872877" y="1773217"/>
            <a:ext cx="4560902" cy="3259992"/>
            <a:chOff x="5163835" y="1221289"/>
            <a:chExt cx="6081203" cy="4346656"/>
          </a:xfrm>
        </p:grpSpPr>
        <p:sp>
          <p:nvSpPr>
            <p:cNvPr id="18" name="Freeform: Shape 17"/>
            <p:cNvSpPr/>
            <p:nvPr/>
          </p:nvSpPr>
          <p:spPr>
            <a:xfrm>
              <a:off x="6426701" y="2746858"/>
              <a:ext cx="132600" cy="580918"/>
            </a:xfrm>
            <a:custGeom>
              <a:avLst/>
              <a:gdLst/>
              <a:ahLst/>
              <a:cxnLst/>
              <a:rect l="0" t="0" r="0" b="0"/>
              <a:pathLst>
                <a:path>
                  <a:moveTo>
                    <a:pt x="132600" y="0"/>
                  </a:moveTo>
                  <a:lnTo>
                    <a:pt x="132600" y="580918"/>
                  </a:lnTo>
                  <a:lnTo>
                    <a:pt x="0" y="580918"/>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19" name="Freeform: Shape 18"/>
            <p:cNvSpPr/>
            <p:nvPr/>
          </p:nvSpPr>
          <p:spPr>
            <a:xfrm flipH="1">
              <a:off x="7128754" y="3643493"/>
              <a:ext cx="194582" cy="736213"/>
            </a:xfrm>
            <a:custGeom>
              <a:avLst/>
              <a:gdLst/>
              <a:ahLst/>
              <a:cxnLst/>
              <a:rect l="0" t="0" r="0" b="0"/>
              <a:pathLst>
                <a:path>
                  <a:moveTo>
                    <a:pt x="0" y="0"/>
                  </a:moveTo>
                  <a:lnTo>
                    <a:pt x="0" y="736213"/>
                  </a:lnTo>
                  <a:lnTo>
                    <a:pt x="194582" y="736213"/>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20" name="Freeform: Shape 19"/>
            <p:cNvSpPr/>
            <p:nvPr/>
          </p:nvSpPr>
          <p:spPr>
            <a:xfrm>
              <a:off x="6559302" y="2746858"/>
              <a:ext cx="132600" cy="580918"/>
            </a:xfrm>
            <a:custGeom>
              <a:avLst/>
              <a:gdLst/>
              <a:ahLst/>
              <a:cxnLst/>
              <a:rect l="0" t="0" r="0" b="0"/>
              <a:pathLst>
                <a:path>
                  <a:moveTo>
                    <a:pt x="0" y="0"/>
                  </a:moveTo>
                  <a:lnTo>
                    <a:pt x="0" y="580918"/>
                  </a:lnTo>
                  <a:lnTo>
                    <a:pt x="132600" y="580918"/>
                  </a:lnTo>
                </a:path>
              </a:pathLst>
            </a:custGeom>
            <a:noFill/>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21" name="Freeform: Shape 20"/>
            <p:cNvSpPr/>
            <p:nvPr/>
          </p:nvSpPr>
          <p:spPr>
            <a:xfrm>
              <a:off x="7031592" y="1852722"/>
              <a:ext cx="1212351" cy="580918"/>
            </a:xfrm>
            <a:custGeom>
              <a:avLst/>
              <a:gdLst/>
              <a:ahLst/>
              <a:cxnLst/>
              <a:rect l="0" t="0" r="0" b="0"/>
              <a:pathLst>
                <a:path>
                  <a:moveTo>
                    <a:pt x="1212351" y="0"/>
                  </a:moveTo>
                  <a:lnTo>
                    <a:pt x="1212351" y="580918"/>
                  </a:lnTo>
                  <a:lnTo>
                    <a:pt x="0" y="580918"/>
                  </a:lnTo>
                </a:path>
              </a:pathLst>
            </a:custGeom>
            <a:noFill/>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22" name="Freeform: Shape 21"/>
            <p:cNvSpPr/>
            <p:nvPr/>
          </p:nvSpPr>
          <p:spPr>
            <a:xfrm>
              <a:off x="9844419" y="2746858"/>
              <a:ext cx="769186" cy="265201"/>
            </a:xfrm>
            <a:custGeom>
              <a:avLst/>
              <a:gdLst/>
              <a:ahLst/>
              <a:cxnLst/>
              <a:rect l="0" t="0" r="0" b="0"/>
              <a:pathLst>
                <a:path>
                  <a:moveTo>
                    <a:pt x="0" y="0"/>
                  </a:moveTo>
                  <a:lnTo>
                    <a:pt x="0" y="132600"/>
                  </a:lnTo>
                  <a:lnTo>
                    <a:pt x="769186" y="132600"/>
                  </a:lnTo>
                  <a:lnTo>
                    <a:pt x="769186" y="265201"/>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23" name="Freeform: Shape 22"/>
            <p:cNvSpPr/>
            <p:nvPr/>
          </p:nvSpPr>
          <p:spPr>
            <a:xfrm>
              <a:off x="9080384" y="4540131"/>
              <a:ext cx="189429" cy="580918"/>
            </a:xfrm>
            <a:custGeom>
              <a:avLst/>
              <a:gdLst/>
              <a:ahLst/>
              <a:cxnLst/>
              <a:rect l="0" t="0" r="0" b="0"/>
              <a:pathLst>
                <a:path>
                  <a:moveTo>
                    <a:pt x="0" y="0"/>
                  </a:moveTo>
                  <a:lnTo>
                    <a:pt x="0" y="580918"/>
                  </a:lnTo>
                  <a:lnTo>
                    <a:pt x="189429" y="580918"/>
                  </a:lnTo>
                </a:path>
              </a:pathLst>
            </a:custGeom>
            <a:noFill/>
          </p:spPr>
          <p:style>
            <a:lnRef idx="2">
              <a:schemeClr val="accent5"/>
            </a:lnRef>
            <a:fillRef idx="0">
              <a:schemeClr val="accent5"/>
            </a:fillRef>
            <a:effectRef idx="1">
              <a:schemeClr val="accent5"/>
            </a:effectRef>
            <a:fontRef idx="minor">
              <a:schemeClr val="tx1">
                <a:hueOff val="0"/>
                <a:satOff val="0"/>
                <a:lumOff val="0"/>
                <a:alphaOff val="0"/>
              </a:schemeClr>
            </a:fontRef>
          </p:style>
        </p:sp>
        <p:sp>
          <p:nvSpPr>
            <p:cNvPr id="25" name="Freeform: Shape 24"/>
            <p:cNvSpPr/>
            <p:nvPr/>
          </p:nvSpPr>
          <p:spPr>
            <a:xfrm>
              <a:off x="9080384" y="2746858"/>
              <a:ext cx="764034" cy="265201"/>
            </a:xfrm>
            <a:custGeom>
              <a:avLst/>
              <a:gdLst/>
              <a:ahLst/>
              <a:cxnLst/>
              <a:rect l="0" t="0" r="0" b="0"/>
              <a:pathLst>
                <a:path>
                  <a:moveTo>
                    <a:pt x="764034" y="0"/>
                  </a:moveTo>
                  <a:lnTo>
                    <a:pt x="764034" y="132600"/>
                  </a:lnTo>
                  <a:lnTo>
                    <a:pt x="0" y="132600"/>
                  </a:lnTo>
                  <a:lnTo>
                    <a:pt x="0" y="265201"/>
                  </a:lnTo>
                </a:path>
              </a:pathLst>
            </a:custGeom>
            <a:noFill/>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27" name="Freeform: Shape 26"/>
            <p:cNvSpPr/>
            <p:nvPr/>
          </p:nvSpPr>
          <p:spPr>
            <a:xfrm>
              <a:off x="7566654" y="1221289"/>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221(d)(4)</a:t>
              </a:r>
            </a:p>
          </p:txBody>
        </p:sp>
        <p:sp>
          <p:nvSpPr>
            <p:cNvPr id="29" name="Freeform: Shape 28"/>
            <p:cNvSpPr/>
            <p:nvPr/>
          </p:nvSpPr>
          <p:spPr>
            <a:xfrm>
              <a:off x="8448951" y="3012060"/>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SEP &lt; 60</a:t>
              </a:r>
            </a:p>
          </p:txBody>
        </p:sp>
        <p:sp>
          <p:nvSpPr>
            <p:cNvPr id="30" name="Freeform: Shape 29"/>
            <p:cNvSpPr/>
            <p:nvPr/>
          </p:nvSpPr>
          <p:spPr>
            <a:xfrm>
              <a:off x="8454104" y="3908696"/>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ASHRAE Level II Energy Audit</a:t>
              </a:r>
            </a:p>
          </p:txBody>
        </p:sp>
        <p:sp>
          <p:nvSpPr>
            <p:cNvPr id="31" name="Freeform: Shape 30"/>
            <p:cNvSpPr/>
            <p:nvPr/>
          </p:nvSpPr>
          <p:spPr>
            <a:xfrm>
              <a:off x="9269814" y="4805333"/>
              <a:ext cx="1950434" cy="762612"/>
            </a:xfrm>
            <a:custGeom>
              <a:avLst/>
              <a:gdLst>
                <a:gd name="connsiteX0" fmla="*/ 0 w 1950434"/>
                <a:gd name="connsiteY0" fmla="*/ 0 h 631433"/>
                <a:gd name="connsiteX1" fmla="*/ 1950434 w 1950434"/>
                <a:gd name="connsiteY1" fmla="*/ 0 h 631433"/>
                <a:gd name="connsiteX2" fmla="*/ 1950434 w 1950434"/>
                <a:gd name="connsiteY2" fmla="*/ 631433 h 631433"/>
                <a:gd name="connsiteX3" fmla="*/ 0 w 1950434"/>
                <a:gd name="connsiteY3" fmla="*/ 631433 h 631433"/>
                <a:gd name="connsiteX4" fmla="*/ 0 w 1950434"/>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34" h="631433">
                  <a:moveTo>
                    <a:pt x="0" y="0"/>
                  </a:moveTo>
                  <a:lnTo>
                    <a:pt x="1950434" y="0"/>
                  </a:lnTo>
                  <a:lnTo>
                    <a:pt x="1950434" y="631433"/>
                  </a:lnTo>
                  <a:lnTo>
                    <a:pt x="0" y="631433"/>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Implement All Cost Beneficial Improvements Identified in Audit</a:t>
              </a:r>
            </a:p>
          </p:txBody>
        </p:sp>
        <p:sp>
          <p:nvSpPr>
            <p:cNvPr id="32" name="Freeform: Shape 31"/>
            <p:cNvSpPr/>
            <p:nvPr/>
          </p:nvSpPr>
          <p:spPr>
            <a:xfrm>
              <a:off x="9982172" y="3012060"/>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SEP = 60+</a:t>
              </a:r>
            </a:p>
          </p:txBody>
        </p:sp>
        <p:sp>
          <p:nvSpPr>
            <p:cNvPr id="33" name="Freeform: Shape 32"/>
            <p:cNvSpPr/>
            <p:nvPr/>
          </p:nvSpPr>
          <p:spPr>
            <a:xfrm>
              <a:off x="5747550" y="2117923"/>
              <a:ext cx="1608412"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New Construction/ Gut Rehab</a:t>
              </a:r>
            </a:p>
          </p:txBody>
        </p:sp>
        <p:sp>
          <p:nvSpPr>
            <p:cNvPr id="34" name="Freeform: Shape 33"/>
            <p:cNvSpPr/>
            <p:nvPr/>
          </p:nvSpPr>
          <p:spPr>
            <a:xfrm>
              <a:off x="6691903" y="3012060"/>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SEDI &lt; 60</a:t>
              </a:r>
            </a:p>
          </p:txBody>
        </p:sp>
        <p:sp>
          <p:nvSpPr>
            <p:cNvPr id="35" name="Freeform: Shape 34"/>
            <p:cNvSpPr/>
            <p:nvPr/>
          </p:nvSpPr>
          <p:spPr>
            <a:xfrm>
              <a:off x="5882508" y="3908696"/>
              <a:ext cx="1262866" cy="942022"/>
            </a:xfrm>
            <a:custGeom>
              <a:avLst/>
              <a:gdLst>
                <a:gd name="connsiteX0" fmla="*/ 0 w 1262866"/>
                <a:gd name="connsiteY0" fmla="*/ 0 h 942022"/>
                <a:gd name="connsiteX1" fmla="*/ 1262866 w 1262866"/>
                <a:gd name="connsiteY1" fmla="*/ 0 h 942022"/>
                <a:gd name="connsiteX2" fmla="*/ 1262866 w 1262866"/>
                <a:gd name="connsiteY2" fmla="*/ 942022 h 942022"/>
                <a:gd name="connsiteX3" fmla="*/ 0 w 1262866"/>
                <a:gd name="connsiteY3" fmla="*/ 942022 h 942022"/>
                <a:gd name="connsiteX4" fmla="*/ 0 w 1262866"/>
                <a:gd name="connsiteY4" fmla="*/ 0 h 94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942022">
                  <a:moveTo>
                    <a:pt x="0" y="0"/>
                  </a:moveTo>
                  <a:lnTo>
                    <a:pt x="1262866" y="0"/>
                  </a:lnTo>
                  <a:lnTo>
                    <a:pt x="1262866" y="942022"/>
                  </a:lnTo>
                  <a:lnTo>
                    <a:pt x="0" y="942022"/>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Allowable if Gut Rehab of  Historic Property</a:t>
              </a:r>
            </a:p>
          </p:txBody>
        </p:sp>
        <p:sp>
          <p:nvSpPr>
            <p:cNvPr id="36" name="Freeform: Shape 35"/>
            <p:cNvSpPr/>
            <p:nvPr/>
          </p:nvSpPr>
          <p:spPr>
            <a:xfrm>
              <a:off x="5163835" y="3012060"/>
              <a:ext cx="1262866" cy="631433"/>
            </a:xfrm>
            <a:custGeom>
              <a:avLst/>
              <a:gdLst>
                <a:gd name="connsiteX0" fmla="*/ 0 w 1262866"/>
                <a:gd name="connsiteY0" fmla="*/ 0 h 631433"/>
                <a:gd name="connsiteX1" fmla="*/ 1262866 w 1262866"/>
                <a:gd name="connsiteY1" fmla="*/ 0 h 631433"/>
                <a:gd name="connsiteX2" fmla="*/ 1262866 w 1262866"/>
                <a:gd name="connsiteY2" fmla="*/ 631433 h 631433"/>
                <a:gd name="connsiteX3" fmla="*/ 0 w 1262866"/>
                <a:gd name="connsiteY3" fmla="*/ 631433 h 631433"/>
                <a:gd name="connsiteX4" fmla="*/ 0 w 1262866"/>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66" h="631433">
                  <a:moveTo>
                    <a:pt x="0" y="0"/>
                  </a:moveTo>
                  <a:lnTo>
                    <a:pt x="1262866" y="0"/>
                  </a:lnTo>
                  <a:lnTo>
                    <a:pt x="1262866" y="631433"/>
                  </a:lnTo>
                  <a:lnTo>
                    <a:pt x="0" y="631433"/>
                  </a:lnTo>
                  <a:lnTo>
                    <a:pt x="0" y="0"/>
                  </a:lnTo>
                  <a:close/>
                </a:path>
              </a:pathLst>
            </a:cu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SEDI = 60+</a:t>
              </a:r>
            </a:p>
          </p:txBody>
        </p:sp>
        <p:sp>
          <p:nvSpPr>
            <p:cNvPr id="46" name="Freeform: Shape 45"/>
            <p:cNvSpPr/>
            <p:nvPr/>
          </p:nvSpPr>
          <p:spPr>
            <a:xfrm flipH="1">
              <a:off x="8243943" y="1850223"/>
              <a:ext cx="1212351" cy="580918"/>
            </a:xfrm>
            <a:custGeom>
              <a:avLst/>
              <a:gdLst/>
              <a:ahLst/>
              <a:cxnLst/>
              <a:rect l="0" t="0" r="0" b="0"/>
              <a:pathLst>
                <a:path>
                  <a:moveTo>
                    <a:pt x="1212351" y="0"/>
                  </a:moveTo>
                  <a:lnTo>
                    <a:pt x="1212351" y="580918"/>
                  </a:lnTo>
                  <a:lnTo>
                    <a:pt x="0" y="580918"/>
                  </a:lnTo>
                </a:path>
              </a:pathLst>
            </a:custGeom>
            <a:noFill/>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28" name="Freeform: Shape 27"/>
            <p:cNvSpPr/>
            <p:nvPr/>
          </p:nvSpPr>
          <p:spPr>
            <a:xfrm>
              <a:off x="9040213" y="2115425"/>
              <a:ext cx="1608412" cy="631433"/>
            </a:xfrm>
            <a:custGeom>
              <a:avLst/>
              <a:gdLst>
                <a:gd name="connsiteX0" fmla="*/ 0 w 1608412"/>
                <a:gd name="connsiteY0" fmla="*/ 0 h 631433"/>
                <a:gd name="connsiteX1" fmla="*/ 1608412 w 1608412"/>
                <a:gd name="connsiteY1" fmla="*/ 0 h 631433"/>
                <a:gd name="connsiteX2" fmla="*/ 1608412 w 1608412"/>
                <a:gd name="connsiteY2" fmla="*/ 631433 h 631433"/>
                <a:gd name="connsiteX3" fmla="*/ 0 w 1608412"/>
                <a:gd name="connsiteY3" fmla="*/ 631433 h 631433"/>
                <a:gd name="connsiteX4" fmla="*/ 0 w 1608412"/>
                <a:gd name="connsiteY4" fmla="*/ 0 h 6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12" h="631433">
                  <a:moveTo>
                    <a:pt x="0" y="0"/>
                  </a:moveTo>
                  <a:lnTo>
                    <a:pt x="1608412" y="0"/>
                  </a:lnTo>
                  <a:lnTo>
                    <a:pt x="1608412" y="631433"/>
                  </a:lnTo>
                  <a:lnTo>
                    <a:pt x="0" y="631433"/>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239" tIns="5239" rIns="5239" bIns="5239" numCol="1" spcCol="1270" anchor="ctr" anchorCtr="0">
              <a:noAutofit/>
            </a:bodyPr>
            <a:lstStyle/>
            <a:p>
              <a:pPr algn="ctr" defTabSz="366713" fontAlgn="auto">
                <a:lnSpc>
                  <a:spcPct val="90000"/>
                </a:lnSpc>
                <a:spcAft>
                  <a:spcPct val="35000"/>
                </a:spcAft>
              </a:pPr>
              <a:r>
                <a:rPr lang="en-US" sz="1050" dirty="0">
                  <a:solidFill>
                    <a:prstClr val="white"/>
                  </a:solidFill>
                  <a:latin typeface="Tw Cen MT" panose="020B0602020104020603" pitchFamily="34" charset="0"/>
                </a:rPr>
                <a:t>Substantial Rehab</a:t>
              </a:r>
            </a:p>
          </p:txBody>
        </p:sp>
      </p:grpSp>
    </p:spTree>
    <p:extLst>
      <p:ext uri="{BB962C8B-B14F-4D97-AF65-F5344CB8AC3E}">
        <p14:creationId xmlns:p14="http://schemas.microsoft.com/office/powerpoint/2010/main" val="16216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5160" y="2331720"/>
            <a:ext cx="6593681" cy="741347"/>
          </a:xfrm>
        </p:spPr>
        <p:txBody>
          <a:bodyPr/>
          <a:lstStyle/>
          <a:p>
            <a:pPr algn="ctr"/>
            <a:r>
              <a:rPr lang="en-US" dirty="0"/>
              <a:t>Questions</a:t>
            </a:r>
            <a:r>
              <a:rPr lang="en-US" sz="3300" dirty="0">
                <a:latin typeface="Arial" panose="020B0604020202020204" pitchFamily="34" charset="0"/>
                <a:cs typeface="Arial" panose="020B0604020202020204" pitchFamily="34" charset="0"/>
              </a:rPr>
              <a:t>?</a:t>
            </a:r>
          </a:p>
        </p:txBody>
      </p:sp>
      <p:sp>
        <p:nvSpPr>
          <p:cNvPr id="3" name="Subtitle 2"/>
          <p:cNvSpPr>
            <a:spLocks noGrp="1"/>
          </p:cNvSpPr>
          <p:nvPr>
            <p:ph type="subTitle" idx="1"/>
          </p:nvPr>
        </p:nvSpPr>
        <p:spPr>
          <a:xfrm>
            <a:off x="1275159" y="3134106"/>
            <a:ext cx="6593681" cy="589788"/>
          </a:xfrm>
        </p:spPr>
        <p:txBody>
          <a:bodyPr>
            <a:normAutofit/>
          </a:bodyPr>
          <a:lstStyle/>
          <a:p>
            <a:pPr algn="ctr"/>
            <a:r>
              <a:rPr lang="en-US" sz="2700" b="1" dirty="0">
                <a:solidFill>
                  <a:schemeClr val="accent3">
                    <a:lumMod val="40000"/>
                    <a:lumOff val="60000"/>
                  </a:schemeClr>
                </a:solidFill>
              </a:rPr>
              <a:t>Volunteers for Prototype cases</a:t>
            </a:r>
            <a:r>
              <a:rPr lang="en-US" sz="2700" b="1" dirty="0">
                <a:solidFill>
                  <a:schemeClr val="accent3">
                    <a:lumMod val="40000"/>
                    <a:lumOff val="60000"/>
                  </a:schemeClr>
                </a:solidFill>
                <a:latin typeface="Arial" panose="020B0604020202020204" pitchFamily="34" charset="0"/>
                <a:cs typeface="Arial" panose="020B0604020202020204" pitchFamily="34" charset="0"/>
              </a:rPr>
              <a:t>?</a:t>
            </a:r>
          </a:p>
        </p:txBody>
      </p:sp>
      <p:sp>
        <p:nvSpPr>
          <p:cNvPr id="4" name="Date Placeholder 3"/>
          <p:cNvSpPr>
            <a:spLocks noGrp="1"/>
          </p:cNvSpPr>
          <p:nvPr>
            <p:ph type="dt" sz="half" idx="10"/>
          </p:nvPr>
        </p:nvSpPr>
        <p:spPr>
          <a:xfrm>
            <a:off x="5308133" y="5726907"/>
            <a:ext cx="2057400" cy="273844"/>
          </a:xfrm>
        </p:spPr>
        <p:txBody>
          <a:bodyPr/>
          <a:lstStyle/>
          <a:p>
            <a:pPr defTabSz="342900" fontAlgn="auto">
              <a:spcBef>
                <a:spcPts val="0"/>
              </a:spcBef>
              <a:spcAft>
                <a:spcPts val="0"/>
              </a:spcAft>
            </a:pPr>
            <a:fld id="{63A4E8FD-60C8-484B-892F-B0202D3AE14A}" type="datetime2">
              <a:rPr lang="en-US">
                <a:solidFill>
                  <a:prstClr val="white">
                    <a:tint val="75000"/>
                  </a:prstClr>
                </a:solidFill>
                <a:latin typeface="Tw Cen MT" panose="020B0602020104020603"/>
                <a:ea typeface="+mn-ea"/>
              </a:rPr>
              <a:pPr defTabSz="342900" fontAlgn="auto">
                <a:spcBef>
                  <a:spcPts val="0"/>
                </a:spcBef>
                <a:spcAft>
                  <a:spcPts val="0"/>
                </a:spcAft>
              </a:pPr>
              <a:t>Friday, June 30, 2017</a:t>
            </a:fld>
            <a:endParaRPr lang="en-US" dirty="0">
              <a:solidFill>
                <a:prstClr val="white">
                  <a:tint val="75000"/>
                </a:prstClr>
              </a:solidFill>
              <a:latin typeface="Tw Cen MT" panose="020B0602020104020603"/>
              <a:ea typeface="+mn-ea"/>
            </a:endParaRPr>
          </a:p>
        </p:txBody>
      </p:sp>
      <p:sp>
        <p:nvSpPr>
          <p:cNvPr id="5" name="Footer Placeholder 4"/>
          <p:cNvSpPr>
            <a:spLocks noGrp="1"/>
          </p:cNvSpPr>
          <p:nvPr>
            <p:ph type="ftr" sz="quarter" idx="11"/>
          </p:nvPr>
        </p:nvSpPr>
        <p:spPr>
          <a:xfrm>
            <a:off x="1407318" y="5726907"/>
            <a:ext cx="3843665" cy="273844"/>
          </a:xfrm>
        </p:spPr>
        <p:txBody>
          <a:bodyPr/>
          <a:lstStyle/>
          <a:p>
            <a:pPr defTabSz="342900" fontAlgn="auto">
              <a:spcBef>
                <a:spcPts val="0"/>
              </a:spcBef>
              <a:spcAft>
                <a:spcPts val="0"/>
              </a:spcAft>
            </a:pPr>
            <a:r>
              <a:rPr lang="en-US" dirty="0">
                <a:solidFill>
                  <a:prstClr val="white">
                    <a:tint val="75000"/>
                  </a:prstClr>
                </a:solidFill>
                <a:latin typeface="Tw Cen MT" panose="020B0602020104020603"/>
                <a:ea typeface="+mn-ea"/>
              </a:rPr>
              <a:t>Prepared by Meagan Recker</a:t>
            </a:r>
          </a:p>
        </p:txBody>
      </p:sp>
    </p:spTree>
    <p:extLst>
      <p:ext uri="{BB962C8B-B14F-4D97-AF65-F5344CB8AC3E}">
        <p14:creationId xmlns:p14="http://schemas.microsoft.com/office/powerpoint/2010/main" val="39186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4685E14-3D72-4BDD-9376-7B3416E2E802}" type="slidenum">
              <a:rPr kumimoji="0" lang="en-US" sz="1200" b="0" i="0" u="none" strike="noStrike" kern="1200" cap="none" spc="0" normalizeH="0" baseline="0" noProof="0" smtClean="0">
                <a:ln>
                  <a:noFill/>
                </a:ln>
                <a:solidFill>
                  <a:srgbClr val="898989"/>
                </a:solidFill>
                <a:effectLst/>
                <a:uLnTx/>
                <a:uFillTx/>
                <a:latin typeface="Calibri" pitchFamily="26" charset="0"/>
                <a:ea typeface="ＭＳ Ｐゴシック" pitchFamily="2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26" charset="0"/>
              <a:ea typeface="ＭＳ Ｐゴシック" pitchFamily="26" charset="-128"/>
              <a:cs typeface="+mn-cs"/>
            </a:endParaRPr>
          </a:p>
        </p:txBody>
      </p:sp>
      <p:sp>
        <p:nvSpPr>
          <p:cNvPr id="7" name="Title 4"/>
          <p:cNvSpPr txBox="1">
            <a:spLocks/>
          </p:cNvSpPr>
          <p:nvPr/>
        </p:nvSpPr>
        <p:spPr bwMode="auto">
          <a:xfrm>
            <a:off x="726141" y="315849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26" charset="-128"/>
                <a:cs typeface="Arial" panose="020B0604020202020204" pitchFamily="34" charset="0"/>
              </a:rPr>
              <a:t>Presented by HUD Underwriting Branch Chief, Mark Feilmeier</a:t>
            </a:r>
            <a:endParaRPr kumimoji="0" lang="en-US" sz="3200" b="0" i="0" u="none" strike="noStrike" kern="1200" cap="none" spc="0" normalizeH="0" baseline="0" noProof="0" dirty="0">
              <a:ln>
                <a:noFill/>
              </a:ln>
              <a:solidFill>
                <a:prstClr val="black"/>
              </a:solidFill>
              <a:effectLst/>
              <a:uLnTx/>
              <a:uFillTx/>
              <a:latin typeface="Calibri"/>
              <a:ea typeface="ＭＳ Ｐゴシック" pitchFamily="26" charset="-128"/>
            </a:endParaRPr>
          </a:p>
        </p:txBody>
      </p:sp>
      <p:sp>
        <p:nvSpPr>
          <p:cNvPr id="8" name="Title 7"/>
          <p:cNvSpPr>
            <a:spLocks noGrp="1"/>
          </p:cNvSpPr>
          <p:nvPr>
            <p:ph type="title"/>
          </p:nvPr>
        </p:nvSpPr>
        <p:spPr>
          <a:xfrm>
            <a:off x="457200" y="1524680"/>
            <a:ext cx="8229600" cy="1143000"/>
          </a:xfrm>
        </p:spPr>
        <p:txBody>
          <a:bodyPr/>
          <a:lstStyle/>
          <a:p>
            <a:r>
              <a:rPr lang="en-US" dirty="0"/>
              <a:t>223(f) Tax Credit Tips</a:t>
            </a:r>
          </a:p>
        </p:txBody>
      </p:sp>
    </p:spTree>
    <p:extLst>
      <p:ext uri="{BB962C8B-B14F-4D97-AF65-F5344CB8AC3E}">
        <p14:creationId xmlns:p14="http://schemas.microsoft.com/office/powerpoint/2010/main" val="715087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b="1" dirty="0">
                <a:ea typeface="ＭＳ Ｐゴシック" panose="020B0600070205080204" pitchFamily="34" charset="-128"/>
              </a:rPr>
              <a:t>223(f) TC Pilot Program - Update</a:t>
            </a:r>
          </a:p>
        </p:txBody>
      </p:sp>
      <p:sp>
        <p:nvSpPr>
          <p:cNvPr id="17411" name="Content Placeholder 2"/>
          <p:cNvSpPr>
            <a:spLocks noGrp="1"/>
          </p:cNvSpPr>
          <p:nvPr>
            <p:ph idx="1"/>
          </p:nvPr>
        </p:nvSpPr>
        <p:spPr>
          <a:xfrm>
            <a:off x="457200" y="1219200"/>
            <a:ext cx="8229600" cy="4906963"/>
          </a:xfrm>
        </p:spPr>
        <p:txBody>
          <a:bodyPr/>
          <a:lstStyle/>
          <a:p>
            <a:pPr>
              <a:defRPr/>
            </a:pPr>
            <a:r>
              <a:rPr lang="en-US" altLang="en-US" sz="2800" dirty="0">
                <a:ea typeface="ＭＳ Ｐゴシック" panose="020B0600070205080204" pitchFamily="34" charset="-128"/>
              </a:rPr>
              <a:t>The 223(f) TC Pilot Program for LIHTC transactions is no longer available.</a:t>
            </a:r>
          </a:p>
          <a:p>
            <a:pPr>
              <a:defRPr/>
            </a:pPr>
            <a:r>
              <a:rPr lang="en-US" altLang="en-US" sz="2800" dirty="0">
                <a:ea typeface="ＭＳ Ｐゴシック" panose="020B0600070205080204" pitchFamily="34" charset="-128"/>
              </a:rPr>
              <a:t>We can grandfather in projects with the following characteristics:</a:t>
            </a:r>
          </a:p>
          <a:p>
            <a:pPr marL="971550" lvl="1" indent="-514350">
              <a:buFont typeface="+mj-lt"/>
              <a:buAutoNum type="arabicParenR"/>
              <a:defRPr/>
            </a:pPr>
            <a:r>
              <a:rPr lang="en-US" altLang="en-US" sz="2000" dirty="0">
                <a:ea typeface="ＭＳ Ｐゴシック" panose="020B0600070205080204" pitchFamily="34" charset="-128"/>
              </a:rPr>
              <a:t>Require a 3-year waiver;</a:t>
            </a:r>
          </a:p>
          <a:p>
            <a:pPr marL="971550" lvl="1" indent="-514350">
              <a:buFont typeface="+mj-lt"/>
              <a:buAutoNum type="arabicParenR"/>
              <a:defRPr/>
            </a:pPr>
            <a:r>
              <a:rPr lang="en-US" altLang="en-US" sz="2000" dirty="0">
                <a:ea typeface="ＭＳ Ｐゴシック" panose="020B0600070205080204" pitchFamily="34" charset="-128"/>
              </a:rPr>
              <a:t>Received a building permit by 09/30/2014; </a:t>
            </a:r>
            <a:r>
              <a:rPr lang="en-US" altLang="en-US" sz="2000" u="sng" dirty="0">
                <a:ea typeface="ＭＳ Ｐゴシック" panose="020B0600070205080204" pitchFamily="34" charset="-128"/>
              </a:rPr>
              <a:t>and</a:t>
            </a:r>
          </a:p>
          <a:p>
            <a:pPr marL="971550" lvl="1" indent="-514350">
              <a:buFont typeface="+mj-lt"/>
              <a:buAutoNum type="arabicParenR"/>
              <a:defRPr/>
            </a:pPr>
            <a:r>
              <a:rPr lang="en-US" altLang="en-US" sz="2000" dirty="0">
                <a:ea typeface="ＭＳ Ｐゴシック" panose="020B0600070205080204" pitchFamily="34" charset="-128"/>
              </a:rPr>
              <a:t>Meet other Section 223(f) Tax Credit Pilot requirements. </a:t>
            </a:r>
          </a:p>
          <a:p>
            <a:pPr marL="514350" indent="-457200">
              <a:defRPr/>
            </a:pPr>
            <a:r>
              <a:rPr lang="en-US" altLang="en-US" sz="2800" dirty="0">
                <a:ea typeface="ＭＳ Ｐゴシック" panose="020B0600070205080204" pitchFamily="34" charset="-128"/>
              </a:rPr>
              <a:t>Other transactions may </a:t>
            </a:r>
            <a:r>
              <a:rPr lang="en-US" altLang="en-US" sz="2800" b="1" dirty="0">
                <a:ea typeface="ＭＳ Ｐゴシック" panose="020B0600070205080204" pitchFamily="34" charset="-128"/>
              </a:rPr>
              <a:t>not</a:t>
            </a:r>
            <a:r>
              <a:rPr lang="en-US" altLang="en-US" sz="2800" dirty="0">
                <a:ea typeface="ＭＳ Ｐゴシック" panose="020B0600070205080204" pitchFamily="34" charset="-128"/>
              </a:rPr>
              <a:t> be “grandfathered” in under the 223(f) TC Pilot.</a:t>
            </a:r>
          </a:p>
          <a:p>
            <a:pPr lvl="1">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7EF0989-5D0A-494D-95DC-F7106AFE210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67946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1828800"/>
            <a:ext cx="8610600" cy="4297363"/>
          </a:xfrm>
        </p:spPr>
        <p:txBody>
          <a:bodyPr/>
          <a:lstStyle/>
          <a:p>
            <a:r>
              <a:rPr lang="en-US" altLang="en-US" sz="2800" dirty="0">
                <a:ea typeface="ＭＳ Ｐゴシック" panose="020B0600070205080204" pitchFamily="34" charset="-128"/>
              </a:rPr>
              <a:t>Incorporates changes from Ted Toon and Ben Metcalf memos from 2014/2015</a:t>
            </a:r>
          </a:p>
          <a:p>
            <a:r>
              <a:rPr lang="en-US" altLang="en-US" sz="2800" dirty="0">
                <a:ea typeface="ＭＳ Ｐゴシック" panose="020B0600070205080204" pitchFamily="34" charset="-128"/>
              </a:rPr>
              <a:t>Allows Equity Bridge Loans to be obligations by FHA Mortgagor Entity (with limits on recourse against project)</a:t>
            </a:r>
          </a:p>
          <a:p>
            <a:r>
              <a:rPr lang="en-US" altLang="en-US" sz="2800" dirty="0">
                <a:ea typeface="ＭＳ Ｐゴシック" panose="020B0600070205080204" pitchFamily="34" charset="-128"/>
              </a:rPr>
              <a:t>Relaxed “Pari-Passu” funding requirements</a:t>
            </a:r>
          </a:p>
          <a:p>
            <a:r>
              <a:rPr lang="en-US" altLang="en-US" sz="2800" dirty="0">
                <a:ea typeface="ＭＳ Ｐゴシック" panose="020B0600070205080204" pitchFamily="34" charset="-128"/>
              </a:rPr>
              <a:t>Relaxed secondary financing restrictions (e.g., recordation, compounding)</a:t>
            </a:r>
          </a:p>
          <a:p>
            <a:endParaRPr lang="en-US" altLang="en-US" sz="2800" b="1"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2292AF-5954-40C6-B262-345D8C6485A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15364" name="Title 1"/>
          <p:cNvSpPr>
            <a:spLocks noGrp="1"/>
          </p:cNvSpPr>
          <p:nvPr>
            <p:ph type="title"/>
          </p:nvPr>
        </p:nvSpPr>
        <p:spPr>
          <a:xfrm>
            <a:off x="457200" y="274638"/>
            <a:ext cx="8229600" cy="1477962"/>
          </a:xfrm>
        </p:spPr>
        <p:txBody>
          <a:bodyPr/>
          <a:lstStyle/>
          <a:p>
            <a:br>
              <a:rPr lang="en-US" altLang="en-US" sz="2800" b="1" dirty="0">
                <a:ea typeface="ＭＳ Ｐゴシック" panose="020B0600070205080204" pitchFamily="34" charset="-128"/>
              </a:rPr>
            </a:br>
            <a:br>
              <a:rPr lang="en-US" altLang="en-US" sz="2800" b="1" dirty="0">
                <a:ea typeface="ＭＳ Ｐゴシック" panose="020B0600070205080204" pitchFamily="34" charset="-128"/>
              </a:rPr>
            </a:br>
            <a:r>
              <a:rPr lang="en-US" altLang="en-US" sz="3200" b="1" dirty="0">
                <a:ea typeface="ＭＳ Ｐゴシック" panose="020B0600070205080204" pitchFamily="34" charset="-128"/>
              </a:rPr>
              <a:t>2016 MAP Guide</a:t>
            </a:r>
            <a:br>
              <a:rPr lang="en-US" altLang="en-US" sz="2800" b="1" dirty="0">
                <a:ea typeface="ＭＳ Ｐゴシック" panose="020B0600070205080204" pitchFamily="34" charset="-128"/>
              </a:rPr>
            </a:br>
            <a:r>
              <a:rPr lang="en-US" altLang="en-US" sz="2800" b="1" dirty="0">
                <a:ea typeface="ＭＳ Ｐゴシック" panose="020B0600070205080204" pitchFamily="34" charset="-128"/>
              </a:rPr>
              <a:t>Chapter 14 - “Low Income Housing Tax Credit (LIHTC) and Other Tax Credit Program Guidance”</a:t>
            </a:r>
            <a:br>
              <a:rPr lang="en-US" altLang="en-US" b="1"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4255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0"/>
            <a:ext cx="8382000" cy="950913"/>
          </a:xfrm>
        </p:spPr>
        <p:txBody>
          <a:bodyPr/>
          <a:lstStyle/>
          <a:p>
            <a:r>
              <a:rPr lang="en-US" altLang="en-US" sz="3200" b="1" dirty="0">
                <a:ea typeface="ＭＳ Ｐゴシック" panose="020B0600070205080204" pitchFamily="34" charset="-128"/>
              </a:rPr>
              <a:t>New FHA Tax Credit Equity Pay-In Schedule</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A311C6-01FB-47E6-B768-081217C9EB4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163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00200"/>
            <a:ext cx="80057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790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3050"/>
            <a:ext cx="8382000" cy="950913"/>
          </a:xfrm>
        </p:spPr>
        <p:txBody>
          <a:bodyPr/>
          <a:lstStyle/>
          <a:p>
            <a:r>
              <a:rPr lang="en-US" altLang="en-US" sz="3200" b="1" dirty="0">
                <a:ea typeface="ＭＳ Ｐゴシック" panose="020B0600070205080204" pitchFamily="34" charset="-128"/>
              </a:rPr>
              <a:t>New FHA Tax Credit Equity Pay-In Requirements</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624BCF1-E766-44F3-BEA7-9BF420BF623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2" name="TextBox 1"/>
          <p:cNvSpPr txBox="1"/>
          <p:nvPr/>
        </p:nvSpPr>
        <p:spPr>
          <a:xfrm>
            <a:off x="304800" y="1235075"/>
            <a:ext cx="8686800" cy="3692525"/>
          </a:xfrm>
          <a:prstGeom prst="rect">
            <a:avLst/>
          </a:prstGeom>
          <a:noFill/>
        </p:spPr>
        <p:txBody>
          <a:bodyPr>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1</a:t>
            </a:r>
            <a:r>
              <a:rPr kumimoji="0" lang="en-US" sz="1800" b="1" i="0" u="none" strike="noStrike" kern="1200" cap="none" spc="0" normalizeH="0" baseline="30000" noProof="0" dirty="0">
                <a:ln>
                  <a:noFill/>
                </a:ln>
                <a:solidFill>
                  <a:prstClr val="black"/>
                </a:solidFill>
                <a:effectLst/>
                <a:uLnTx/>
                <a:uFillTx/>
                <a:latin typeface="Arial" charset="0"/>
                <a:ea typeface="ＭＳ Ｐゴシック" pitchFamily="26" charset="-128"/>
                <a:cs typeface="+mn-cs"/>
              </a:rPr>
              <a:t>st</a:t>
            </a: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 Minimum Installment is measured in Total Equity </a:t>
            </a: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rPr>
              <a:t>20% of Total Equity</a:t>
            </a: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2</a:t>
            </a:r>
            <a:r>
              <a:rPr kumimoji="0" lang="en-US" sz="1800" b="1" i="0" u="none" strike="noStrike" kern="1200" cap="none" spc="0" normalizeH="0" baseline="30000" noProof="0" dirty="0">
                <a:ln>
                  <a:noFill/>
                </a:ln>
                <a:solidFill>
                  <a:prstClr val="black"/>
                </a:solidFill>
                <a:effectLst/>
                <a:uLnTx/>
                <a:uFillTx/>
                <a:latin typeface="Arial" charset="0"/>
                <a:ea typeface="ＭＳ Ｐゴシック" pitchFamily="26" charset="-128"/>
                <a:cs typeface="+mn-cs"/>
              </a:rPr>
              <a:t>nd</a:t>
            </a: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 and 3</a:t>
            </a:r>
            <a:r>
              <a:rPr kumimoji="0" lang="en-US" sz="1800" b="1" i="0" u="none" strike="noStrike" kern="1200" cap="none" spc="0" normalizeH="0" baseline="30000" noProof="0" dirty="0">
                <a:ln>
                  <a:noFill/>
                </a:ln>
                <a:solidFill>
                  <a:prstClr val="black"/>
                </a:solidFill>
                <a:effectLst/>
                <a:uLnTx/>
                <a:uFillTx/>
                <a:latin typeface="Arial" charset="0"/>
                <a:ea typeface="ＭＳ Ｐゴシック" pitchFamily="26" charset="-128"/>
                <a:cs typeface="+mn-cs"/>
              </a:rPr>
              <a:t>rd</a:t>
            </a: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 Installments are measured in Net Equity </a:t>
            </a: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rPr>
              <a:t>100% of Net Equity</a:t>
            </a: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Net Equity </a:t>
            </a:r>
          </a:p>
          <a:p>
            <a:pPr marL="742950" marR="0" lvl="1"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 portion of Total Equity usually does not fund construction or otherwise provide income-producing assets that initially enhance FHA’s guarantor position, and</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742950" marR="0" lvl="1"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FHA’s mission is not served by over-capitalizing a project with high-cost equity either earlier than is needed, or in amounts that provide minimal additional risk mitigation.</a:t>
            </a:r>
          </a:p>
        </p:txBody>
      </p:sp>
    </p:spTree>
    <p:extLst>
      <p:ext uri="{BB962C8B-B14F-4D97-AF65-F5344CB8AC3E}">
        <p14:creationId xmlns:p14="http://schemas.microsoft.com/office/powerpoint/2010/main" val="3491570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3050"/>
            <a:ext cx="8382000" cy="950913"/>
          </a:xfrm>
        </p:spPr>
        <p:txBody>
          <a:bodyPr/>
          <a:lstStyle/>
          <a:p>
            <a:r>
              <a:rPr lang="en-US" altLang="en-US" sz="3200" b="1" dirty="0">
                <a:ea typeface="ＭＳ Ｐゴシック" panose="020B0600070205080204" pitchFamily="34" charset="-128"/>
              </a:rPr>
              <a:t>New FHA Tax Credit Equity Pay-In Requirements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98AD83-FC70-4B95-BCC5-5A84DB7C75D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2" name="TextBox 1"/>
          <p:cNvSpPr txBox="1"/>
          <p:nvPr/>
        </p:nvSpPr>
        <p:spPr>
          <a:xfrm>
            <a:off x="228600" y="1371600"/>
            <a:ext cx="8610600" cy="3354388"/>
          </a:xfrm>
          <a:prstGeom prst="rect">
            <a:avLst/>
          </a:prstGeom>
          <a:noFill/>
        </p:spPr>
        <p:txBody>
          <a:bodyPr>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Required for all LIHTC Transactions</a:t>
            </a:r>
          </a:p>
          <a:p>
            <a:pPr marL="742950" marR="0" lvl="1"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rPr>
              <a:t>Does not apply to equity derived from New Market or Historic Tax Credits.</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Added as a Special Condition to Firm Commitment for all TC Projects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Waivers of the first 20% equity pay-in </a:t>
            </a:r>
            <a:r>
              <a:rPr kumimoji="0" lang="en-US" sz="1800" b="1" i="0" u="sng" strike="noStrike" kern="1200" cap="none" spc="0" normalizeH="0" baseline="0" noProof="0" dirty="0">
                <a:ln>
                  <a:noFill/>
                </a:ln>
                <a:solidFill>
                  <a:prstClr val="black"/>
                </a:solidFill>
                <a:effectLst/>
                <a:uLnTx/>
                <a:uFillTx/>
                <a:latin typeface="Arial" charset="0"/>
                <a:ea typeface="ＭＳ Ｐゴシック" pitchFamily="26" charset="-128"/>
                <a:cs typeface="+mn-cs"/>
              </a:rPr>
              <a:t>will not be considered.</a:t>
            </a:r>
          </a:p>
          <a:p>
            <a:pPr marL="742950" marR="0" lvl="1"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rPr>
              <a:t>In addition, bridge loans and other sources, such as publicly funded loans or grants, may not be used to fund the first 20% equity pay-in amount. </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pitchFamily="26" charset="-128"/>
                <a:cs typeface="+mn-cs"/>
              </a:rPr>
              <a:t>Waivers of subsequent equity pay-in amounts will generally not be approved either.</a:t>
            </a: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charset="0"/>
              <a:ea typeface="ＭＳ Ｐゴシック" pitchFamily="26" charset="-128"/>
              <a:cs typeface="+mn-cs"/>
            </a:endParaRPr>
          </a:p>
        </p:txBody>
      </p:sp>
    </p:spTree>
    <p:extLst>
      <p:ext uri="{BB962C8B-B14F-4D97-AF65-F5344CB8AC3E}">
        <p14:creationId xmlns:p14="http://schemas.microsoft.com/office/powerpoint/2010/main" val="995409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b="1" dirty="0">
                <a:ea typeface="ＭＳ Ｐゴシック" panose="020B0600070205080204" pitchFamily="34" charset="-128"/>
              </a:rPr>
              <a:t>Just Released</a:t>
            </a:r>
            <a:endParaRPr lang="en-US" altLang="en-US" dirty="0">
              <a:ea typeface="ＭＳ Ｐゴシック" panose="020B0600070205080204" pitchFamily="34" charset="-128"/>
            </a:endParaRPr>
          </a:p>
        </p:txBody>
      </p:sp>
      <p:sp>
        <p:nvSpPr>
          <p:cNvPr id="3" name="Content Placeholder 2"/>
          <p:cNvSpPr>
            <a:spLocks noGrp="1"/>
          </p:cNvSpPr>
          <p:nvPr>
            <p:ph idx="1"/>
          </p:nvPr>
        </p:nvSpPr>
        <p:spPr>
          <a:xfrm>
            <a:off x="304800" y="1600200"/>
            <a:ext cx="8610600" cy="4525963"/>
          </a:xfrm>
        </p:spPr>
        <p:txBody>
          <a:bodyPr/>
          <a:lstStyle/>
          <a:p>
            <a:pPr>
              <a:defRPr/>
            </a:pPr>
            <a:r>
              <a:rPr lang="en-US" sz="2800" dirty="0"/>
              <a:t>2016 MAP Guide - </a:t>
            </a:r>
            <a:r>
              <a:rPr lang="en-US" sz="2800" b="1" dirty="0"/>
              <a:t>FAQ on Affordable Transactions</a:t>
            </a:r>
          </a:p>
          <a:p>
            <a:pPr marL="457200" lvl="1" indent="0">
              <a:buFont typeface="Arial" panose="020B0604020202020204" pitchFamily="34" charset="0"/>
              <a:buNone/>
              <a:defRPr/>
            </a:pPr>
            <a:r>
              <a:rPr lang="en-US" sz="1600" i="1" dirty="0"/>
              <a:t>Published 6/19/2017</a:t>
            </a:r>
          </a:p>
          <a:p>
            <a:pPr lvl="1">
              <a:defRPr/>
            </a:pPr>
            <a:r>
              <a:rPr lang="en-US" sz="2400" dirty="0"/>
              <a:t>Send any questions and/or comments to </a:t>
            </a:r>
            <a:r>
              <a:rPr lang="en-US" sz="2400" dirty="0">
                <a:hlinkClick r:id="rId2"/>
              </a:rPr>
              <a:t>MAPGuide2016@hud.gov</a:t>
            </a:r>
            <a:r>
              <a:rPr lang="en-US" sz="2400" dirty="0"/>
              <a:t> or to </a:t>
            </a:r>
            <a:r>
              <a:rPr lang="en-US" sz="2400" dirty="0">
                <a:hlinkClick r:id="rId3"/>
              </a:rPr>
              <a:t>Elizabeth.h.arteaga@hud.gov</a:t>
            </a:r>
            <a:r>
              <a:rPr lang="en-US" sz="2400" dirty="0"/>
              <a:t> </a:t>
            </a:r>
            <a:endParaRPr lang="en-US" sz="2400" i="1"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B49FAD8-ED5D-4DF5-8E30-87FD5DBDD72D}"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19461" name="Picture 5" descr="&lt;strong&gt;Breaking News&lt;/strong&gt;: Woman Kidnapped at Gunpoint on Asht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7500"/>
            <a:ext cx="1244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9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72"/>
            <a:ext cx="8229600" cy="1143000"/>
          </a:xfrm>
        </p:spPr>
        <p:txBody>
          <a:bodyPr/>
          <a:lstStyle/>
          <a:p>
            <a:pPr lvl="0"/>
            <a:r>
              <a:rPr lang="en-US" sz="3200" dirty="0">
                <a:solidFill>
                  <a:prstClr val="black"/>
                </a:solidFill>
                <a:latin typeface="Arial" panose="020B0604020202020204" pitchFamily="34" charset="0"/>
                <a:cs typeface="Arial" panose="020B0604020202020204" pitchFamily="34" charset="0"/>
              </a:rPr>
              <a:t>Multifamily West Region </a:t>
            </a:r>
            <a:r>
              <a:rPr lang="en-US" sz="3200" dirty="0">
                <a:solidFill>
                  <a:srgbClr val="000000"/>
                </a:solidFill>
                <a:latin typeface="Arial" panose="020B0604020202020204" pitchFamily="34" charset="0"/>
                <a:cs typeface="Arial" panose="020B0604020202020204" pitchFamily="34" charset="0"/>
              </a:rPr>
              <a:t>Staffing</a:t>
            </a:r>
            <a:endParaRPr lang="en-US" dirty="0">
              <a:solidFill>
                <a:srgbClr val="000000"/>
              </a:solidFill>
              <a:cs typeface="Arial"/>
            </a:endParaRPr>
          </a:p>
        </p:txBody>
      </p:sp>
      <p:sp>
        <p:nvSpPr>
          <p:cNvPr id="3" name="Content Placeholder 2"/>
          <p:cNvSpPr>
            <a:spLocks noGrp="1"/>
          </p:cNvSpPr>
          <p:nvPr>
            <p:ph idx="1"/>
          </p:nvPr>
        </p:nvSpPr>
        <p:spPr>
          <a:xfrm>
            <a:off x="248574" y="1444487"/>
            <a:ext cx="2476870" cy="4219466"/>
          </a:xfrm>
        </p:spPr>
        <p:txBody>
          <a:bodyPr/>
          <a:lstStyle/>
          <a:p>
            <a:pPr>
              <a:spcBef>
                <a:spcPct val="0"/>
              </a:spcBef>
            </a:pPr>
            <a:r>
              <a:rPr lang="en-US" sz="1800" dirty="0">
                <a:solidFill>
                  <a:srgbClr val="000000"/>
                </a:solidFill>
                <a:cs typeface="Arial"/>
              </a:rPr>
              <a:t>145 employees on board</a:t>
            </a:r>
          </a:p>
          <a:p>
            <a:pPr marL="0" indent="0">
              <a:spcBef>
                <a:spcPct val="0"/>
              </a:spcBef>
              <a:buNone/>
            </a:pPr>
            <a:endParaRPr lang="en-US" sz="1800" dirty="0">
              <a:solidFill>
                <a:srgbClr val="000000"/>
              </a:solidFill>
              <a:cs typeface="Arial"/>
            </a:endParaRPr>
          </a:p>
          <a:p>
            <a:pPr>
              <a:spcBef>
                <a:spcPct val="0"/>
              </a:spcBef>
            </a:pPr>
            <a:r>
              <a:rPr lang="en-US" sz="1800" dirty="0">
                <a:solidFill>
                  <a:srgbClr val="000000"/>
                </a:solidFill>
                <a:cs typeface="Arial"/>
              </a:rPr>
              <a:t>We are currently authorized to employ 163</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80819536"/>
              </p:ext>
            </p:extLst>
          </p:nvPr>
        </p:nvGraphicFramePr>
        <p:xfrm>
          <a:off x="2840854" y="1066273"/>
          <a:ext cx="6061099" cy="4394617"/>
        </p:xfrm>
        <a:graphic>
          <a:graphicData uri="http://schemas.openxmlformats.org/drawingml/2006/table">
            <a:tbl>
              <a:tblPr firstRow="1" bandRow="1">
                <a:tableStyleId>{5C22544A-7EE6-4342-B048-85BDC9FD1C3A}</a:tableStyleId>
              </a:tblPr>
              <a:tblGrid>
                <a:gridCol w="2078717">
                  <a:extLst>
                    <a:ext uri="{9D8B030D-6E8A-4147-A177-3AD203B41FA5}">
                      <a16:colId xmlns:a16="http://schemas.microsoft.com/office/drawing/2014/main" val="2174192080"/>
                    </a:ext>
                  </a:extLst>
                </a:gridCol>
                <a:gridCol w="1928507">
                  <a:extLst>
                    <a:ext uri="{9D8B030D-6E8A-4147-A177-3AD203B41FA5}">
                      <a16:colId xmlns:a16="http://schemas.microsoft.com/office/drawing/2014/main" val="916765053"/>
                    </a:ext>
                  </a:extLst>
                </a:gridCol>
                <a:gridCol w="2053875">
                  <a:extLst>
                    <a:ext uri="{9D8B030D-6E8A-4147-A177-3AD203B41FA5}">
                      <a16:colId xmlns:a16="http://schemas.microsoft.com/office/drawing/2014/main" val="47583534"/>
                    </a:ext>
                  </a:extLst>
                </a:gridCol>
              </a:tblGrid>
              <a:tr h="315918">
                <a:tc>
                  <a:txBody>
                    <a:bodyPr/>
                    <a:lstStyle/>
                    <a:p>
                      <a:endParaRPr lang="en-US" sz="1400" dirty="0"/>
                    </a:p>
                  </a:txBody>
                  <a:tcPr/>
                </a:tc>
                <a:tc>
                  <a:txBody>
                    <a:bodyPr/>
                    <a:lstStyle/>
                    <a:p>
                      <a:r>
                        <a:rPr lang="en-US" sz="1600" dirty="0"/>
                        <a:t>Current</a:t>
                      </a:r>
                      <a:r>
                        <a:rPr lang="en-US" sz="1600" baseline="0" dirty="0"/>
                        <a:t> Staff Level</a:t>
                      </a:r>
                      <a:endParaRPr lang="en-US" sz="1600" dirty="0"/>
                    </a:p>
                  </a:txBody>
                  <a:tcPr/>
                </a:tc>
                <a:tc>
                  <a:txBody>
                    <a:bodyPr/>
                    <a:lstStyle/>
                    <a:p>
                      <a:r>
                        <a:rPr lang="en-US" sz="1600" dirty="0"/>
                        <a:t>Authorized</a:t>
                      </a:r>
                      <a:r>
                        <a:rPr lang="en-US" sz="1600" baseline="0" dirty="0"/>
                        <a:t> Staff Level</a:t>
                      </a:r>
                      <a:endParaRPr lang="en-US" sz="1600" dirty="0"/>
                    </a:p>
                  </a:txBody>
                  <a:tcPr/>
                </a:tc>
                <a:extLst>
                  <a:ext uri="{0D108BD9-81ED-4DB2-BD59-A6C34878D82A}">
                    <a16:rowId xmlns:a16="http://schemas.microsoft.com/office/drawing/2014/main" val="3037924438"/>
                  </a:ext>
                </a:extLst>
              </a:tr>
              <a:tr h="281815">
                <a:tc>
                  <a:txBody>
                    <a:bodyPr/>
                    <a:lstStyle/>
                    <a:p>
                      <a:r>
                        <a:rPr lang="en-US" sz="1400" dirty="0"/>
                        <a:t>San</a:t>
                      </a:r>
                      <a:r>
                        <a:rPr lang="en-US" sz="1400" baseline="0" dirty="0"/>
                        <a:t> Francisco Production</a:t>
                      </a:r>
                      <a:endParaRPr lang="en-US" sz="1400" dirty="0"/>
                    </a:p>
                  </a:txBody>
                  <a:tcPr/>
                </a:tc>
                <a:tc>
                  <a:txBody>
                    <a:bodyPr/>
                    <a:lstStyle/>
                    <a:p>
                      <a:r>
                        <a:rPr lang="en-US" sz="1400" dirty="0"/>
                        <a:t>21</a:t>
                      </a:r>
                    </a:p>
                  </a:txBody>
                  <a:tcPr/>
                </a:tc>
                <a:tc>
                  <a:txBody>
                    <a:bodyPr/>
                    <a:lstStyle/>
                    <a:p>
                      <a:r>
                        <a:rPr lang="en-US" sz="1400" dirty="0"/>
                        <a:t>29</a:t>
                      </a:r>
                    </a:p>
                  </a:txBody>
                  <a:tcPr/>
                </a:tc>
                <a:extLst>
                  <a:ext uri="{0D108BD9-81ED-4DB2-BD59-A6C34878D82A}">
                    <a16:rowId xmlns:a16="http://schemas.microsoft.com/office/drawing/2014/main" val="1593493260"/>
                  </a:ext>
                </a:extLst>
              </a:tr>
              <a:tr h="281815">
                <a:tc>
                  <a:txBody>
                    <a:bodyPr/>
                    <a:lstStyle/>
                    <a:p>
                      <a:r>
                        <a:rPr lang="en-US" sz="1400" dirty="0"/>
                        <a:t>Denver Production</a:t>
                      </a:r>
                    </a:p>
                  </a:txBody>
                  <a:tcPr/>
                </a:tc>
                <a:tc>
                  <a:txBody>
                    <a:bodyPr/>
                    <a:lstStyle/>
                    <a:p>
                      <a:r>
                        <a:rPr lang="en-US" sz="1400" dirty="0"/>
                        <a:t>20</a:t>
                      </a:r>
                    </a:p>
                  </a:txBody>
                  <a:tcPr/>
                </a:tc>
                <a:tc>
                  <a:txBody>
                    <a:bodyPr/>
                    <a:lstStyle/>
                    <a:p>
                      <a:r>
                        <a:rPr lang="en-US" sz="1400" dirty="0"/>
                        <a:t>22</a:t>
                      </a:r>
                    </a:p>
                  </a:txBody>
                  <a:tcPr/>
                </a:tc>
                <a:extLst>
                  <a:ext uri="{0D108BD9-81ED-4DB2-BD59-A6C34878D82A}">
                    <a16:rowId xmlns:a16="http://schemas.microsoft.com/office/drawing/2014/main" val="1516968245"/>
                  </a:ext>
                </a:extLst>
              </a:tr>
              <a:tr h="281815">
                <a:tc>
                  <a:txBody>
                    <a:bodyPr/>
                    <a:lstStyle/>
                    <a:p>
                      <a:r>
                        <a:rPr lang="en-US" sz="1800" b="1" dirty="0"/>
                        <a:t>Production Total</a:t>
                      </a:r>
                    </a:p>
                  </a:txBody>
                  <a:tcPr/>
                </a:tc>
                <a:tc>
                  <a:txBody>
                    <a:bodyPr/>
                    <a:lstStyle/>
                    <a:p>
                      <a:r>
                        <a:rPr lang="en-US" sz="1800" b="1" kern="1200" dirty="0">
                          <a:solidFill>
                            <a:schemeClr val="dk1"/>
                          </a:solidFill>
                          <a:latin typeface="+mn-lt"/>
                          <a:ea typeface="+mn-ea"/>
                          <a:cs typeface="+mn-cs"/>
                        </a:rPr>
                        <a:t>41</a:t>
                      </a:r>
                    </a:p>
                  </a:txBody>
                  <a:tcPr/>
                </a:tc>
                <a:tc>
                  <a:txBody>
                    <a:bodyPr/>
                    <a:lstStyle/>
                    <a:p>
                      <a:r>
                        <a:rPr lang="en-US" sz="1800" b="1" dirty="0"/>
                        <a:t>51</a:t>
                      </a:r>
                    </a:p>
                  </a:txBody>
                  <a:tcPr/>
                </a:tc>
                <a:extLst>
                  <a:ext uri="{0D108BD9-81ED-4DB2-BD59-A6C34878D82A}">
                    <a16:rowId xmlns:a16="http://schemas.microsoft.com/office/drawing/2014/main" val="71029442"/>
                  </a:ext>
                </a:extLst>
              </a:tr>
              <a:tr h="281815">
                <a:tc>
                  <a:txBody>
                    <a:bodyPr/>
                    <a:lstStyle/>
                    <a:p>
                      <a:r>
                        <a:rPr lang="en-US" sz="1400" dirty="0"/>
                        <a:t>San Francisco AM</a:t>
                      </a:r>
                    </a:p>
                  </a:txBody>
                  <a:tcPr/>
                </a:tc>
                <a:tc>
                  <a:txBody>
                    <a:bodyPr/>
                    <a:lstStyle/>
                    <a:p>
                      <a:r>
                        <a:rPr lang="en-US" sz="1400" dirty="0"/>
                        <a:t>55</a:t>
                      </a:r>
                    </a:p>
                  </a:txBody>
                  <a:tcPr/>
                </a:tc>
                <a:tc>
                  <a:txBody>
                    <a:bodyPr/>
                    <a:lstStyle/>
                    <a:p>
                      <a:r>
                        <a:rPr lang="en-US" sz="1400" dirty="0"/>
                        <a:t>59</a:t>
                      </a:r>
                    </a:p>
                  </a:txBody>
                  <a:tcPr/>
                </a:tc>
                <a:extLst>
                  <a:ext uri="{0D108BD9-81ED-4DB2-BD59-A6C34878D82A}">
                    <a16:rowId xmlns:a16="http://schemas.microsoft.com/office/drawing/2014/main" val="4225232170"/>
                  </a:ext>
                </a:extLst>
              </a:tr>
              <a:tr h="281815">
                <a:tc>
                  <a:txBody>
                    <a:bodyPr/>
                    <a:lstStyle/>
                    <a:p>
                      <a:r>
                        <a:rPr lang="en-US" sz="1400" dirty="0"/>
                        <a:t>Denver AM</a:t>
                      </a:r>
                    </a:p>
                  </a:txBody>
                  <a:tcPr/>
                </a:tc>
                <a:tc>
                  <a:txBody>
                    <a:bodyPr/>
                    <a:lstStyle/>
                    <a:p>
                      <a:r>
                        <a:rPr lang="en-US" sz="1400" dirty="0"/>
                        <a:t>40</a:t>
                      </a:r>
                    </a:p>
                  </a:txBody>
                  <a:tcPr/>
                </a:tc>
                <a:tc>
                  <a:txBody>
                    <a:bodyPr/>
                    <a:lstStyle/>
                    <a:p>
                      <a:r>
                        <a:rPr lang="en-US" sz="1400" dirty="0"/>
                        <a:t>42</a:t>
                      </a:r>
                    </a:p>
                  </a:txBody>
                  <a:tcPr/>
                </a:tc>
                <a:extLst>
                  <a:ext uri="{0D108BD9-81ED-4DB2-BD59-A6C34878D82A}">
                    <a16:rowId xmlns:a16="http://schemas.microsoft.com/office/drawing/2014/main" val="6314648"/>
                  </a:ext>
                </a:extLst>
              </a:tr>
              <a:tr h="281815">
                <a:tc>
                  <a:txBody>
                    <a:bodyPr/>
                    <a:lstStyle/>
                    <a:p>
                      <a:r>
                        <a:rPr lang="en-US" sz="1800" b="1" dirty="0"/>
                        <a:t>Asset Management Total</a:t>
                      </a:r>
                    </a:p>
                  </a:txBody>
                  <a:tcPr/>
                </a:tc>
                <a:tc>
                  <a:txBody>
                    <a:bodyPr/>
                    <a:lstStyle/>
                    <a:p>
                      <a:r>
                        <a:rPr lang="en-US" sz="1800" b="1" dirty="0"/>
                        <a:t>95</a:t>
                      </a:r>
                    </a:p>
                  </a:txBody>
                  <a:tcPr/>
                </a:tc>
                <a:tc>
                  <a:txBody>
                    <a:bodyPr/>
                    <a:lstStyle/>
                    <a:p>
                      <a:r>
                        <a:rPr lang="en-US" sz="1800" b="1" dirty="0"/>
                        <a:t>101</a:t>
                      </a:r>
                    </a:p>
                  </a:txBody>
                  <a:tcPr/>
                </a:tc>
                <a:extLst>
                  <a:ext uri="{0D108BD9-81ED-4DB2-BD59-A6C34878D82A}">
                    <a16:rowId xmlns:a16="http://schemas.microsoft.com/office/drawing/2014/main" val="2803527329"/>
                  </a:ext>
                </a:extLst>
              </a:tr>
              <a:tr h="493177">
                <a:tc>
                  <a:txBody>
                    <a:bodyPr/>
                    <a:lstStyle/>
                    <a:p>
                      <a:r>
                        <a:rPr lang="en-US" sz="1400" dirty="0"/>
                        <a:t>San</a:t>
                      </a:r>
                      <a:r>
                        <a:rPr lang="en-US" sz="1400" baseline="0" dirty="0"/>
                        <a:t> Francisco Operations</a:t>
                      </a:r>
                      <a:endParaRPr lang="en-US" sz="1400" dirty="0"/>
                    </a:p>
                  </a:txBody>
                  <a:tcPr/>
                </a:tc>
                <a:tc>
                  <a:txBody>
                    <a:bodyPr/>
                    <a:lstStyle/>
                    <a:p>
                      <a:r>
                        <a:rPr lang="en-US" sz="1400" dirty="0"/>
                        <a:t>4</a:t>
                      </a:r>
                    </a:p>
                  </a:txBody>
                  <a:tcPr/>
                </a:tc>
                <a:tc>
                  <a:txBody>
                    <a:bodyPr/>
                    <a:lstStyle/>
                    <a:p>
                      <a:r>
                        <a:rPr lang="en-US" sz="1400" dirty="0"/>
                        <a:t>6</a:t>
                      </a:r>
                    </a:p>
                  </a:txBody>
                  <a:tcPr/>
                </a:tc>
                <a:extLst>
                  <a:ext uri="{0D108BD9-81ED-4DB2-BD59-A6C34878D82A}">
                    <a16:rowId xmlns:a16="http://schemas.microsoft.com/office/drawing/2014/main" val="3886326105"/>
                  </a:ext>
                </a:extLst>
              </a:tr>
              <a:tr h="281815">
                <a:tc>
                  <a:txBody>
                    <a:bodyPr/>
                    <a:lstStyle/>
                    <a:p>
                      <a:r>
                        <a:rPr lang="en-US" sz="1400" dirty="0"/>
                        <a:t>Denver</a:t>
                      </a:r>
                      <a:r>
                        <a:rPr lang="en-US" sz="1400" baseline="0" dirty="0"/>
                        <a:t> Operations</a:t>
                      </a:r>
                      <a:endParaRPr lang="en-US" sz="1400" dirty="0"/>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765862441"/>
                  </a:ext>
                </a:extLst>
              </a:tr>
              <a:tr h="281815">
                <a:tc>
                  <a:txBody>
                    <a:bodyPr/>
                    <a:lstStyle/>
                    <a:p>
                      <a:r>
                        <a:rPr lang="en-US" sz="1800" b="1" dirty="0"/>
                        <a:t>Operations Total</a:t>
                      </a:r>
                    </a:p>
                  </a:txBody>
                  <a:tcPr/>
                </a:tc>
                <a:tc>
                  <a:txBody>
                    <a:bodyPr/>
                    <a:lstStyle/>
                    <a:p>
                      <a:r>
                        <a:rPr lang="en-US" sz="1800" b="1" dirty="0"/>
                        <a:t>6</a:t>
                      </a:r>
                    </a:p>
                  </a:txBody>
                  <a:tcPr/>
                </a:tc>
                <a:tc>
                  <a:txBody>
                    <a:bodyPr/>
                    <a:lstStyle/>
                    <a:p>
                      <a:r>
                        <a:rPr lang="en-US" sz="1800" b="1" dirty="0"/>
                        <a:t>8</a:t>
                      </a:r>
                    </a:p>
                  </a:txBody>
                  <a:tcPr/>
                </a:tc>
                <a:extLst>
                  <a:ext uri="{0D108BD9-81ED-4DB2-BD59-A6C34878D82A}">
                    <a16:rowId xmlns:a16="http://schemas.microsoft.com/office/drawing/2014/main" val="2097554360"/>
                  </a:ext>
                </a:extLst>
              </a:tr>
              <a:tr h="281815">
                <a:tc>
                  <a:txBody>
                    <a:bodyPr/>
                    <a:lstStyle/>
                    <a:p>
                      <a:r>
                        <a:rPr lang="en-US" sz="1400" dirty="0"/>
                        <a:t>Regional</a:t>
                      </a:r>
                      <a:r>
                        <a:rPr lang="en-US" sz="1400" baseline="0" dirty="0"/>
                        <a:t> Office</a:t>
                      </a:r>
                      <a:endParaRPr lang="en-US" sz="1400" dirty="0"/>
                    </a:p>
                  </a:txBody>
                  <a:tcPr/>
                </a:tc>
                <a:tc>
                  <a:txBody>
                    <a:bodyPr/>
                    <a:lstStyle/>
                    <a:p>
                      <a:r>
                        <a:rPr lang="en-US" sz="1400" dirty="0"/>
                        <a:t>3</a:t>
                      </a:r>
                    </a:p>
                  </a:txBody>
                  <a:tcPr/>
                </a:tc>
                <a:tc>
                  <a:txBody>
                    <a:bodyPr/>
                    <a:lstStyle/>
                    <a:p>
                      <a:r>
                        <a:rPr lang="en-US" sz="1400" dirty="0"/>
                        <a:t>3</a:t>
                      </a:r>
                    </a:p>
                  </a:txBody>
                  <a:tcPr/>
                </a:tc>
                <a:extLst>
                  <a:ext uri="{0D108BD9-81ED-4DB2-BD59-A6C34878D82A}">
                    <a16:rowId xmlns:a16="http://schemas.microsoft.com/office/drawing/2014/main" val="561135623"/>
                  </a:ext>
                </a:extLst>
              </a:tr>
              <a:tr h="281815">
                <a:tc>
                  <a:txBody>
                    <a:bodyPr/>
                    <a:lstStyle/>
                    <a:p>
                      <a:r>
                        <a:rPr lang="en-US" sz="1800" b="1" dirty="0"/>
                        <a:t>Total</a:t>
                      </a:r>
                    </a:p>
                  </a:txBody>
                  <a:tcPr/>
                </a:tc>
                <a:tc>
                  <a:txBody>
                    <a:bodyPr/>
                    <a:lstStyle/>
                    <a:p>
                      <a:r>
                        <a:rPr lang="en-US" sz="1800" b="1" dirty="0"/>
                        <a:t>145</a:t>
                      </a:r>
                    </a:p>
                  </a:txBody>
                  <a:tcPr/>
                </a:tc>
                <a:tc>
                  <a:txBody>
                    <a:bodyPr/>
                    <a:lstStyle/>
                    <a:p>
                      <a:r>
                        <a:rPr lang="en-US" sz="1800" b="1" dirty="0"/>
                        <a:t>163</a:t>
                      </a:r>
                    </a:p>
                  </a:txBody>
                  <a:tcPr/>
                </a:tc>
                <a:extLst>
                  <a:ext uri="{0D108BD9-81ED-4DB2-BD59-A6C34878D82A}">
                    <a16:rowId xmlns:a16="http://schemas.microsoft.com/office/drawing/2014/main" val="176321700"/>
                  </a:ext>
                </a:extLst>
              </a:tr>
            </a:tbl>
          </a:graphicData>
        </a:graphic>
      </p:graphicFrame>
      <p:sp>
        <p:nvSpPr>
          <p:cNvPr id="5" name="TextBox 4"/>
          <p:cNvSpPr txBox="1"/>
          <p:nvPr/>
        </p:nvSpPr>
        <p:spPr>
          <a:xfrm>
            <a:off x="605118" y="5708387"/>
            <a:ext cx="6898341" cy="369332"/>
          </a:xfrm>
          <a:prstGeom prst="rect">
            <a:avLst/>
          </a:prstGeom>
          <a:noFill/>
        </p:spPr>
        <p:txBody>
          <a:bodyPr wrap="square" rtlCol="0">
            <a:spAutoFit/>
          </a:bodyPr>
          <a:lstStyle/>
          <a:p>
            <a:r>
              <a:rPr lang="en-US" b="1" dirty="0"/>
              <a:t>Note: Original Transformation staff plan allotted 180 FTEs </a:t>
            </a:r>
          </a:p>
        </p:txBody>
      </p:sp>
    </p:spTree>
    <p:extLst>
      <p:ext uri="{BB962C8B-B14F-4D97-AF65-F5344CB8AC3E}">
        <p14:creationId xmlns:p14="http://schemas.microsoft.com/office/powerpoint/2010/main" val="3332885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4500" y="274638"/>
            <a:ext cx="8229600" cy="1143000"/>
          </a:xfrm>
        </p:spPr>
        <p:txBody>
          <a:bodyPr/>
          <a:lstStyle/>
          <a:p>
            <a:r>
              <a:rPr lang="en-US" altLang="en-US" sz="3200" b="1" dirty="0">
                <a:ea typeface="ＭＳ Ｐゴシック" panose="020B0600070205080204" pitchFamily="34" charset="-128"/>
              </a:rPr>
              <a:t>LIHTC/Affordable Transaction Processing</a:t>
            </a:r>
          </a:p>
        </p:txBody>
      </p:sp>
      <p:sp>
        <p:nvSpPr>
          <p:cNvPr id="20483" name="Content Placeholder 2"/>
          <p:cNvSpPr>
            <a:spLocks noGrp="1"/>
          </p:cNvSpPr>
          <p:nvPr>
            <p:ph idx="1"/>
          </p:nvPr>
        </p:nvSpPr>
        <p:spPr>
          <a:xfrm>
            <a:off x="457200" y="1417638"/>
            <a:ext cx="8229600" cy="4708525"/>
          </a:xfrm>
        </p:spPr>
        <p:txBody>
          <a:bodyPr/>
          <a:lstStyle/>
          <a:p>
            <a:r>
              <a:rPr lang="en-US" altLang="en-US" sz="2800" dirty="0">
                <a:ea typeface="ＭＳ Ｐゴシック" panose="020B0600070205080204" pitchFamily="34" charset="-128"/>
              </a:rPr>
              <a:t>Each Office of Multifamily Housing region has a designated LIHTC team that is experienced in reviewing and processing affordable transactions. </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AF98BCE-5898-472C-888E-54D400BADF2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2028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12812"/>
          </a:xfrm>
        </p:spPr>
        <p:txBody>
          <a:bodyPr/>
          <a:lstStyle/>
          <a:p>
            <a:r>
              <a:rPr lang="en-US" altLang="en-US" sz="3200" b="1" dirty="0">
                <a:ea typeface="ＭＳ Ｐゴシック" panose="020B0600070205080204" pitchFamily="34" charset="-128"/>
              </a:rPr>
              <a:t>LIHTC/Affordable Transaction Processing</a:t>
            </a:r>
          </a:p>
        </p:txBody>
      </p:sp>
      <p:sp>
        <p:nvSpPr>
          <p:cNvPr id="21507" name="Content Placeholder 2"/>
          <p:cNvSpPr>
            <a:spLocks noGrp="1"/>
          </p:cNvSpPr>
          <p:nvPr>
            <p:ph idx="1"/>
          </p:nvPr>
        </p:nvSpPr>
        <p:spPr>
          <a:xfrm>
            <a:off x="457200" y="1187450"/>
            <a:ext cx="8229600" cy="4938713"/>
          </a:xfrm>
        </p:spPr>
        <p:txBody>
          <a:bodyPr/>
          <a:lstStyle/>
          <a:p>
            <a:r>
              <a:rPr lang="en-US" altLang="en-US" sz="2400" b="1" dirty="0">
                <a:ea typeface="ＭＳ Ｐゴシック" panose="020B0600070205080204" pitchFamily="34" charset="-128"/>
              </a:rPr>
              <a:t>Lender Narrative </a:t>
            </a:r>
            <a:r>
              <a:rPr lang="en-US" altLang="en-US" sz="2400" dirty="0">
                <a:ea typeface="ＭＳ Ｐゴシック" panose="020B0600070205080204" pitchFamily="34" charset="-128"/>
              </a:rPr>
              <a:t>- The Tax Credit Program Pilot Lenders’ Narrative template can be used for all Tax Credit Projects and is available on HUD’s Tax Credit Pilot website at: </a:t>
            </a:r>
            <a:r>
              <a:rPr lang="en-US" altLang="en-US" sz="2400" u="sng" dirty="0">
                <a:ea typeface="ＭＳ Ｐゴシック" panose="020B0600070205080204" pitchFamily="34" charset="-128"/>
                <a:hlinkClick r:id="rId2"/>
              </a:rPr>
              <a:t>http://portal.hud.gov/hudportal/HUD?src=/program_offices/housing/mfh/map/maphome/taxcredit</a:t>
            </a:r>
            <a:endParaRPr lang="en-US" altLang="en-US" sz="2400" u="sng" dirty="0">
              <a:ea typeface="ＭＳ Ｐゴシック" panose="020B0600070205080204" pitchFamily="34" charset="-128"/>
            </a:endParaRPr>
          </a:p>
          <a:p>
            <a:r>
              <a:rPr lang="en-US" altLang="en-US" sz="2400" b="1" dirty="0">
                <a:ea typeface="ＭＳ Ｐゴシック" panose="020B0600070205080204" pitchFamily="34" charset="-128"/>
              </a:rPr>
              <a:t>TC Wheelbarrow</a:t>
            </a:r>
            <a:r>
              <a:rPr lang="en-US" altLang="en-US" sz="2400" dirty="0">
                <a:ea typeface="ＭＳ Ｐゴシック" panose="020B0600070205080204" pitchFamily="34" charset="-128"/>
              </a:rPr>
              <a:t> – A tax credit version of the “Wheelbarrow” or similar document set up to provide specialized information with respect to sources and uses of funds, draw schedules and other matters essential to analysis of LIHTC projects, must be submitted for all TC Projects in place of the standard Wheelbarrow.  </a:t>
            </a:r>
            <a:r>
              <a:rPr lang="en-US" altLang="en-US" sz="2400" i="1" dirty="0">
                <a:ea typeface="ＭＳ Ｐゴシック" panose="020B0600070205080204" pitchFamily="34" charset="-128"/>
              </a:rPr>
              <a:t>The TC Wheelbarrow and PDF of the training PPT for the new wheelbarrow is also available on the above noted website.</a:t>
            </a:r>
            <a:endParaRPr lang="en-US" altLang="en-US" sz="2400" b="1" i="1" dirty="0">
              <a:ea typeface="ＭＳ Ｐゴシック" panose="020B0600070205080204" pitchFamily="34" charset="-128"/>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2D6702-67D6-40F5-9D24-ACD7D5433A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3053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200" b="1" dirty="0">
                <a:ea typeface="ＭＳ Ｐゴシック" panose="020B0600070205080204" pitchFamily="34" charset="-128"/>
              </a:rPr>
              <a:t>LIHTC/Affordable Transaction Processing</a:t>
            </a:r>
          </a:p>
        </p:txBody>
      </p:sp>
      <p:sp>
        <p:nvSpPr>
          <p:cNvPr id="22531" name="Content Placeholder 2"/>
          <p:cNvSpPr>
            <a:spLocks noGrp="1"/>
          </p:cNvSpPr>
          <p:nvPr>
            <p:ph idx="1"/>
          </p:nvPr>
        </p:nvSpPr>
        <p:spPr>
          <a:xfrm>
            <a:off x="457200" y="1417638"/>
            <a:ext cx="8229600" cy="4708525"/>
          </a:xfrm>
        </p:spPr>
        <p:txBody>
          <a:bodyPr/>
          <a:lstStyle/>
          <a:p>
            <a:r>
              <a:rPr lang="en-US" altLang="en-US" sz="2800" b="1" dirty="0">
                <a:ea typeface="ＭＳ Ｐゴシック" panose="020B0600070205080204" pitchFamily="34" charset="-128"/>
              </a:rPr>
              <a:t>Assurance of Completion </a:t>
            </a:r>
            <a:r>
              <a:rPr lang="en-US" altLang="en-US" sz="2800" dirty="0">
                <a:ea typeface="ＭＳ Ｐゴシック" panose="020B0600070205080204" pitchFamily="34" charset="-128"/>
              </a:rPr>
              <a:t>- A 10% non-mortgageable assurance of completion is acceptable if the project is “affordable” and the HUD underwriter agrees 10% is sufficient. </a:t>
            </a:r>
            <a:r>
              <a:rPr lang="en-US" altLang="en-US" sz="2800" i="1" dirty="0">
                <a:ea typeface="ＭＳ Ｐゴシック" panose="020B0600070205080204" pitchFamily="34" charset="-128"/>
              </a:rPr>
              <a:t>(Incorporated into the 2016 MAP Guide, no waiver required)</a:t>
            </a:r>
            <a:endParaRPr lang="en-US" altLang="en-US" sz="2800" dirty="0">
              <a:ea typeface="ＭＳ Ｐゴシック" panose="020B0600070205080204" pitchFamily="34" charset="-128"/>
            </a:endParaRPr>
          </a:p>
          <a:p>
            <a:endParaRPr lang="en-US" altLang="en-US" sz="2800" b="1" dirty="0">
              <a:ea typeface="ＭＳ Ｐゴシック" panose="020B0600070205080204" pitchFamily="34" charset="-128"/>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6143D3A-461C-4D5D-BBEE-11FFB71D5C5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50372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ea typeface="ＭＳ Ｐゴシック" panose="020B0600070205080204" pitchFamily="34" charset="-128"/>
              </a:rPr>
              <a:t>Coming Soon…..221(d)(4) TC Pilot</a:t>
            </a:r>
          </a:p>
        </p:txBody>
      </p:sp>
      <p:sp>
        <p:nvSpPr>
          <p:cNvPr id="23555" name="Content Placeholder 2"/>
          <p:cNvSpPr>
            <a:spLocks noGrp="1"/>
          </p:cNvSpPr>
          <p:nvPr>
            <p:ph idx="1"/>
          </p:nvPr>
        </p:nvSpPr>
        <p:spPr/>
        <p:txBody>
          <a:bodyPr/>
          <a:lstStyle/>
          <a:p>
            <a:r>
              <a:rPr lang="en-US" altLang="en-US" dirty="0">
                <a:ea typeface="ＭＳ Ｐゴシック" panose="020B0600070205080204" pitchFamily="34" charset="-128"/>
              </a:rPr>
              <a:t>Pending the approval by the new administration.</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256C7A-58BE-480F-9F18-13FA566248B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6970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Arial" panose="020B0604020202020204" pitchFamily="34" charset="0"/>
                <a:cs typeface="Arial" panose="020B0604020202020204" pitchFamily="34" charset="0"/>
              </a:rPr>
              <a:t>Multifamily West Region </a:t>
            </a:r>
            <a:r>
              <a:rPr lang="en-US" dirty="0">
                <a:solidFill>
                  <a:srgbClr val="000000"/>
                </a:solidFill>
                <a:latin typeface="Arial" panose="020B0604020202020204" pitchFamily="34" charset="0"/>
                <a:cs typeface="Arial" panose="020B0604020202020204" pitchFamily="34" charset="0"/>
              </a:rPr>
              <a:t>Staffing</a:t>
            </a:r>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6</a:t>
            </a:fld>
            <a:endParaRPr lang="en-US" dirty="0"/>
          </a:p>
        </p:txBody>
      </p:sp>
      <p:sp>
        <p:nvSpPr>
          <p:cNvPr id="5" name="Rectangle 4"/>
          <p:cNvSpPr/>
          <p:nvPr/>
        </p:nvSpPr>
        <p:spPr>
          <a:xfrm>
            <a:off x="1676032" y="1204397"/>
            <a:ext cx="6494929" cy="4862870"/>
          </a:xfrm>
          <a:prstGeom prst="rect">
            <a:avLst/>
          </a:prstGeom>
        </p:spPr>
        <p:txBody>
          <a:bodyPr wrap="square">
            <a:spAutoFit/>
          </a:bodyPr>
          <a:lstStyle/>
          <a:p>
            <a:pPr marL="0" marR="0">
              <a:spcBef>
                <a:spcPts val="0"/>
              </a:spcBef>
              <a:spcAft>
                <a:spcPts val="0"/>
              </a:spcAft>
            </a:pPr>
            <a:endParaRPr lang="en-US" sz="2000" b="1" u="sng" dirty="0">
              <a:latin typeface="Calibri" panose="020F0502020204030204" pitchFamily="34" charset="0"/>
              <a:ea typeface="Calibri" panose="020F0502020204030204" pitchFamily="34" charset="0"/>
            </a:endParaRPr>
          </a:p>
          <a:p>
            <a:pPr marL="0" marR="0">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Current Vacant Positions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PRODUCTION:  				3 Underwriters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2 Appraisers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2 Construction Analysts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3 Program Assistants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ASSET MANAGEMENT: 		3 Account Executives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3 Program Assistants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OPERATIONS:   				2 Program Analysts</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On Board Staff = 145</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Vacant Positions = 18</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Total FTE – 163</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Arial" panose="020B0604020202020204" pitchFamily="34" charset="0"/>
              </a:rPr>
              <a:t>Original FTE –180 </a:t>
            </a:r>
          </a:p>
        </p:txBody>
      </p:sp>
    </p:spTree>
    <p:extLst>
      <p:ext uri="{BB962C8B-B14F-4D97-AF65-F5344CB8AC3E}">
        <p14:creationId xmlns:p14="http://schemas.microsoft.com/office/powerpoint/2010/main" val="184109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1839-F157-4813-ACD1-894E409F8A0D}"/>
              </a:ext>
            </a:extLst>
          </p:cNvPr>
          <p:cNvSpPr>
            <a:spLocks noGrp="1"/>
          </p:cNvSpPr>
          <p:nvPr>
            <p:ph type="title"/>
          </p:nvPr>
        </p:nvSpPr>
        <p:spPr>
          <a:xfrm>
            <a:off x="457200" y="274638"/>
            <a:ext cx="8229600" cy="1136912"/>
          </a:xfrm>
        </p:spPr>
        <p:txBody>
          <a:bodyPr/>
          <a:lstStyle/>
          <a:p>
            <a:r>
              <a:rPr lang="en-US" dirty="0"/>
              <a:t>West Region Updates FY17 </a:t>
            </a:r>
          </a:p>
        </p:txBody>
      </p:sp>
      <p:sp>
        <p:nvSpPr>
          <p:cNvPr id="3" name="Content Placeholder 2">
            <a:extLst>
              <a:ext uri="{FF2B5EF4-FFF2-40B4-BE49-F238E27FC236}">
                <a16:creationId xmlns:a16="http://schemas.microsoft.com/office/drawing/2014/main" id="{D7C3DDC7-7573-4A0A-8BC4-8C24FFC8B8DC}"/>
              </a:ext>
            </a:extLst>
          </p:cNvPr>
          <p:cNvSpPr>
            <a:spLocks noGrp="1"/>
          </p:cNvSpPr>
          <p:nvPr>
            <p:ph idx="1"/>
          </p:nvPr>
        </p:nvSpPr>
        <p:spPr>
          <a:xfrm>
            <a:off x="457200" y="1411550"/>
            <a:ext cx="8229600" cy="4525963"/>
          </a:xfrm>
        </p:spPr>
        <p:txBody>
          <a:bodyPr/>
          <a:lstStyle/>
          <a:p>
            <a:pPr marL="0" indent="0">
              <a:buNone/>
            </a:pPr>
            <a:r>
              <a:rPr lang="en-US" dirty="0"/>
              <a:t>Accomplishments:</a:t>
            </a:r>
          </a:p>
          <a:p>
            <a:r>
              <a:rPr lang="en-US" sz="2800" dirty="0"/>
              <a:t>Single Underwriter Role </a:t>
            </a:r>
          </a:p>
          <a:p>
            <a:r>
              <a:rPr lang="en-US" sz="2800" dirty="0"/>
              <a:t>Consistency in the West Region</a:t>
            </a:r>
          </a:p>
          <a:p>
            <a:r>
              <a:rPr lang="en-US" sz="2800" dirty="0"/>
              <a:t>Better Timeframes</a:t>
            </a:r>
          </a:p>
          <a:p>
            <a:pPr marL="0" indent="0">
              <a:buNone/>
            </a:pPr>
            <a:r>
              <a:rPr lang="en-US" dirty="0"/>
              <a:t>Challenges:</a:t>
            </a:r>
          </a:p>
          <a:p>
            <a:r>
              <a:rPr lang="en-US" sz="2800" dirty="0"/>
              <a:t>Shortage of Staff</a:t>
            </a:r>
          </a:p>
          <a:p>
            <a:r>
              <a:rPr lang="en-US" sz="2800" dirty="0"/>
              <a:t>Application Intake and Screening</a:t>
            </a:r>
          </a:p>
          <a:p>
            <a:r>
              <a:rPr lang="en-US" sz="2800" dirty="0"/>
              <a:t>Large Geographical Area, Site Visits </a:t>
            </a:r>
          </a:p>
          <a:p>
            <a:r>
              <a:rPr lang="en-US" sz="2800" dirty="0"/>
              <a:t>Davis Bacon and Environmental</a:t>
            </a:r>
          </a:p>
          <a:p>
            <a:pPr marL="0" indent="0">
              <a:buNone/>
            </a:pPr>
            <a:endParaRPr lang="en-US" dirty="0"/>
          </a:p>
        </p:txBody>
      </p:sp>
      <p:sp>
        <p:nvSpPr>
          <p:cNvPr id="4" name="Slide Number Placeholder 3">
            <a:extLst>
              <a:ext uri="{FF2B5EF4-FFF2-40B4-BE49-F238E27FC236}">
                <a16:creationId xmlns:a16="http://schemas.microsoft.com/office/drawing/2014/main" id="{8F36417E-4038-499C-8C3B-66E080DECB47}"/>
              </a:ext>
            </a:extLst>
          </p:cNvPr>
          <p:cNvSpPr>
            <a:spLocks noGrp="1"/>
          </p:cNvSpPr>
          <p:nvPr>
            <p:ph type="sldNum" sz="quarter" idx="12"/>
          </p:nvPr>
        </p:nvSpPr>
        <p:spPr/>
        <p:txBody>
          <a:bodyPr/>
          <a:lstStyle/>
          <a:p>
            <a:fld id="{84685E14-3D72-4BDD-9376-7B3416E2E802}" type="slidenum">
              <a:rPr lang="en-US" smtClean="0"/>
              <a:pPr/>
              <a:t>7</a:t>
            </a:fld>
            <a:endParaRPr lang="en-US" dirty="0"/>
          </a:p>
        </p:txBody>
      </p:sp>
    </p:spTree>
    <p:extLst>
      <p:ext uri="{BB962C8B-B14F-4D97-AF65-F5344CB8AC3E}">
        <p14:creationId xmlns:p14="http://schemas.microsoft.com/office/powerpoint/2010/main" val="390269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8</a:t>
            </a:fld>
            <a:endParaRPr lang="en-US" dirty="0"/>
          </a:p>
        </p:txBody>
      </p:sp>
      <p:sp>
        <p:nvSpPr>
          <p:cNvPr id="32" name="Rectangle 31"/>
          <p:cNvSpPr/>
          <p:nvPr/>
        </p:nvSpPr>
        <p:spPr>
          <a:xfrm>
            <a:off x="417301" y="1084446"/>
            <a:ext cx="4441371" cy="4999951"/>
          </a:xfrm>
          <a:prstGeom prst="rect">
            <a:avLst/>
          </a:prstGeom>
        </p:spPr>
        <p:txBody>
          <a:bodyPr wrap="square">
            <a:noAutofit/>
          </a:bodyPr>
          <a:lstStyle/>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California</a:t>
            </a:r>
            <a:endParaRPr lang="en-US" sz="16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30</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Washington</a:t>
            </a:r>
            <a:endParaRPr lang="en-US" sz="16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13</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Oregon</a:t>
            </a:r>
            <a:endParaRPr lang="en-US" sz="16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14</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Nevada</a:t>
            </a:r>
            <a:endParaRPr lang="en-US" sz="16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3</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Hawaii</a:t>
            </a: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0</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cs typeface="Arial" panose="020B0604020202020204" pitchFamily="34" charset="0"/>
              </a:rPr>
              <a:t>Alaska</a:t>
            </a:r>
          </a:p>
          <a:p>
            <a:pPr defTabSz="914400" fontAlgn="auto">
              <a:spcBef>
                <a:spcPts val="0"/>
              </a:spcBef>
              <a:spcAft>
                <a:spcPts val="0"/>
              </a:spcAft>
            </a:pPr>
            <a:r>
              <a:rPr lang="en-US" dirty="0">
                <a:latin typeface="Arial" panose="020B0604020202020204" pitchFamily="34" charset="0"/>
                <a:cs typeface="Arial" panose="020B0604020202020204" pitchFamily="34" charset="0"/>
              </a:rPr>
              <a:t>       9 Concepts </a:t>
            </a: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p:txBody>
      </p:sp>
      <p:sp>
        <p:nvSpPr>
          <p:cNvPr id="33" name="Rectangle 32"/>
          <p:cNvSpPr/>
          <p:nvPr/>
        </p:nvSpPr>
        <p:spPr>
          <a:xfrm>
            <a:off x="2853062" y="6629401"/>
            <a:ext cx="622115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38" name="Rectangle 37"/>
          <p:cNvSpPr/>
          <p:nvPr/>
        </p:nvSpPr>
        <p:spPr>
          <a:xfrm>
            <a:off x="5705924" y="6460671"/>
            <a:ext cx="390075" cy="20955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43" name="TextBox 42"/>
          <p:cNvSpPr txBox="1"/>
          <p:nvPr/>
        </p:nvSpPr>
        <p:spPr>
          <a:xfrm>
            <a:off x="2853062" y="4897881"/>
            <a:ext cx="5489904" cy="1077218"/>
          </a:xfrm>
          <a:prstGeom prst="rect">
            <a:avLst/>
          </a:prstGeom>
          <a:noFill/>
        </p:spPr>
        <p:txBody>
          <a:bodyPr wrap="square" rtlCol="0">
            <a:spAutoFit/>
          </a:bodyPr>
          <a:lstStyle/>
          <a:p>
            <a:pPr algn="ctr" defTabSz="914400" fontAlgn="auto">
              <a:spcBef>
                <a:spcPts val="0"/>
              </a:spcBef>
              <a:spcAft>
                <a:spcPts val="0"/>
              </a:spcAft>
            </a:pPr>
            <a:r>
              <a:rPr lang="en-US" sz="3200" b="1" u="sng" dirty="0">
                <a:latin typeface="Arial" panose="020B0604020202020204" pitchFamily="34" charset="0"/>
                <a:ea typeface="+mn-ea"/>
                <a:cs typeface="Arial" panose="020B0604020202020204" pitchFamily="34" charset="0"/>
              </a:rPr>
              <a:t>Total</a:t>
            </a:r>
          </a:p>
          <a:p>
            <a:pPr algn="ctr" defTabSz="914400" fontAlgn="auto">
              <a:spcBef>
                <a:spcPts val="0"/>
              </a:spcBef>
              <a:spcAft>
                <a:spcPts val="0"/>
              </a:spcAft>
            </a:pPr>
            <a:r>
              <a:rPr lang="en-US" sz="3200" b="1" dirty="0">
                <a:latin typeface="Arial" panose="020B0604020202020204" pitchFamily="34" charset="0"/>
                <a:ea typeface="+mn-ea"/>
                <a:cs typeface="Arial" panose="020B0604020202020204" pitchFamily="34" charset="0"/>
              </a:rPr>
              <a:t>172 Concept Meetings  </a:t>
            </a:r>
          </a:p>
        </p:txBody>
      </p:sp>
      <p:sp>
        <p:nvSpPr>
          <p:cNvPr id="10" name="Rectangle 9"/>
          <p:cNvSpPr/>
          <p:nvPr/>
        </p:nvSpPr>
        <p:spPr>
          <a:xfrm>
            <a:off x="3355217" y="1325463"/>
            <a:ext cx="3841511" cy="4084808"/>
          </a:xfrm>
          <a:prstGeom prst="rect">
            <a:avLst/>
          </a:prstGeom>
        </p:spPr>
        <p:txBody>
          <a:bodyPr wrap="square">
            <a:noAutofit/>
          </a:bodyPr>
          <a:lstStyle/>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Colorado</a:t>
            </a:r>
            <a:r>
              <a:rPr lang="en-US" sz="16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36</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Utah</a:t>
            </a:r>
            <a:endParaRPr lang="en-US" sz="16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20</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Arizona</a:t>
            </a:r>
            <a:r>
              <a:rPr lang="en-US" sz="16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32</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ea typeface="+mn-ea"/>
                <a:cs typeface="Arial" panose="020B0604020202020204" pitchFamily="34" charset="0"/>
              </a:rPr>
              <a:t>Wyoming</a:t>
            </a:r>
            <a:r>
              <a:rPr lang="en-US" sz="16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3</a:t>
            </a:r>
            <a:r>
              <a:rPr lang="en-US" sz="1200" dirty="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Concepts</a:t>
            </a:r>
            <a:r>
              <a:rPr lang="en-US" sz="1200" dirty="0">
                <a:latin typeface="Arial" panose="020B0604020202020204" pitchFamily="34" charset="0"/>
                <a:ea typeface="+mn-ea"/>
                <a:cs typeface="Arial" panose="020B0604020202020204" pitchFamily="34" charset="0"/>
              </a:rPr>
              <a:t>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1200" dirty="0">
              <a:latin typeface="Arial" panose="020B0604020202020204" pitchFamily="34" charset="0"/>
              <a:cs typeface="Arial" panose="020B0604020202020204" pitchFamily="34" charset="0"/>
            </a:endParaRP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p:txBody>
      </p:sp>
      <p:sp>
        <p:nvSpPr>
          <p:cNvPr id="12" name="Title 1"/>
          <p:cNvSpPr>
            <a:spLocks noGrp="1"/>
          </p:cNvSpPr>
          <p:nvPr>
            <p:ph type="title"/>
          </p:nvPr>
        </p:nvSpPr>
        <p:spPr>
          <a:xfrm>
            <a:off x="0" y="160678"/>
            <a:ext cx="9144000" cy="1096962"/>
          </a:xfrm>
        </p:spPr>
        <p:txBody>
          <a:bodyPr/>
          <a:lstStyle/>
          <a:p>
            <a:r>
              <a:rPr lang="en-US" sz="3600" dirty="0">
                <a:latin typeface="Arial" panose="020B0604020202020204" pitchFamily="34" charset="0"/>
                <a:cs typeface="Arial" panose="020B0604020202020204" pitchFamily="34" charset="0"/>
              </a:rPr>
              <a:t>Concept Meeting Requests FY17</a:t>
            </a:r>
          </a:p>
        </p:txBody>
      </p:sp>
      <p:sp>
        <p:nvSpPr>
          <p:cNvPr id="13" name="Rectangle 12"/>
          <p:cNvSpPr/>
          <p:nvPr/>
        </p:nvSpPr>
        <p:spPr>
          <a:xfrm>
            <a:off x="5983402" y="1119473"/>
            <a:ext cx="3841511" cy="4084808"/>
          </a:xfrm>
          <a:prstGeom prst="rect">
            <a:avLst/>
          </a:prstGeom>
        </p:spPr>
        <p:txBody>
          <a:bodyPr wrap="square">
            <a:noAutofit/>
          </a:bodyPr>
          <a:lstStyle/>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cs typeface="Arial" panose="020B0604020202020204" pitchFamily="34" charset="0"/>
              </a:rPr>
              <a:t>North Dakota</a:t>
            </a:r>
            <a:endParaRPr lang="en-US" sz="1600" dirty="0">
              <a:latin typeface="Arial" panose="020B0604020202020204" pitchFamily="34" charset="0"/>
              <a:cs typeface="Arial" panose="020B0604020202020204" pitchFamily="34" charset="0"/>
            </a:endParaRPr>
          </a:p>
          <a:p>
            <a:pPr defTabSz="914400" fontAlgn="auto">
              <a:spcBef>
                <a:spcPts val="0"/>
              </a:spcBef>
              <a:spcAft>
                <a:spcPts val="0"/>
              </a:spcAft>
            </a:pP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 Concepts  </a:t>
            </a: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cs typeface="Arial" panose="020B0604020202020204" pitchFamily="34" charset="0"/>
              </a:rPr>
              <a:t>South Dakota</a:t>
            </a:r>
            <a:endParaRPr lang="en-US" sz="1600" dirty="0">
              <a:latin typeface="Arial" panose="020B0604020202020204" pitchFamily="34" charset="0"/>
              <a:cs typeface="Arial" panose="020B0604020202020204" pitchFamily="34" charset="0"/>
            </a:endParaRPr>
          </a:p>
          <a:p>
            <a:pPr defTabSz="914400" fontAlgn="auto">
              <a:spcBef>
                <a:spcPts val="0"/>
              </a:spcBef>
              <a:spcAft>
                <a:spcPts val="0"/>
              </a:spcAft>
            </a:pPr>
            <a:r>
              <a:rPr lang="en-US" dirty="0">
                <a:latin typeface="Arial" panose="020B0604020202020204" pitchFamily="34" charset="0"/>
                <a:cs typeface="Arial" panose="020B0604020202020204" pitchFamily="34" charset="0"/>
              </a:rPr>
              <a:t>        0 Concepts</a:t>
            </a:r>
          </a:p>
          <a:p>
            <a:pPr defTabSz="914400" fontAlgn="auto">
              <a:spcBef>
                <a:spcPts val="0"/>
              </a:spcBef>
              <a:spcAft>
                <a:spcPts val="0"/>
              </a:spcAft>
            </a:pPr>
            <a:r>
              <a:rPr lang="en-US" sz="1200" dirty="0">
                <a:latin typeface="Arial" panose="020B0604020202020204" pitchFamily="34" charset="0"/>
                <a:cs typeface="Arial" panose="020B0604020202020204" pitchFamily="34" charset="0"/>
              </a:rPr>
              <a:t>  </a:t>
            </a: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cs typeface="Arial" panose="020B0604020202020204" pitchFamily="34" charset="0"/>
              </a:rPr>
              <a:t>Montana</a:t>
            </a:r>
            <a:endParaRPr lang="en-US" sz="1600" dirty="0">
              <a:latin typeface="Arial" panose="020B0604020202020204" pitchFamily="34" charset="0"/>
              <a:cs typeface="Arial" panose="020B0604020202020204" pitchFamily="34" charset="0"/>
            </a:endParaRPr>
          </a:p>
          <a:p>
            <a:pPr defTabSz="914400" fontAlgn="auto">
              <a:spcBef>
                <a:spcPts val="0"/>
              </a:spcBef>
              <a:spcAft>
                <a:spcPts val="0"/>
              </a:spcAft>
            </a:pPr>
            <a:r>
              <a:rPr lang="en-US" dirty="0">
                <a:latin typeface="Arial" panose="020B0604020202020204" pitchFamily="34" charset="0"/>
                <a:cs typeface="Arial" panose="020B0604020202020204" pitchFamily="34" charset="0"/>
              </a:rPr>
              <a:t>        3 Concepts  </a:t>
            </a:r>
          </a:p>
          <a:p>
            <a:pPr defTabSz="914400" fontAlgn="auto">
              <a:spcBef>
                <a:spcPts val="0"/>
              </a:spcBef>
              <a:spcAft>
                <a:spcPts val="0"/>
              </a:spcAft>
            </a:pPr>
            <a:endParaRPr lang="en-US" sz="1200" dirty="0">
              <a:latin typeface="Arial" panose="020B0604020202020204" pitchFamily="34" charset="0"/>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v"/>
            </a:pPr>
            <a:r>
              <a:rPr lang="en-US" sz="2500" dirty="0">
                <a:latin typeface="Arial" panose="020B0604020202020204" pitchFamily="34" charset="0"/>
                <a:cs typeface="Arial" panose="020B0604020202020204" pitchFamily="34" charset="0"/>
              </a:rPr>
              <a:t>Idaho</a:t>
            </a:r>
            <a:endParaRPr lang="en-US" sz="1600" dirty="0">
              <a:latin typeface="Arial" panose="020B0604020202020204" pitchFamily="34" charset="0"/>
              <a:cs typeface="Arial" panose="020B0604020202020204" pitchFamily="34" charset="0"/>
            </a:endParaRPr>
          </a:p>
          <a:p>
            <a:pPr defTabSz="914400" fontAlgn="auto">
              <a:spcBef>
                <a:spcPts val="0"/>
              </a:spcBef>
              <a:spcAft>
                <a:spcPts val="0"/>
              </a:spcAft>
            </a:pPr>
            <a:r>
              <a:rPr lang="en-US" dirty="0">
                <a:latin typeface="Arial" panose="020B0604020202020204" pitchFamily="34" charset="0"/>
                <a:cs typeface="Arial" panose="020B0604020202020204" pitchFamily="34" charset="0"/>
              </a:rPr>
              <a:t>        6 Concepts  </a:t>
            </a:r>
          </a:p>
          <a:p>
            <a:pPr defTabSz="914400" fontAlgn="auto">
              <a:spcBef>
                <a:spcPts val="0"/>
              </a:spcBef>
              <a:spcAft>
                <a:spcPts val="0"/>
              </a:spcAft>
            </a:pPr>
            <a:endParaRPr lang="en-US" sz="1200" dirty="0">
              <a:latin typeface="Arial" panose="020B0604020202020204" pitchFamily="34" charset="0"/>
              <a:cs typeface="Arial" panose="020B0604020202020204" pitchFamily="34" charset="0"/>
            </a:endParaRPr>
          </a:p>
          <a:p>
            <a:pPr defTabSz="914400" fontAlgn="auto">
              <a:spcBef>
                <a:spcPts val="0"/>
              </a:spcBef>
              <a:spcAft>
                <a:spcPts val="0"/>
              </a:spcAft>
            </a:pPr>
            <a:endParaRPr lang="en-US" sz="1200" dirty="0">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a:p>
            <a:pPr defTabSz="914400" fontAlgn="auto">
              <a:spcBef>
                <a:spcPts val="0"/>
              </a:spcBef>
              <a:spcAft>
                <a:spcPts val="0"/>
              </a:spcAft>
            </a:pPr>
            <a:endParaRPr lang="en-US" sz="1200" dirty="0">
              <a:solidFill>
                <a:schemeClr val="tx2"/>
              </a:solidFill>
              <a:latin typeface="Rockwell Condensed" panose="02060603050405020104" pitchFamily="18" charset="0"/>
              <a:ea typeface="+mn-ea"/>
              <a:cs typeface="Arial" panose="020B0604020202020204" pitchFamily="34" charset="0"/>
            </a:endParaRPr>
          </a:p>
        </p:txBody>
      </p:sp>
    </p:spTree>
    <p:extLst>
      <p:ext uri="{BB962C8B-B14F-4D97-AF65-F5344CB8AC3E}">
        <p14:creationId xmlns:p14="http://schemas.microsoft.com/office/powerpoint/2010/main" val="250084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177"/>
            <a:ext cx="8229600" cy="1143000"/>
          </a:xfrm>
        </p:spPr>
        <p:txBody>
          <a:bodyPr/>
          <a:lstStyle/>
          <a:p>
            <a:r>
              <a:rPr lang="en-US" dirty="0">
                <a:latin typeface="Arial" panose="020B0604020202020204" pitchFamily="34" charset="0"/>
                <a:cs typeface="Arial" panose="020B0604020202020204" pitchFamily="34" charset="0"/>
              </a:rPr>
              <a:t>FY17 Application Submissions by Quarter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0119260"/>
              </p:ext>
            </p:extLst>
          </p:nvPr>
        </p:nvGraphicFramePr>
        <p:xfrm>
          <a:off x="558358" y="1591177"/>
          <a:ext cx="7887810" cy="404909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4685E14-3D72-4BDD-9376-7B3416E2E802}" type="slidenum">
              <a:rPr lang="en-US" smtClean="0"/>
              <a:pPr/>
              <a:t>9</a:t>
            </a:fld>
            <a:endParaRPr lang="en-US" dirty="0"/>
          </a:p>
        </p:txBody>
      </p:sp>
    </p:spTree>
    <p:extLst>
      <p:ext uri="{BB962C8B-B14F-4D97-AF65-F5344CB8AC3E}">
        <p14:creationId xmlns:p14="http://schemas.microsoft.com/office/powerpoint/2010/main" val="41109949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rcuit">
  <a:themeElements>
    <a:clrScheme name="Custom 9">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A9CBEE"/>
      </a:hlink>
      <a:folHlink>
        <a:srgbClr val="FFFF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E835AD427A4944B830A002C1069169" ma:contentTypeVersion="2" ma:contentTypeDescription="Create a new document." ma:contentTypeScope="" ma:versionID="8d67f757e12ecc87c25103e1ba811891">
  <xsd:schema xmlns:xsd="http://www.w3.org/2001/XMLSchema" xmlns:xs="http://www.w3.org/2001/XMLSchema" xmlns:p="http://schemas.microsoft.com/office/2006/metadata/properties" xmlns:ns2="47067ad4-b175-45f4-a1cf-4335a0b8c44f" targetNamespace="http://schemas.microsoft.com/office/2006/metadata/properties" ma:root="true" ma:fieldsID="4374b4d4a28933e88fe76bca85a0e86c" ns2:_="">
    <xsd:import namespace="47067ad4-b175-45f4-a1cf-4335a0b8c44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67ad4-b175-45f4-a1cf-4335a0b8c4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F41F93-CF53-473B-8612-424035494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67ad4-b175-45f4-a1cf-4335a0b8c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B627BF-A067-42AC-84B8-B0526E20A4B6}">
  <ds:schemaRefs>
    <ds:schemaRef ds:uri="http://schemas.microsoft.com/sharepoint/v3/contenttype/forms"/>
  </ds:schemaRefs>
</ds:datastoreItem>
</file>

<file path=customXml/itemProps3.xml><?xml version="1.0" encoding="utf-8"?>
<ds:datastoreItem xmlns:ds="http://schemas.openxmlformats.org/officeDocument/2006/customXml" ds:itemID="{EED6FAA5-F10E-4F35-B446-EDD9B32687C0}">
  <ds:schemaRefs>
    <ds:schemaRef ds:uri="http://purl.org/dc/terms/"/>
    <ds:schemaRef ds:uri="http://purl.org/dc/elements/1.1/"/>
    <ds:schemaRef ds:uri="http://www.w3.org/XML/1998/namespace"/>
    <ds:schemaRef ds:uri="http://schemas.microsoft.com/office/2006/documentManagement/types"/>
    <ds:schemaRef ds:uri="http://purl.org/dc/dcmitype/"/>
    <ds:schemaRef ds:uri="47067ad4-b175-45f4-a1cf-4335a0b8c44f"/>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5122</TotalTime>
  <Words>3164</Words>
  <Application>Microsoft Office PowerPoint</Application>
  <PresentationFormat>On-screen Show (4:3)</PresentationFormat>
  <Paragraphs>849</Paragraphs>
  <Slides>53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ＭＳ Ｐゴシック</vt:lpstr>
      <vt:lpstr>Arial</vt:lpstr>
      <vt:lpstr>Calibri</vt:lpstr>
      <vt:lpstr>Courier New</vt:lpstr>
      <vt:lpstr>Rockwell Condensed</vt:lpstr>
      <vt:lpstr>Symbol</vt:lpstr>
      <vt:lpstr>Times New Roman</vt:lpstr>
      <vt:lpstr>Trebuchet MS</vt:lpstr>
      <vt:lpstr>Tw Cen MT</vt:lpstr>
      <vt:lpstr>Wingdings</vt:lpstr>
      <vt:lpstr>Template</vt:lpstr>
      <vt:lpstr>Circuit</vt:lpstr>
      <vt:lpstr>San Francisco Industry Meeting</vt:lpstr>
      <vt:lpstr>MF West Region Organizational Chart</vt:lpstr>
      <vt:lpstr>PowerPoint Presentation</vt:lpstr>
      <vt:lpstr>Post Transformation Activities </vt:lpstr>
      <vt:lpstr>Multifamily West Region Staffing</vt:lpstr>
      <vt:lpstr>Multifamily West Region Staffing</vt:lpstr>
      <vt:lpstr>West Region Updates FY17 </vt:lpstr>
      <vt:lpstr>Concept Meeting Requests FY17</vt:lpstr>
      <vt:lpstr>FY17 Application Submissions by Quarter</vt:lpstr>
      <vt:lpstr>Applications in the Pipeline  </vt:lpstr>
      <vt:lpstr>Timeframes of Firms Issued FY17</vt:lpstr>
      <vt:lpstr> Closings FY 2017  </vt:lpstr>
      <vt:lpstr>Closings by State  13 states, 109 projects, $1,863,878,800 </vt:lpstr>
      <vt:lpstr>LIHTC’s FY17 Closings as of 06/19/2017 8 states, 23 projects, $315,882,900  </vt:lpstr>
      <vt:lpstr>Underwriting Tips</vt:lpstr>
      <vt:lpstr>General Underwriting Tips, Issues, and Suggestions</vt:lpstr>
      <vt:lpstr>HEROS Environmental Reports and a few other things…  Presented by HUD Technical Specialist Branch Chief Tim Sovold</vt:lpstr>
      <vt:lpstr>HEROS Resources  </vt:lpstr>
      <vt:lpstr>HEROS – Related Laws &amp; Authorities page</vt:lpstr>
      <vt:lpstr>HEROS – Partner Worksheets</vt:lpstr>
      <vt:lpstr>Resource Worksheets for HEROS</vt:lpstr>
      <vt:lpstr>MAP Guide Highlights</vt:lpstr>
      <vt:lpstr>Reviews that HUD Must Complete</vt:lpstr>
      <vt:lpstr>The 8-Step Process  </vt:lpstr>
      <vt:lpstr>Hazardous Pipelines near projects…</vt:lpstr>
      <vt:lpstr>Other Hot Topics</vt:lpstr>
      <vt:lpstr>HUD CNA e-tool Prepared by Meagan Recker</vt:lpstr>
      <vt:lpstr>Cna e-tool: Why?</vt:lpstr>
      <vt:lpstr>Cna e-tool: Implementation</vt:lpstr>
      <vt:lpstr>Cna e-tool: overview</vt:lpstr>
      <vt:lpstr>Cna e-tool: overview</vt:lpstr>
      <vt:lpstr>Cna e-tool: overview</vt:lpstr>
      <vt:lpstr>Cna e-tool: overview</vt:lpstr>
      <vt:lpstr>Cna e-tool: How It Works</vt:lpstr>
      <vt:lpstr>Cna e-tool: How It Works</vt:lpstr>
      <vt:lpstr>Cna e-tool: How It Works</vt:lpstr>
      <vt:lpstr>Cna e-tool: How It Works</vt:lpstr>
      <vt:lpstr>Cna e-tool: Roles recap</vt:lpstr>
      <vt:lpstr>Cna e-tool: Resources</vt:lpstr>
      <vt:lpstr>Cna e-tool: Resources</vt:lpstr>
      <vt:lpstr>Cna e-tool: EPA’s Portfolio Manager</vt:lpstr>
      <vt:lpstr>Questions?</vt:lpstr>
      <vt:lpstr>223(f) Tax Credit Tips</vt:lpstr>
      <vt:lpstr>223(f) TC Pilot Program - Update</vt:lpstr>
      <vt:lpstr>  2016 MAP Guide Chapter 14 - “Low Income Housing Tax Credit (LIHTC) and Other Tax Credit Program Guidance” </vt:lpstr>
      <vt:lpstr>New FHA Tax Credit Equity Pay-In Schedule</vt:lpstr>
      <vt:lpstr>New FHA Tax Credit Equity Pay-In Requirements</vt:lpstr>
      <vt:lpstr>New FHA Tax Credit Equity Pay-In Requirements</vt:lpstr>
      <vt:lpstr>Just Released</vt:lpstr>
      <vt:lpstr>LIHTC/Affordable Transaction Processing</vt:lpstr>
      <vt:lpstr>LIHTC/Affordable Transaction Processing</vt:lpstr>
      <vt:lpstr>LIHTC/Affordable Transaction Processing</vt:lpstr>
      <vt:lpstr>Coming Soon…..221(d)(4) TC Pilot</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Robert.G.Boden@hud.gov</dc:creator>
  <cp:lastModifiedBy>Hudson, Tiger</cp:lastModifiedBy>
  <cp:revision>358</cp:revision>
  <cp:lastPrinted>2017-06-20T22:12:39Z</cp:lastPrinted>
  <dcterms:created xsi:type="dcterms:W3CDTF">2014-01-30T18:49:31Z</dcterms:created>
  <dcterms:modified xsi:type="dcterms:W3CDTF">2017-06-30T22:01:22Z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0x0101007BE835AD427A4944B830A002C1069169</vt:lpwstr>
  </property>
</Properties>
</file>