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3"/>
  </p:notesMasterIdLst>
  <p:handoutMasterIdLst>
    <p:handoutMasterId r:id="rId14"/>
  </p:handoutMasterIdLst>
  <p:sldIdLst>
    <p:sldId id="357" r:id="rId2"/>
    <p:sldId id="484" r:id="rId3"/>
    <p:sldId id="546" r:id="rId4"/>
    <p:sldId id="260" r:id="rId5"/>
    <p:sldId id="273" r:id="rId6"/>
    <p:sldId id="263" r:id="rId7"/>
    <p:sldId id="547" r:id="rId8"/>
    <p:sldId id="548" r:id="rId9"/>
    <p:sldId id="261" r:id="rId10"/>
    <p:sldId id="270" r:id="rId11"/>
    <p:sldId id="271" r:id="rId1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ana Boampong" initials="N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clrMode="gray"/>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FA52"/>
    <a:srgbClr val="FFFDA9"/>
    <a:srgbClr val="067C14"/>
    <a:srgbClr val="C4FCCB"/>
    <a:srgbClr val="792D2B"/>
    <a:srgbClr val="72A2DC"/>
    <a:srgbClr val="728E3A"/>
    <a:srgbClr val="E46C0A"/>
    <a:srgbClr val="0000FF"/>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D1FCB4-A056-4340-887E-3710A16CE1BF}" v="61" dt="2018-09-17T21:40:43.869"/>
  </p1510:revLst>
</p1510:revInfo>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902" autoAdjust="0"/>
    <p:restoredTop sz="91198" autoAdjust="0"/>
  </p:normalViewPr>
  <p:slideViewPr>
    <p:cSldViewPr>
      <p:cViewPr>
        <p:scale>
          <a:sx n="94" d="100"/>
          <a:sy n="94" d="100"/>
        </p:scale>
        <p:origin x="-108"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John\Dropbox\HUD%20data\Master%20IE%20database%20creator%20from%20DAP%20Extract%20run%20FY%202017%20to%208.27.18,%202475%20rcds,%208.27.2018.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C:\Users\John\Dropbox\HUD%20data\Master%20IE%20database%20creator%20from%20DAP%20Extract%20run%20FY%202017%20to%208.27.18,%202475%20rcds,%208.27.2018.xlsx"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HLANNFP018\06NW02\HMIP\John%20Bell\Data%20-%20MF%20Production%20Data%20for%20posting%20-%20master%20graphing%20and%20database%20files\2018\FC,%20Iss%20and%20Reiss,10.01.19%20to%209.13.18,%203885%20rcds.csv"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en-US" sz="2000" dirty="0"/>
              <a:t>FHA New Construction</a:t>
            </a:r>
            <a:r>
              <a:rPr lang="en-US" sz="2000" baseline="0" dirty="0"/>
              <a:t> Endorsements Volume, Actual FY 2017 and Annualized 2018</a:t>
            </a:r>
            <a:endParaRPr lang="en-US" sz="2000" dirty="0"/>
          </a:p>
        </c:rich>
      </c:tx>
      <c:layout/>
      <c:overlay val="0"/>
      <c:spPr>
        <a:noFill/>
        <a:ln>
          <a:noFill/>
        </a:ln>
        <a:effectLst/>
      </c:spPr>
    </c:title>
    <c:autoTitleDeleted val="0"/>
    <c:plotArea>
      <c:layout>
        <c:manualLayout>
          <c:layoutTarget val="inner"/>
          <c:xMode val="edge"/>
          <c:yMode val="edge"/>
          <c:x val="8.6647647304956443E-2"/>
          <c:y val="0.27853061224489795"/>
          <c:w val="0.90006732854045424"/>
          <c:h val="0.60279800739193312"/>
        </c:manualLayout>
      </c:layout>
      <c:barChart>
        <c:barDir val="col"/>
        <c:grouping val="stacked"/>
        <c:varyColors val="0"/>
        <c:ser>
          <c:idx val="0"/>
          <c:order val="0"/>
          <c:tx>
            <c:strRef>
              <c:f>'Stub Vol'!$Z$4</c:f>
              <c:strCache>
                <c:ptCount val="1"/>
                <c:pt idx="0">
                  <c:v>FHA NC/SR Apts to date</c:v>
                </c:pt>
              </c:strCache>
            </c:strRef>
          </c:tx>
          <c:spPr>
            <a:solidFill>
              <a:schemeClr val="accent1"/>
            </a:solidFill>
            <a:ln>
              <a:noFill/>
            </a:ln>
            <a:effectLst/>
          </c:spPr>
          <c:invertIfNegative val="0"/>
          <c:cat>
            <c:numRef>
              <c:f>'Stub Vol'!$AA$3:$AB$3</c:f>
              <c:numCache>
                <c:formatCode>General</c:formatCode>
                <c:ptCount val="2"/>
                <c:pt idx="0">
                  <c:v>2017</c:v>
                </c:pt>
                <c:pt idx="1">
                  <c:v>2018</c:v>
                </c:pt>
              </c:numCache>
            </c:numRef>
          </c:cat>
          <c:val>
            <c:numRef>
              <c:f>'Stub Vol'!$AA$4:$AB$4</c:f>
              <c:numCache>
                <c:formatCode>"$"#,##0</c:formatCode>
                <c:ptCount val="2"/>
                <c:pt idx="0">
                  <c:v>3724341754</c:v>
                </c:pt>
                <c:pt idx="1">
                  <c:v>5770060829</c:v>
                </c:pt>
              </c:numCache>
            </c:numRef>
          </c:val>
          <c:extLst xmlns:c16r2="http://schemas.microsoft.com/office/drawing/2015/06/chart">
            <c:ext xmlns:c16="http://schemas.microsoft.com/office/drawing/2014/chart" uri="{C3380CC4-5D6E-409C-BE32-E72D297353CC}">
              <c16:uniqueId val="{00000000-027B-43E6-845D-10ACFC1BE360}"/>
            </c:ext>
          </c:extLst>
        </c:ser>
        <c:ser>
          <c:idx val="1"/>
          <c:order val="1"/>
          <c:tx>
            <c:strRef>
              <c:f>'Stub Vol'!$Z$5</c:f>
              <c:strCache>
                <c:ptCount val="1"/>
                <c:pt idx="0">
                  <c:v>FHA NC/SR Apts rest of FY</c:v>
                </c:pt>
              </c:strCache>
            </c:strRef>
          </c:tx>
          <c:spPr>
            <a:solidFill>
              <a:schemeClr val="accent1"/>
            </a:solidFill>
            <a:ln>
              <a:noFill/>
            </a:ln>
            <a:effectLst/>
          </c:spPr>
          <c:invertIfNegative val="0"/>
          <c:cat>
            <c:numRef>
              <c:f>'Stub Vol'!$AA$3:$AB$3</c:f>
              <c:numCache>
                <c:formatCode>General</c:formatCode>
                <c:ptCount val="2"/>
                <c:pt idx="0">
                  <c:v>2017</c:v>
                </c:pt>
                <c:pt idx="1">
                  <c:v>2018</c:v>
                </c:pt>
              </c:numCache>
            </c:numRef>
          </c:cat>
          <c:val>
            <c:numRef>
              <c:f>'Stub Vol'!$AA$5:$AB$5</c:f>
              <c:numCache>
                <c:formatCode>"$"#,##0</c:formatCode>
                <c:ptCount val="2"/>
                <c:pt idx="0">
                  <c:v>678710800</c:v>
                </c:pt>
                <c:pt idx="1">
                  <c:v>584910275.81643832</c:v>
                </c:pt>
              </c:numCache>
            </c:numRef>
          </c:val>
          <c:extLst xmlns:c16r2="http://schemas.microsoft.com/office/drawing/2015/06/chart">
            <c:ext xmlns:c16="http://schemas.microsoft.com/office/drawing/2014/chart" uri="{C3380CC4-5D6E-409C-BE32-E72D297353CC}">
              <c16:uniqueId val="{00000001-027B-43E6-845D-10ACFC1BE360}"/>
            </c:ext>
          </c:extLst>
        </c:ser>
        <c:dLbls>
          <c:showLegendKey val="0"/>
          <c:showVal val="0"/>
          <c:showCatName val="0"/>
          <c:showSerName val="0"/>
          <c:showPercent val="0"/>
          <c:showBubbleSize val="0"/>
        </c:dLbls>
        <c:gapWidth val="150"/>
        <c:overlap val="100"/>
        <c:axId val="96611712"/>
        <c:axId val="96613888"/>
      </c:barChart>
      <c:lineChart>
        <c:grouping val="standard"/>
        <c:varyColors val="0"/>
        <c:ser>
          <c:idx val="2"/>
          <c:order val="2"/>
          <c:tx>
            <c:strRef>
              <c:f>'Stub Vol'!$Z$6</c:f>
              <c:strCache>
                <c:ptCount val="1"/>
                <c:pt idx="0">
                  <c:v>Total</c:v>
                </c:pt>
              </c:strCache>
            </c:strRef>
          </c:tx>
          <c:spPr>
            <a:ln w="28575" cap="rnd">
              <a:noFill/>
              <a:round/>
            </a:ln>
            <a:effectLst/>
          </c:spPr>
          <c:marker>
            <c:symbol val="circle"/>
            <c:size val="5"/>
            <c:spPr>
              <a:solidFill>
                <a:schemeClr val="accent3"/>
              </a:solidFill>
              <a:ln w="9525">
                <a:solidFill>
                  <a:schemeClr val="accent3"/>
                </a:solidFill>
              </a:ln>
              <a:effectLst/>
            </c:spPr>
          </c:marker>
          <c:dLbls>
            <c:dLbl>
              <c:idx val="0"/>
              <c:layout/>
              <c:dLblPos val="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027B-43E6-845D-10ACFC1BE360}"/>
                </c:ext>
              </c:extLst>
            </c:dLbl>
            <c:dLbl>
              <c:idx val="1"/>
              <c:layout/>
              <c:dLblPos val="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027B-43E6-845D-10ACFC1BE360}"/>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t"/>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'Stub Vol'!$AA$6:$AB$6</c:f>
              <c:numCache>
                <c:formatCode>"$"#,##0</c:formatCode>
                <c:ptCount val="2"/>
                <c:pt idx="0">
                  <c:v>4403052554</c:v>
                </c:pt>
                <c:pt idx="1">
                  <c:v>6354971104.8164387</c:v>
                </c:pt>
              </c:numCache>
            </c:numRef>
          </c:val>
          <c:smooth val="0"/>
          <c:extLst xmlns:c16r2="http://schemas.microsoft.com/office/drawing/2015/06/chart">
            <c:ext xmlns:c16="http://schemas.microsoft.com/office/drawing/2014/chart" uri="{C3380CC4-5D6E-409C-BE32-E72D297353CC}">
              <c16:uniqueId val="{00000004-027B-43E6-845D-10ACFC1BE360}"/>
            </c:ext>
          </c:extLst>
        </c:ser>
        <c:ser>
          <c:idx val="3"/>
          <c:order val="3"/>
          <c:tx>
            <c:strRef>
              <c:f>'Stub Vol'!$Z$7</c:f>
              <c:strCache>
                <c:ptCount val="1"/>
                <c:pt idx="0">
                  <c:v>Change 44.3%</c:v>
                </c:pt>
              </c:strCache>
            </c:strRef>
          </c:tx>
          <c:spPr>
            <a:ln w="25400" cap="rnd">
              <a:noFill/>
              <a:round/>
            </a:ln>
            <a:effectLst/>
          </c:spPr>
          <c:marker>
            <c:symbol val="circle"/>
            <c:size val="5"/>
            <c:spPr>
              <a:solidFill>
                <a:schemeClr val="accent4"/>
              </a:solidFill>
              <a:ln w="9525">
                <a:solidFill>
                  <a:schemeClr val="accent4"/>
                </a:solidFill>
              </a:ln>
              <a:effectLst/>
            </c:spPr>
          </c:marker>
          <c:val>
            <c:numLit>
              <c:formatCode>General</c:formatCode>
              <c:ptCount val="1"/>
              <c:pt idx="0">
                <c:v>1</c:v>
              </c:pt>
            </c:numLit>
          </c:val>
          <c:smooth val="0"/>
          <c:extLst xmlns:c16r2="http://schemas.microsoft.com/office/drawing/2015/06/chart">
            <c:ext xmlns:c16="http://schemas.microsoft.com/office/drawing/2014/chart" uri="{C3380CC4-5D6E-409C-BE32-E72D297353CC}">
              <c16:uniqueId val="{00000005-027B-43E6-845D-10ACFC1BE360}"/>
            </c:ext>
          </c:extLst>
        </c:ser>
        <c:dLbls>
          <c:showLegendKey val="0"/>
          <c:showVal val="0"/>
          <c:showCatName val="0"/>
          <c:showSerName val="0"/>
          <c:showPercent val="0"/>
          <c:showBubbleSize val="0"/>
        </c:dLbls>
        <c:marker val="1"/>
        <c:smooth val="0"/>
        <c:axId val="96611712"/>
        <c:axId val="96613888"/>
      </c:lineChart>
      <c:catAx>
        <c:axId val="96611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96613888"/>
        <c:crosses val="autoZero"/>
        <c:auto val="1"/>
        <c:lblAlgn val="ctr"/>
        <c:lblOffset val="100"/>
        <c:noMultiLvlLbl val="0"/>
      </c:catAx>
      <c:valAx>
        <c:axId val="96613888"/>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66117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1800" b="0" i="0" baseline="0" dirty="0">
                <a:effectLst/>
              </a:rPr>
              <a:t>FHA Refinancing Endorsements</a:t>
            </a:r>
          </a:p>
          <a:p>
            <a:pPr>
              <a:defRPr sz="2400" b="0" i="0" u="none" strike="noStrike" kern="1200" spc="0" baseline="0">
                <a:solidFill>
                  <a:schemeClr val="tx1">
                    <a:lumMod val="65000"/>
                    <a:lumOff val="35000"/>
                  </a:schemeClr>
                </a:solidFill>
                <a:latin typeface="+mn-lt"/>
                <a:ea typeface="+mn-ea"/>
                <a:cs typeface="+mn-cs"/>
              </a:defRPr>
            </a:pPr>
            <a:r>
              <a:rPr lang="en-US" sz="1800" b="0" i="0" u="none" strike="noStrike" baseline="0" dirty="0">
                <a:effectLst/>
              </a:rPr>
              <a:t>          223f (gray) and A7 (lavender)</a:t>
            </a:r>
          </a:p>
          <a:p>
            <a:pPr>
              <a:defRPr sz="2400" b="0" i="0" u="none" strike="noStrike" kern="1200" spc="0" baseline="0">
                <a:solidFill>
                  <a:schemeClr val="tx1">
                    <a:lumMod val="65000"/>
                    <a:lumOff val="35000"/>
                  </a:schemeClr>
                </a:solidFill>
                <a:latin typeface="+mn-lt"/>
                <a:ea typeface="+mn-ea"/>
                <a:cs typeface="+mn-cs"/>
              </a:defRPr>
            </a:pPr>
            <a:r>
              <a:rPr lang="en-US" sz="1800" b="0" i="0" baseline="0" dirty="0">
                <a:effectLst/>
              </a:rPr>
              <a:t>Volume, FY 2017 and  Projected 2018</a:t>
            </a:r>
            <a:endParaRPr lang="en-US" sz="1800" dirty="0">
              <a:effectLst/>
            </a:endParaRPr>
          </a:p>
        </c:rich>
      </c:tx>
      <c:layout/>
      <c:overlay val="0"/>
      <c:spPr>
        <a:noFill/>
        <a:ln>
          <a:noFill/>
        </a:ln>
        <a:effectLst/>
      </c:spPr>
    </c:title>
    <c:autoTitleDeleted val="0"/>
    <c:plotArea>
      <c:layout>
        <c:manualLayout>
          <c:layoutTarget val="inner"/>
          <c:xMode val="edge"/>
          <c:yMode val="edge"/>
          <c:x val="0.18536853183207172"/>
          <c:y val="0.38203581473489656"/>
          <c:w val="0.79691810262847573"/>
          <c:h val="0.49739263800031736"/>
        </c:manualLayout>
      </c:layout>
      <c:barChart>
        <c:barDir val="col"/>
        <c:grouping val="stacked"/>
        <c:varyColors val="0"/>
        <c:ser>
          <c:idx val="0"/>
          <c:order val="0"/>
          <c:tx>
            <c:strRef>
              <c:f>'Stub Vol'!$Z$24</c:f>
              <c:strCache>
                <c:ptCount val="1"/>
                <c:pt idx="0">
                  <c:v>223f Refi/Purchase Apts to date</c:v>
                </c:pt>
              </c:strCache>
            </c:strRef>
          </c:tx>
          <c:spPr>
            <a:solidFill>
              <a:schemeClr val="bg1">
                <a:lumMod val="50000"/>
              </a:schemeClr>
            </a:solidFill>
            <a:ln>
              <a:noFill/>
            </a:ln>
            <a:effectLst/>
          </c:spPr>
          <c:invertIfNegative val="0"/>
          <c:cat>
            <c:numRef>
              <c:f>'Stub Vol'!$AA$23:$AB$23</c:f>
              <c:numCache>
                <c:formatCode>General</c:formatCode>
                <c:ptCount val="2"/>
                <c:pt idx="0">
                  <c:v>2017</c:v>
                </c:pt>
                <c:pt idx="1">
                  <c:v>2018</c:v>
                </c:pt>
              </c:numCache>
            </c:numRef>
          </c:cat>
          <c:val>
            <c:numRef>
              <c:f>'Stub Vol'!$AA$24:$AB$24</c:f>
              <c:numCache>
                <c:formatCode>"$"#,##0</c:formatCode>
                <c:ptCount val="2"/>
                <c:pt idx="0">
                  <c:v>6512365650</c:v>
                </c:pt>
                <c:pt idx="1">
                  <c:v>6737928400</c:v>
                </c:pt>
              </c:numCache>
            </c:numRef>
          </c:val>
          <c:extLst xmlns:c16r2="http://schemas.microsoft.com/office/drawing/2015/06/chart">
            <c:ext xmlns:c16="http://schemas.microsoft.com/office/drawing/2014/chart" uri="{C3380CC4-5D6E-409C-BE32-E72D297353CC}">
              <c16:uniqueId val="{00000000-C7E4-4109-B4B9-8B3EC4A94017}"/>
            </c:ext>
          </c:extLst>
        </c:ser>
        <c:ser>
          <c:idx val="1"/>
          <c:order val="1"/>
          <c:tx>
            <c:strRef>
              <c:f>'Stub Vol'!$Z$25</c:f>
              <c:strCache>
                <c:ptCount val="1"/>
                <c:pt idx="0">
                  <c:v>223f Refi/Purchase Apts rest of FY</c:v>
                </c:pt>
              </c:strCache>
            </c:strRef>
          </c:tx>
          <c:spPr>
            <a:solidFill>
              <a:schemeClr val="bg1">
                <a:lumMod val="50000"/>
              </a:schemeClr>
            </a:solidFill>
            <a:ln>
              <a:noFill/>
            </a:ln>
            <a:effectLst/>
          </c:spPr>
          <c:invertIfNegative val="0"/>
          <c:cat>
            <c:numRef>
              <c:f>'Stub Vol'!$AA$23:$AB$23</c:f>
              <c:numCache>
                <c:formatCode>General</c:formatCode>
                <c:ptCount val="2"/>
                <c:pt idx="0">
                  <c:v>2017</c:v>
                </c:pt>
                <c:pt idx="1">
                  <c:v>2018</c:v>
                </c:pt>
              </c:numCache>
            </c:numRef>
          </c:cat>
          <c:val>
            <c:numRef>
              <c:f>'Stub Vol'!$AA$25:$AB$25</c:f>
              <c:numCache>
                <c:formatCode>"$"#,##0</c:formatCode>
                <c:ptCount val="2"/>
                <c:pt idx="0">
                  <c:v>780537000</c:v>
                </c:pt>
                <c:pt idx="1">
                  <c:v>683022878.9041096</c:v>
                </c:pt>
              </c:numCache>
            </c:numRef>
          </c:val>
          <c:extLst xmlns:c16r2="http://schemas.microsoft.com/office/drawing/2015/06/chart">
            <c:ext xmlns:c16="http://schemas.microsoft.com/office/drawing/2014/chart" uri="{C3380CC4-5D6E-409C-BE32-E72D297353CC}">
              <c16:uniqueId val="{00000001-C7E4-4109-B4B9-8B3EC4A94017}"/>
            </c:ext>
          </c:extLst>
        </c:ser>
        <c:ser>
          <c:idx val="2"/>
          <c:order val="2"/>
          <c:tx>
            <c:strRef>
              <c:f>'Stub Vol'!$Z$26</c:f>
              <c:strCache>
                <c:ptCount val="1"/>
                <c:pt idx="0">
                  <c:v>223a7 Refi Apts to date</c:v>
                </c:pt>
              </c:strCache>
            </c:strRef>
          </c:tx>
          <c:spPr>
            <a:solidFill>
              <a:schemeClr val="accent4">
                <a:lumMod val="60000"/>
                <a:lumOff val="40000"/>
              </a:schemeClr>
            </a:solidFill>
            <a:ln>
              <a:noFill/>
            </a:ln>
            <a:effectLst/>
          </c:spPr>
          <c:invertIfNegative val="0"/>
          <c:cat>
            <c:numRef>
              <c:f>'Stub Vol'!$AA$23:$AB$23</c:f>
              <c:numCache>
                <c:formatCode>General</c:formatCode>
                <c:ptCount val="2"/>
                <c:pt idx="0">
                  <c:v>2017</c:v>
                </c:pt>
                <c:pt idx="1">
                  <c:v>2018</c:v>
                </c:pt>
              </c:numCache>
            </c:numRef>
          </c:cat>
          <c:val>
            <c:numRef>
              <c:f>'Stub Vol'!$AA$26:$AB$26</c:f>
              <c:numCache>
                <c:formatCode>"$"#,##0</c:formatCode>
                <c:ptCount val="2"/>
                <c:pt idx="0">
                  <c:v>2347307700</c:v>
                </c:pt>
                <c:pt idx="1">
                  <c:v>782526700</c:v>
                </c:pt>
              </c:numCache>
            </c:numRef>
          </c:val>
          <c:extLst xmlns:c16r2="http://schemas.microsoft.com/office/drawing/2015/06/chart">
            <c:ext xmlns:c16="http://schemas.microsoft.com/office/drawing/2014/chart" uri="{C3380CC4-5D6E-409C-BE32-E72D297353CC}">
              <c16:uniqueId val="{00000002-C7E4-4109-B4B9-8B3EC4A94017}"/>
            </c:ext>
          </c:extLst>
        </c:ser>
        <c:ser>
          <c:idx val="3"/>
          <c:order val="3"/>
          <c:tx>
            <c:strRef>
              <c:f>'Stub Vol'!$Z$27</c:f>
              <c:strCache>
                <c:ptCount val="1"/>
                <c:pt idx="0">
                  <c:v>223a7 Refi Apts rest of FY</c:v>
                </c:pt>
              </c:strCache>
            </c:strRef>
          </c:tx>
          <c:spPr>
            <a:solidFill>
              <a:schemeClr val="accent4">
                <a:lumMod val="60000"/>
                <a:lumOff val="40000"/>
              </a:schemeClr>
            </a:solidFill>
            <a:ln>
              <a:noFill/>
            </a:ln>
            <a:effectLst/>
          </c:spPr>
          <c:invertIfNegative val="0"/>
          <c:cat>
            <c:numRef>
              <c:f>'Stub Vol'!$AA$23:$AB$23</c:f>
              <c:numCache>
                <c:formatCode>General</c:formatCode>
                <c:ptCount val="2"/>
                <c:pt idx="0">
                  <c:v>2017</c:v>
                </c:pt>
                <c:pt idx="1">
                  <c:v>2018</c:v>
                </c:pt>
              </c:numCache>
            </c:numRef>
          </c:cat>
          <c:val>
            <c:numRef>
              <c:f>'Stub Vol'!$AA$27:$AB$27</c:f>
              <c:numCache>
                <c:formatCode>"$"#,##0</c:formatCode>
                <c:ptCount val="2"/>
                <c:pt idx="0">
                  <c:v>985871300</c:v>
                </c:pt>
                <c:pt idx="1">
                  <c:v>79324624.383561641</c:v>
                </c:pt>
              </c:numCache>
            </c:numRef>
          </c:val>
          <c:extLst xmlns:c16r2="http://schemas.microsoft.com/office/drawing/2015/06/chart">
            <c:ext xmlns:c16="http://schemas.microsoft.com/office/drawing/2014/chart" uri="{C3380CC4-5D6E-409C-BE32-E72D297353CC}">
              <c16:uniqueId val="{00000003-C7E4-4109-B4B9-8B3EC4A94017}"/>
            </c:ext>
          </c:extLst>
        </c:ser>
        <c:dLbls>
          <c:showLegendKey val="0"/>
          <c:showVal val="0"/>
          <c:showCatName val="0"/>
          <c:showSerName val="0"/>
          <c:showPercent val="0"/>
          <c:showBubbleSize val="0"/>
        </c:dLbls>
        <c:gapWidth val="219"/>
        <c:overlap val="100"/>
        <c:axId val="98176384"/>
        <c:axId val="98203136"/>
      </c:barChart>
      <c:lineChart>
        <c:grouping val="standard"/>
        <c:varyColors val="0"/>
        <c:ser>
          <c:idx val="4"/>
          <c:order val="4"/>
          <c:tx>
            <c:strRef>
              <c:f>'Stub Vol'!$Z$28</c:f>
              <c:strCache>
                <c:ptCount val="1"/>
                <c:pt idx="0">
                  <c:v>Total</c:v>
                </c:pt>
              </c:strCache>
            </c:strRef>
          </c:tx>
          <c:spPr>
            <a:ln w="28575" cap="rnd">
              <a:noFill/>
              <a:round/>
            </a:ln>
            <a:effectLst/>
          </c:spPr>
          <c:marker>
            <c:symbol val="circle"/>
            <c:size val="5"/>
            <c:spPr>
              <a:solidFill>
                <a:schemeClr val="accent5"/>
              </a:solidFill>
              <a:ln w="9525">
                <a:solidFill>
                  <a:schemeClr val="accent5"/>
                </a:solidFill>
              </a:ln>
              <a:effectLst/>
            </c:spPr>
          </c:marker>
          <c:dLbls>
            <c:dLbl>
              <c:idx val="0"/>
              <c:layout/>
              <c:dLblPos val="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C7E4-4109-B4B9-8B3EC4A94017}"/>
                </c:ext>
              </c:extLst>
            </c:dLbl>
            <c:dLbl>
              <c:idx val="1"/>
              <c:layout/>
              <c:dLblPos val="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C7E4-4109-B4B9-8B3EC4A94017}"/>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t"/>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'Stub Vol'!$AA$28:$AB$28</c:f>
              <c:numCache>
                <c:formatCode>"$"#,##0</c:formatCode>
                <c:ptCount val="2"/>
                <c:pt idx="0">
                  <c:v>10626081650</c:v>
                </c:pt>
                <c:pt idx="1">
                  <c:v>8282802603.287672</c:v>
                </c:pt>
              </c:numCache>
            </c:numRef>
          </c:val>
          <c:smooth val="0"/>
          <c:extLst xmlns:c16r2="http://schemas.microsoft.com/office/drawing/2015/06/chart">
            <c:ext xmlns:c16="http://schemas.microsoft.com/office/drawing/2014/chart" uri="{C3380CC4-5D6E-409C-BE32-E72D297353CC}">
              <c16:uniqueId val="{00000006-C7E4-4109-B4B9-8B3EC4A94017}"/>
            </c:ext>
          </c:extLst>
        </c:ser>
        <c:ser>
          <c:idx val="5"/>
          <c:order val="5"/>
          <c:tx>
            <c:strRef>
              <c:f>'Stub Vol'!$Z$29</c:f>
              <c:strCache>
                <c:ptCount val="1"/>
                <c:pt idx="0">
                  <c:v>Change -22.1%</c:v>
                </c:pt>
              </c:strCache>
            </c:strRef>
          </c:tx>
          <c:spPr>
            <a:ln w="25400" cap="rnd">
              <a:noFill/>
              <a:round/>
            </a:ln>
            <a:effectLst/>
          </c:spPr>
          <c:marker>
            <c:symbol val="circle"/>
            <c:size val="5"/>
            <c:spPr>
              <a:solidFill>
                <a:schemeClr val="accent6"/>
              </a:solidFill>
              <a:ln w="9525">
                <a:solidFill>
                  <a:schemeClr val="accent6"/>
                </a:solidFill>
              </a:ln>
              <a:effectLst/>
            </c:spPr>
          </c:marker>
          <c:val>
            <c:numLit>
              <c:formatCode>General</c:formatCode>
              <c:ptCount val="1"/>
              <c:pt idx="0">
                <c:v>1</c:v>
              </c:pt>
            </c:numLit>
          </c:val>
          <c:smooth val="0"/>
          <c:extLst xmlns:c16r2="http://schemas.microsoft.com/office/drawing/2015/06/chart">
            <c:ext xmlns:c16="http://schemas.microsoft.com/office/drawing/2014/chart" uri="{C3380CC4-5D6E-409C-BE32-E72D297353CC}">
              <c16:uniqueId val="{00000007-C7E4-4109-B4B9-8B3EC4A94017}"/>
            </c:ext>
          </c:extLst>
        </c:ser>
        <c:dLbls>
          <c:showLegendKey val="0"/>
          <c:showVal val="0"/>
          <c:showCatName val="0"/>
          <c:showSerName val="0"/>
          <c:showPercent val="0"/>
          <c:showBubbleSize val="0"/>
        </c:dLbls>
        <c:marker val="1"/>
        <c:smooth val="0"/>
        <c:axId val="98176384"/>
        <c:axId val="98203136"/>
      </c:lineChart>
      <c:catAx>
        <c:axId val="98176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8203136"/>
        <c:crosses val="autoZero"/>
        <c:auto val="1"/>
        <c:lblAlgn val="ctr"/>
        <c:lblOffset val="100"/>
        <c:noMultiLvlLbl val="0"/>
      </c:catAx>
      <c:valAx>
        <c:axId val="98203136"/>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81763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[FC, Iss and Reiss,10.01.19 to 9.13.18, 3885 rcds.csv]Sheet2!PivotTable2</c:name>
    <c:fmtId val="8"/>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Firm Commitments</a:t>
            </a:r>
            <a:br>
              <a:rPr lang="en-US"/>
            </a:br>
            <a:r>
              <a:rPr lang="en-US"/>
              <a:t>223f and 221d4 - Relative % of volume in any month. </a:t>
            </a:r>
            <a:br>
              <a:rPr lang="en-US"/>
            </a:br>
            <a:r>
              <a:rPr lang="en-US"/>
              <a:t>Note how 223f</a:t>
            </a:r>
            <a:r>
              <a:rPr lang="en-US" baseline="0"/>
              <a:t> Refi </a:t>
            </a:r>
            <a:r>
              <a:rPr lang="en-US"/>
              <a:t>is almost always larger and some months is over 70% of our volume.</a:t>
            </a:r>
          </a:p>
        </c:rich>
      </c:tx>
      <c:layout>
        <c:manualLayout>
          <c:xMode val="edge"/>
          <c:yMode val="edge"/>
          <c:x val="0.12074330924240731"/>
          <c:y val="5.7102069950035687E-2"/>
        </c:manualLayout>
      </c:layout>
      <c:overlay val="0"/>
      <c:spPr>
        <a:solidFill>
          <a:schemeClr val="bg1"/>
        </a:solidFill>
        <a:ln>
          <a:solidFill>
            <a:schemeClr val="accent1"/>
          </a:solidFill>
        </a:ln>
        <a:effectLst/>
      </c:spPr>
    </c:title>
    <c:autoTitleDeleted val="0"/>
    <c:pivotFmts>
      <c:pivotFmt>
        <c:idx val="0"/>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
        <c:spPr>
          <a:solidFill>
            <a:schemeClr val="accent1"/>
          </a:solidFill>
          <a:ln w="28575" cap="rnd">
            <a:solidFill>
              <a:schemeClr val="accent1"/>
            </a:solidFill>
            <a:round/>
          </a:ln>
          <a:effectLst/>
        </c:spPr>
        <c:marker>
          <c:symbol val="none"/>
        </c:marker>
      </c:pivotFmt>
      <c:pivotFmt>
        <c:idx val="2"/>
        <c:spPr>
          <a:solidFill>
            <a:schemeClr val="accent1"/>
          </a:solidFill>
          <a:ln w="28575" cap="rnd">
            <a:solidFill>
              <a:schemeClr val="accent1"/>
            </a:solidFill>
            <a:round/>
          </a:ln>
          <a:effectLst/>
        </c:spPr>
        <c:marker>
          <c:symbol val="none"/>
        </c:marker>
        <c:dLbl>
          <c:idx val="0"/>
          <c:delete val="1"/>
          <c:extLst xmlns:c16r2="http://schemas.microsoft.com/office/drawing/2015/06/chart">
            <c:ext xmlns:c15="http://schemas.microsoft.com/office/drawing/2012/chart" uri="{CE6537A1-D6FC-4f65-9D91-7224C49458BB}"/>
          </c:extLst>
        </c:dLbl>
      </c:pivotFmt>
      <c:pivotFmt>
        <c:idx val="3"/>
        <c:spPr>
          <a:solidFill>
            <a:schemeClr val="accent1"/>
          </a:solidFill>
          <a:ln w="28575" cap="rnd">
            <a:solidFill>
              <a:schemeClr val="accent1"/>
            </a:solidFill>
            <a:round/>
          </a:ln>
          <a:effectLst/>
        </c:spPr>
        <c:marker>
          <c:symbol val="none"/>
        </c:marker>
        <c:dLbl>
          <c:idx val="0"/>
          <c:delete val="1"/>
          <c:extLst xmlns:c16r2="http://schemas.microsoft.com/office/drawing/2015/06/chart">
            <c:ext xmlns:c15="http://schemas.microsoft.com/office/drawing/2012/chart" uri="{CE6537A1-D6FC-4f65-9D91-7224C49458BB}"/>
          </c:extLst>
        </c:dLbl>
      </c:pivotFmt>
      <c:pivotFmt>
        <c:idx val="4"/>
        <c:spPr>
          <a:solidFill>
            <a:schemeClr val="accent1"/>
          </a:solidFill>
          <a:ln w="28575" cap="rnd">
            <a:solidFill>
              <a:schemeClr val="accent1"/>
            </a:solidFill>
            <a:round/>
          </a:ln>
          <a:effectLst/>
        </c:spPr>
        <c:marker>
          <c:symbol val="none"/>
        </c:marker>
      </c:pivotFmt>
      <c:pivotFmt>
        <c:idx val="5"/>
        <c:spPr>
          <a:solidFill>
            <a:schemeClr val="accent1"/>
          </a:solidFill>
          <a:ln w="28575" cap="rnd">
            <a:solidFill>
              <a:schemeClr val="accent1"/>
            </a:solidFill>
            <a:round/>
          </a:ln>
          <a:effectLst/>
        </c:spPr>
        <c:marker>
          <c:symbol val="none"/>
        </c:marker>
        <c:dLbl>
          <c:idx val="0"/>
          <c:layout>
            <c:manualLayout>
              <c:x val="-7.0929992133413444E-2"/>
              <c:y val="-5.1391862955032119E-2"/>
            </c:manualLayout>
          </c:layout>
          <c:spPr>
            <a:solidFill>
              <a:schemeClr val="accent4">
                <a:lumMod val="20000"/>
                <a:lumOff val="80000"/>
              </a:schemeClr>
            </a:solidFill>
            <a:ln>
              <a:solidFill>
                <a:schemeClr val="accent1"/>
              </a:solid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1"/>
          <c:showVal val="0"/>
          <c:showCatName val="0"/>
          <c:showSerName val="1"/>
          <c:showPercent val="0"/>
          <c:showBubbleSize val="0"/>
          <c:separator>
</c:separator>
          <c:extLst xmlns:c16r2="http://schemas.microsoft.com/office/drawing/2015/06/chart">
            <c:ext xmlns:c15="http://schemas.microsoft.com/office/drawing/2012/chart" uri="{CE6537A1-D6FC-4f65-9D91-7224C49458BB}"/>
          </c:extLst>
        </c:dLbl>
      </c:pivotFmt>
      <c:pivotFmt>
        <c:idx val="6"/>
        <c:spPr>
          <a:solidFill>
            <a:schemeClr val="accent1"/>
          </a:solidFill>
          <a:ln w="28575" cap="rnd">
            <a:solidFill>
              <a:schemeClr val="accent2"/>
            </a:solidFill>
            <a:round/>
          </a:ln>
          <a:effectLst/>
        </c:spPr>
        <c:marker>
          <c:symbol val="none"/>
        </c:marker>
        <c:dLbl>
          <c:idx val="0"/>
          <c:layout>
            <c:manualLayout>
              <c:x val="-7.3948289671005571E-2"/>
              <c:y val="5.7102069950035687E-2"/>
            </c:manualLayout>
          </c:layout>
          <c:spPr>
            <a:solidFill>
              <a:schemeClr val="accent4">
                <a:lumMod val="20000"/>
                <a:lumOff val="80000"/>
              </a:schemeClr>
            </a:solidFill>
            <a:ln>
              <a:solidFill>
                <a:schemeClr val="accent1"/>
              </a:solid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1"/>
          <c:showVal val="0"/>
          <c:showCatName val="0"/>
          <c:showSerName val="1"/>
          <c:showPercent val="0"/>
          <c:showBubbleSize val="0"/>
          <c:extLst xmlns:c16r2="http://schemas.microsoft.com/office/drawing/2015/06/chart">
            <c:ext xmlns:c15="http://schemas.microsoft.com/office/drawing/2012/chart" uri="{CE6537A1-D6FC-4f65-9D91-7224C49458BB}"/>
          </c:extLst>
        </c:dLbl>
      </c:pivotFmt>
      <c:pivotFmt>
        <c:idx val="7"/>
        <c:spPr>
          <a:solidFill>
            <a:schemeClr val="accent1"/>
          </a:solidFill>
          <a:ln w="28575" cap="rnd">
            <a:solidFill>
              <a:schemeClr val="accent1"/>
            </a:solidFill>
            <a:round/>
          </a:ln>
          <a:effectLst/>
        </c:spPr>
        <c:marker>
          <c:symbol val="none"/>
        </c:marker>
        <c:dLbl>
          <c:idx val="0"/>
          <c:delete val="1"/>
          <c:extLst xmlns:c16r2="http://schemas.microsoft.com/office/drawing/2015/06/chart">
            <c:ext xmlns:c15="http://schemas.microsoft.com/office/drawing/2012/chart" uri="{CE6537A1-D6FC-4f65-9D91-7224C49458BB}"/>
          </c:extLst>
        </c:dLbl>
      </c:pivotFmt>
      <c:pivotFmt>
        <c:idx val="8"/>
        <c:spPr>
          <a:solidFill>
            <a:schemeClr val="accent1"/>
          </a:solidFill>
          <a:ln w="28575" cap="rnd">
            <a:solidFill>
              <a:schemeClr val="accent1"/>
            </a:solidFill>
            <a:round/>
          </a:ln>
          <a:effectLst/>
        </c:spPr>
        <c:marker>
          <c:symbol val="none"/>
        </c:marker>
        <c:dLbl>
          <c:idx val="0"/>
          <c:layout>
            <c:manualLayout>
              <c:x val="-7.0929992133413444E-2"/>
              <c:y val="-5.1391862955032119E-2"/>
            </c:manualLayout>
          </c:layout>
          <c:spPr>
            <a:solidFill>
              <a:schemeClr val="accent4">
                <a:lumMod val="20000"/>
                <a:lumOff val="80000"/>
              </a:schemeClr>
            </a:solidFill>
            <a:ln>
              <a:solidFill>
                <a:schemeClr val="accent1"/>
              </a:solid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1"/>
          <c:showVal val="0"/>
          <c:showCatName val="0"/>
          <c:showSerName val="1"/>
          <c:showPercent val="0"/>
          <c:showBubbleSize val="0"/>
          <c:separator>
</c:separator>
          <c:extLst xmlns:c16r2="http://schemas.microsoft.com/office/drawing/2015/06/chart">
            <c:ext xmlns:c15="http://schemas.microsoft.com/office/drawing/2012/chart" uri="{CE6537A1-D6FC-4f65-9D91-7224C49458BB}"/>
          </c:extLst>
        </c:dLbl>
      </c:pivotFmt>
      <c:pivotFmt>
        <c:idx val="9"/>
        <c:spPr>
          <a:solidFill>
            <a:schemeClr val="accent1"/>
          </a:solidFill>
          <a:ln w="28575" cap="rnd">
            <a:solidFill>
              <a:schemeClr val="accent1"/>
            </a:solidFill>
            <a:round/>
          </a:ln>
          <a:effectLst/>
        </c:spPr>
        <c:marker>
          <c:symbol val="none"/>
        </c:marker>
        <c:dLbl>
          <c:idx val="0"/>
          <c:delete val="1"/>
          <c:extLst xmlns:c16r2="http://schemas.microsoft.com/office/drawing/2015/06/chart">
            <c:ext xmlns:c15="http://schemas.microsoft.com/office/drawing/2012/chart" uri="{CE6537A1-D6FC-4f65-9D91-7224C49458BB}"/>
          </c:extLst>
        </c:dLbl>
      </c:pivotFmt>
      <c:pivotFmt>
        <c:idx val="10"/>
        <c:spPr>
          <a:solidFill>
            <a:schemeClr val="accent1"/>
          </a:solidFill>
          <a:ln w="28575" cap="rnd">
            <a:solidFill>
              <a:schemeClr val="accent2"/>
            </a:solidFill>
            <a:round/>
          </a:ln>
          <a:effectLst/>
        </c:spPr>
        <c:marker>
          <c:symbol val="none"/>
        </c:marker>
        <c:dLbl>
          <c:idx val="0"/>
          <c:layout>
            <c:manualLayout>
              <c:x val="-7.3948289671005571E-2"/>
              <c:y val="5.7102069950035687E-2"/>
            </c:manualLayout>
          </c:layout>
          <c:spPr>
            <a:solidFill>
              <a:schemeClr val="accent4">
                <a:lumMod val="20000"/>
                <a:lumOff val="80000"/>
              </a:schemeClr>
            </a:solidFill>
            <a:ln>
              <a:solidFill>
                <a:schemeClr val="accent1"/>
              </a:solid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1"/>
          <c:showVal val="0"/>
          <c:showCatName val="0"/>
          <c:showSerName val="1"/>
          <c:showPercent val="0"/>
          <c:showBubbleSize val="0"/>
          <c:extLst xmlns:c16r2="http://schemas.microsoft.com/office/drawing/2015/06/chart">
            <c:ext xmlns:c15="http://schemas.microsoft.com/office/drawing/2012/chart" uri="{CE6537A1-D6FC-4f65-9D91-7224C49458BB}"/>
          </c:extLst>
        </c:dLbl>
      </c:pivotFmt>
      <c:pivotFmt>
        <c:idx val="11"/>
        <c:spPr>
          <a:solidFill>
            <a:schemeClr val="accent1"/>
          </a:solidFill>
          <a:ln w="28575" cap="rnd">
            <a:solidFill>
              <a:schemeClr val="accent1"/>
            </a:solidFill>
            <a:round/>
          </a:ln>
          <a:effectLst/>
        </c:spPr>
        <c:marker>
          <c:symbol val="none"/>
        </c:marker>
        <c:dLbl>
          <c:idx val="0"/>
          <c:delete val="1"/>
          <c:extLst xmlns:c16r2="http://schemas.microsoft.com/office/drawing/2015/06/chart">
            <c:ext xmlns:c15="http://schemas.microsoft.com/office/drawing/2012/chart" uri="{CE6537A1-D6FC-4f65-9D91-7224C49458BB}"/>
          </c:extLst>
        </c:dLbl>
      </c:pivotFmt>
      <c:pivotFmt>
        <c:idx val="12"/>
        <c:spPr>
          <a:solidFill>
            <a:schemeClr val="accent1"/>
          </a:solidFill>
          <a:ln w="28575" cap="rnd">
            <a:solidFill>
              <a:schemeClr val="accent1"/>
            </a:solidFill>
            <a:round/>
          </a:ln>
          <a:effectLst/>
        </c:spPr>
        <c:marker>
          <c:symbol val="none"/>
        </c:marker>
        <c:dLbl>
          <c:idx val="0"/>
          <c:layout>
            <c:manualLayout>
              <c:x val="-7.0929992133413444E-2"/>
              <c:y val="-5.1391862955032119E-2"/>
            </c:manualLayout>
          </c:layout>
          <c:spPr>
            <a:solidFill>
              <a:schemeClr val="accent4">
                <a:lumMod val="20000"/>
                <a:lumOff val="80000"/>
              </a:schemeClr>
            </a:solidFill>
            <a:ln>
              <a:solidFill>
                <a:schemeClr val="accent1"/>
              </a:solid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1"/>
          <c:showVal val="0"/>
          <c:showCatName val="0"/>
          <c:showSerName val="1"/>
          <c:showPercent val="0"/>
          <c:showBubbleSize val="0"/>
          <c:separator>
</c:separator>
          <c:extLst xmlns:c16r2="http://schemas.microsoft.com/office/drawing/2015/06/chart">
            <c:ext xmlns:c15="http://schemas.microsoft.com/office/drawing/2012/chart" uri="{CE6537A1-D6FC-4f65-9D91-7224C49458BB}"/>
          </c:extLst>
        </c:dLbl>
      </c:pivotFmt>
      <c:pivotFmt>
        <c:idx val="13"/>
        <c:spPr>
          <a:solidFill>
            <a:schemeClr val="accent1"/>
          </a:solidFill>
          <a:ln w="28575" cap="rnd">
            <a:solidFill>
              <a:schemeClr val="accent1"/>
            </a:solidFill>
            <a:round/>
          </a:ln>
          <a:effectLst/>
        </c:spPr>
        <c:marker>
          <c:symbol val="none"/>
        </c:marker>
        <c:dLbl>
          <c:idx val="0"/>
          <c:delete val="1"/>
          <c:extLst xmlns:c16r2="http://schemas.microsoft.com/office/drawing/2015/06/chart">
            <c:ext xmlns:c15="http://schemas.microsoft.com/office/drawing/2012/chart" uri="{CE6537A1-D6FC-4f65-9D91-7224C49458BB}"/>
          </c:extLst>
        </c:dLbl>
      </c:pivotFmt>
      <c:pivotFmt>
        <c:idx val="14"/>
        <c:spPr>
          <a:solidFill>
            <a:schemeClr val="accent1"/>
          </a:solidFill>
          <a:ln w="28575" cap="rnd">
            <a:solidFill>
              <a:schemeClr val="accent2"/>
            </a:solidFill>
            <a:round/>
          </a:ln>
          <a:effectLst/>
        </c:spPr>
        <c:marker>
          <c:symbol val="none"/>
        </c:marker>
        <c:dLbl>
          <c:idx val="0"/>
          <c:layout>
            <c:manualLayout>
              <c:x val="-7.3948289671005571E-2"/>
              <c:y val="5.7102069950035687E-2"/>
            </c:manualLayout>
          </c:layout>
          <c:spPr>
            <a:solidFill>
              <a:schemeClr val="accent4">
                <a:lumMod val="20000"/>
                <a:lumOff val="80000"/>
              </a:schemeClr>
            </a:solidFill>
            <a:ln>
              <a:solidFill>
                <a:schemeClr val="accent1"/>
              </a:solid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1"/>
          <c:showVal val="0"/>
          <c:showCatName val="0"/>
          <c:showSerName val="1"/>
          <c:showPercent val="0"/>
          <c:showBubbleSize val="0"/>
          <c:extLst xmlns:c16r2="http://schemas.microsoft.com/office/drawing/2015/06/chart">
            <c:ext xmlns:c15="http://schemas.microsoft.com/office/drawing/2012/chart" uri="{CE6537A1-D6FC-4f65-9D91-7224C49458BB}"/>
          </c:extLst>
        </c:dLbl>
      </c:pivotFmt>
    </c:pivotFmts>
    <c:plotArea>
      <c:layout>
        <c:manualLayout>
          <c:layoutTarget val="inner"/>
          <c:xMode val="edge"/>
          <c:yMode val="edge"/>
          <c:x val="6.3073625070407133E-2"/>
          <c:y val="8.7878736785310829E-2"/>
          <c:w val="0.7581143483210423"/>
          <c:h val="0.73479707970122576"/>
        </c:manualLayout>
      </c:layout>
      <c:lineChart>
        <c:grouping val="standard"/>
        <c:varyColors val="0"/>
        <c:ser>
          <c:idx val="0"/>
          <c:order val="0"/>
          <c:tx>
            <c:strRef>
              <c:f>Sheet2!$B$3:$B$4</c:f>
              <c:strCache>
                <c:ptCount val="1"/>
                <c:pt idx="0">
                  <c:v>223f Refi/Purchase Apts</c:v>
                </c:pt>
              </c:strCache>
            </c:strRef>
          </c:tx>
          <c:spPr>
            <a:ln w="28575" cap="rnd">
              <a:solidFill>
                <a:schemeClr val="accent1"/>
              </a:solidFill>
              <a:round/>
            </a:ln>
            <a:effectLst/>
          </c:spPr>
          <c:marker>
            <c:symbol val="none"/>
          </c:marker>
          <c:dLbls>
            <c:dLbl>
              <c:idx val="25"/>
              <c:layout>
                <c:manualLayout>
                  <c:x val="-7.0929992133413444E-2"/>
                  <c:y val="-5.1391862955032119E-2"/>
                </c:manualLayout>
              </c:layout>
              <c:showLegendKey val="1"/>
              <c:showVal val="0"/>
              <c:showCatName val="0"/>
              <c:showSerName val="1"/>
              <c:showPercent val="0"/>
              <c:showBubbleSize val="0"/>
              <c:separator>
</c:separator>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F334-4C81-8F75-FFB45BB2981F}"/>
                </c:ext>
              </c:extLst>
            </c:dLbl>
            <c:spPr>
              <a:solidFill>
                <a:schemeClr val="accent4">
                  <a:lumMod val="20000"/>
                  <a:lumOff val="80000"/>
                </a:schemeClr>
              </a:solidFill>
              <a:ln>
                <a:solidFill>
                  <a:schemeClr val="accent1"/>
                </a:solid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Sheet2!$A$5:$A$50</c:f>
              <c:strCache>
                <c:ptCount val="45"/>
                <c:pt idx="0">
                  <c:v>2015-01</c:v>
                </c:pt>
                <c:pt idx="1">
                  <c:v>2015-02</c:v>
                </c:pt>
                <c:pt idx="2">
                  <c:v>2015-03</c:v>
                </c:pt>
                <c:pt idx="3">
                  <c:v>2015-04</c:v>
                </c:pt>
                <c:pt idx="4">
                  <c:v>2015-05</c:v>
                </c:pt>
                <c:pt idx="5">
                  <c:v>2015-06</c:v>
                </c:pt>
                <c:pt idx="6">
                  <c:v>2015-07</c:v>
                </c:pt>
                <c:pt idx="7">
                  <c:v>2015-08</c:v>
                </c:pt>
                <c:pt idx="8">
                  <c:v>2015-09</c:v>
                </c:pt>
                <c:pt idx="9">
                  <c:v>2015-10</c:v>
                </c:pt>
                <c:pt idx="10">
                  <c:v>2015-11</c:v>
                </c:pt>
                <c:pt idx="11">
                  <c:v>2015-12</c:v>
                </c:pt>
                <c:pt idx="12">
                  <c:v>2016-01</c:v>
                </c:pt>
                <c:pt idx="13">
                  <c:v>2016-02</c:v>
                </c:pt>
                <c:pt idx="14">
                  <c:v>2016-03</c:v>
                </c:pt>
                <c:pt idx="15">
                  <c:v>2016-04</c:v>
                </c:pt>
                <c:pt idx="16">
                  <c:v>2016-05</c:v>
                </c:pt>
                <c:pt idx="17">
                  <c:v>2016-06</c:v>
                </c:pt>
                <c:pt idx="18">
                  <c:v>2016-07</c:v>
                </c:pt>
                <c:pt idx="19">
                  <c:v>2016-08</c:v>
                </c:pt>
                <c:pt idx="20">
                  <c:v>2016-09</c:v>
                </c:pt>
                <c:pt idx="21">
                  <c:v>2016-10</c:v>
                </c:pt>
                <c:pt idx="22">
                  <c:v>2016-11</c:v>
                </c:pt>
                <c:pt idx="23">
                  <c:v>2016-12</c:v>
                </c:pt>
                <c:pt idx="24">
                  <c:v>2017-01</c:v>
                </c:pt>
                <c:pt idx="25">
                  <c:v>2017-02</c:v>
                </c:pt>
                <c:pt idx="26">
                  <c:v>2017-03</c:v>
                </c:pt>
                <c:pt idx="27">
                  <c:v>2017-04</c:v>
                </c:pt>
                <c:pt idx="28">
                  <c:v>2017-05</c:v>
                </c:pt>
                <c:pt idx="29">
                  <c:v>2017-06</c:v>
                </c:pt>
                <c:pt idx="30">
                  <c:v>2017-07</c:v>
                </c:pt>
                <c:pt idx="31">
                  <c:v>2017-08</c:v>
                </c:pt>
                <c:pt idx="32">
                  <c:v>2017-09</c:v>
                </c:pt>
                <c:pt idx="33">
                  <c:v>2017-10</c:v>
                </c:pt>
                <c:pt idx="34">
                  <c:v>2017-11</c:v>
                </c:pt>
                <c:pt idx="35">
                  <c:v>2017-12</c:v>
                </c:pt>
                <c:pt idx="36">
                  <c:v>2018-01</c:v>
                </c:pt>
                <c:pt idx="37">
                  <c:v>2018-02</c:v>
                </c:pt>
                <c:pt idx="38">
                  <c:v>2018-03</c:v>
                </c:pt>
                <c:pt idx="39">
                  <c:v>2018-04</c:v>
                </c:pt>
                <c:pt idx="40">
                  <c:v>2018-05</c:v>
                </c:pt>
                <c:pt idx="41">
                  <c:v>2018-06</c:v>
                </c:pt>
                <c:pt idx="42">
                  <c:v>2018-07</c:v>
                </c:pt>
                <c:pt idx="43">
                  <c:v>2018-08</c:v>
                </c:pt>
                <c:pt idx="44">
                  <c:v>2018-09</c:v>
                </c:pt>
              </c:strCache>
            </c:strRef>
          </c:cat>
          <c:val>
            <c:numRef>
              <c:f>Sheet2!$B$5:$B$50</c:f>
              <c:numCache>
                <c:formatCode>0.00%</c:formatCode>
                <c:ptCount val="45"/>
                <c:pt idx="0">
                  <c:v>0.59895698972557043</c:v>
                </c:pt>
                <c:pt idx="1">
                  <c:v>0.76020793030583278</c:v>
                </c:pt>
                <c:pt idx="2">
                  <c:v>0.25425920672796143</c:v>
                </c:pt>
                <c:pt idx="3">
                  <c:v>0.54255570704809242</c:v>
                </c:pt>
                <c:pt idx="4">
                  <c:v>0.21807246477846717</c:v>
                </c:pt>
                <c:pt idx="5">
                  <c:v>2.6132547735639101E-2</c:v>
                </c:pt>
                <c:pt idx="6">
                  <c:v>5.0428287445272703E-2</c:v>
                </c:pt>
                <c:pt idx="7">
                  <c:v>0</c:v>
                </c:pt>
                <c:pt idx="8">
                  <c:v>0</c:v>
                </c:pt>
                <c:pt idx="9">
                  <c:v>0</c:v>
                </c:pt>
                <c:pt idx="10">
                  <c:v>0.65209967109874845</c:v>
                </c:pt>
                <c:pt idx="11">
                  <c:v>0.89632542987528996</c:v>
                </c:pt>
                <c:pt idx="12">
                  <c:v>0.56602891780027664</c:v>
                </c:pt>
                <c:pt idx="13">
                  <c:v>0.71399318564219683</c:v>
                </c:pt>
                <c:pt idx="14">
                  <c:v>0.57730720620383857</c:v>
                </c:pt>
                <c:pt idx="15">
                  <c:v>0.60822934364565495</c:v>
                </c:pt>
                <c:pt idx="16">
                  <c:v>0.45908831279378154</c:v>
                </c:pt>
                <c:pt idx="17">
                  <c:v>0.47728383852319894</c:v>
                </c:pt>
                <c:pt idx="18">
                  <c:v>0.61529178470075974</c:v>
                </c:pt>
                <c:pt idx="19">
                  <c:v>0.55268055739516875</c:v>
                </c:pt>
                <c:pt idx="20">
                  <c:v>0.66882547207040111</c:v>
                </c:pt>
                <c:pt idx="21">
                  <c:v>0.46041126964988099</c:v>
                </c:pt>
                <c:pt idx="22">
                  <c:v>0.62763804610851037</c:v>
                </c:pt>
                <c:pt idx="23">
                  <c:v>0.64539810274204534</c:v>
                </c:pt>
                <c:pt idx="24">
                  <c:v>0.63106592628276537</c:v>
                </c:pt>
                <c:pt idx="25">
                  <c:v>0.78321626555021229</c:v>
                </c:pt>
                <c:pt idx="26">
                  <c:v>0.69068701967760637</c:v>
                </c:pt>
                <c:pt idx="27">
                  <c:v>0.53334797725032823</c:v>
                </c:pt>
                <c:pt idx="28">
                  <c:v>0.69795601636614979</c:v>
                </c:pt>
                <c:pt idx="29">
                  <c:v>0.62391132655586257</c:v>
                </c:pt>
                <c:pt idx="30">
                  <c:v>0.72216059838577662</c:v>
                </c:pt>
                <c:pt idx="31">
                  <c:v>0.57849700121954084</c:v>
                </c:pt>
                <c:pt idx="32">
                  <c:v>0.51321641319811984</c:v>
                </c:pt>
                <c:pt idx="33">
                  <c:v>0.63958998914075527</c:v>
                </c:pt>
                <c:pt idx="34">
                  <c:v>0.53124981899319668</c:v>
                </c:pt>
                <c:pt idx="35">
                  <c:v>0.42200508918417201</c:v>
                </c:pt>
                <c:pt idx="36">
                  <c:v>1</c:v>
                </c:pt>
                <c:pt idx="37">
                  <c:v>0.73218194809943227</c:v>
                </c:pt>
                <c:pt idx="38">
                  <c:v>0.7448640856333375</c:v>
                </c:pt>
                <c:pt idx="39">
                  <c:v>0.49395650429893428</c:v>
                </c:pt>
                <c:pt idx="40">
                  <c:v>0.54218027776597266</c:v>
                </c:pt>
                <c:pt idx="41">
                  <c:v>0.4643348804138972</c:v>
                </c:pt>
                <c:pt idx="42">
                  <c:v>0.55209606465002892</c:v>
                </c:pt>
                <c:pt idx="43">
                  <c:v>0.45828246628726521</c:v>
                </c:pt>
                <c:pt idx="44">
                  <c:v>0.48124607473553099</c:v>
                </c:pt>
              </c:numCache>
            </c:numRef>
          </c:val>
          <c:smooth val="0"/>
          <c:extLst xmlns:c16r2="http://schemas.microsoft.com/office/drawing/2015/06/chart">
            <c:ext xmlns:c16="http://schemas.microsoft.com/office/drawing/2014/chart" uri="{C3380CC4-5D6E-409C-BE32-E72D297353CC}">
              <c16:uniqueId val="{00000001-F334-4C81-8F75-FFB45BB2981F}"/>
            </c:ext>
          </c:extLst>
        </c:ser>
        <c:ser>
          <c:idx val="1"/>
          <c:order val="1"/>
          <c:tx>
            <c:strRef>
              <c:f>Sheet2!$C$3:$C$4</c:f>
              <c:strCache>
                <c:ptCount val="1"/>
                <c:pt idx="0">
                  <c:v>FHA NC/SR Apts</c:v>
                </c:pt>
              </c:strCache>
            </c:strRef>
          </c:tx>
          <c:spPr>
            <a:ln w="28575" cap="rnd">
              <a:solidFill>
                <a:schemeClr val="accent2"/>
              </a:solidFill>
              <a:round/>
            </a:ln>
            <a:effectLst/>
          </c:spPr>
          <c:marker>
            <c:symbol val="none"/>
          </c:marker>
          <c:dLbls>
            <c:dLbl>
              <c:idx val="25"/>
              <c:layout>
                <c:manualLayout>
                  <c:x val="-7.3948289671005571E-2"/>
                  <c:y val="5.7102069950035687E-2"/>
                </c:manualLayout>
              </c:layout>
              <c:showLegendKey val="1"/>
              <c:showVal val="0"/>
              <c:showCatName val="0"/>
              <c:showSerName val="1"/>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F334-4C81-8F75-FFB45BB2981F}"/>
                </c:ext>
              </c:extLst>
            </c:dLbl>
            <c:spPr>
              <a:solidFill>
                <a:schemeClr val="accent4">
                  <a:lumMod val="20000"/>
                  <a:lumOff val="80000"/>
                </a:schemeClr>
              </a:solidFill>
              <a:ln>
                <a:solidFill>
                  <a:schemeClr val="accent1"/>
                </a:solid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Sheet2!$A$5:$A$50</c:f>
              <c:strCache>
                <c:ptCount val="45"/>
                <c:pt idx="0">
                  <c:v>2015-01</c:v>
                </c:pt>
                <c:pt idx="1">
                  <c:v>2015-02</c:v>
                </c:pt>
                <c:pt idx="2">
                  <c:v>2015-03</c:v>
                </c:pt>
                <c:pt idx="3">
                  <c:v>2015-04</c:v>
                </c:pt>
                <c:pt idx="4">
                  <c:v>2015-05</c:v>
                </c:pt>
                <c:pt idx="5">
                  <c:v>2015-06</c:v>
                </c:pt>
                <c:pt idx="6">
                  <c:v>2015-07</c:v>
                </c:pt>
                <c:pt idx="7">
                  <c:v>2015-08</c:v>
                </c:pt>
                <c:pt idx="8">
                  <c:v>2015-09</c:v>
                </c:pt>
                <c:pt idx="9">
                  <c:v>2015-10</c:v>
                </c:pt>
                <c:pt idx="10">
                  <c:v>2015-11</c:v>
                </c:pt>
                <c:pt idx="11">
                  <c:v>2015-12</c:v>
                </c:pt>
                <c:pt idx="12">
                  <c:v>2016-01</c:v>
                </c:pt>
                <c:pt idx="13">
                  <c:v>2016-02</c:v>
                </c:pt>
                <c:pt idx="14">
                  <c:v>2016-03</c:v>
                </c:pt>
                <c:pt idx="15">
                  <c:v>2016-04</c:v>
                </c:pt>
                <c:pt idx="16">
                  <c:v>2016-05</c:v>
                </c:pt>
                <c:pt idx="17">
                  <c:v>2016-06</c:v>
                </c:pt>
                <c:pt idx="18">
                  <c:v>2016-07</c:v>
                </c:pt>
                <c:pt idx="19">
                  <c:v>2016-08</c:v>
                </c:pt>
                <c:pt idx="20">
                  <c:v>2016-09</c:v>
                </c:pt>
                <c:pt idx="21">
                  <c:v>2016-10</c:v>
                </c:pt>
                <c:pt idx="22">
                  <c:v>2016-11</c:v>
                </c:pt>
                <c:pt idx="23">
                  <c:v>2016-12</c:v>
                </c:pt>
                <c:pt idx="24">
                  <c:v>2017-01</c:v>
                </c:pt>
                <c:pt idx="25">
                  <c:v>2017-02</c:v>
                </c:pt>
                <c:pt idx="26">
                  <c:v>2017-03</c:v>
                </c:pt>
                <c:pt idx="27">
                  <c:v>2017-04</c:v>
                </c:pt>
                <c:pt idx="28">
                  <c:v>2017-05</c:v>
                </c:pt>
                <c:pt idx="29">
                  <c:v>2017-06</c:v>
                </c:pt>
                <c:pt idx="30">
                  <c:v>2017-07</c:v>
                </c:pt>
                <c:pt idx="31">
                  <c:v>2017-08</c:v>
                </c:pt>
                <c:pt idx="32">
                  <c:v>2017-09</c:v>
                </c:pt>
                <c:pt idx="33">
                  <c:v>2017-10</c:v>
                </c:pt>
                <c:pt idx="34">
                  <c:v>2017-11</c:v>
                </c:pt>
                <c:pt idx="35">
                  <c:v>2017-12</c:v>
                </c:pt>
                <c:pt idx="36">
                  <c:v>2018-01</c:v>
                </c:pt>
                <c:pt idx="37">
                  <c:v>2018-02</c:v>
                </c:pt>
                <c:pt idx="38">
                  <c:v>2018-03</c:v>
                </c:pt>
                <c:pt idx="39">
                  <c:v>2018-04</c:v>
                </c:pt>
                <c:pt idx="40">
                  <c:v>2018-05</c:v>
                </c:pt>
                <c:pt idx="41">
                  <c:v>2018-06</c:v>
                </c:pt>
                <c:pt idx="42">
                  <c:v>2018-07</c:v>
                </c:pt>
                <c:pt idx="43">
                  <c:v>2018-08</c:v>
                </c:pt>
                <c:pt idx="44">
                  <c:v>2018-09</c:v>
                </c:pt>
              </c:strCache>
            </c:strRef>
          </c:cat>
          <c:val>
            <c:numRef>
              <c:f>Sheet2!$C$5:$C$50</c:f>
              <c:numCache>
                <c:formatCode>0.00%</c:formatCode>
                <c:ptCount val="45"/>
                <c:pt idx="0">
                  <c:v>0.40104301027442957</c:v>
                </c:pt>
                <c:pt idx="1">
                  <c:v>0.23979206969416725</c:v>
                </c:pt>
                <c:pt idx="2">
                  <c:v>0.74574079327203857</c:v>
                </c:pt>
                <c:pt idx="3">
                  <c:v>0.45744429295190753</c:v>
                </c:pt>
                <c:pt idx="4">
                  <c:v>0.7819275352215328</c:v>
                </c:pt>
                <c:pt idx="5">
                  <c:v>0.97386745226436089</c:v>
                </c:pt>
                <c:pt idx="6">
                  <c:v>0.94957171255472728</c:v>
                </c:pt>
                <c:pt idx="7">
                  <c:v>1</c:v>
                </c:pt>
                <c:pt idx="8">
                  <c:v>1</c:v>
                </c:pt>
                <c:pt idx="9">
                  <c:v>1</c:v>
                </c:pt>
                <c:pt idx="10">
                  <c:v>0.34790032890125161</c:v>
                </c:pt>
                <c:pt idx="11">
                  <c:v>0.10367457012471</c:v>
                </c:pt>
                <c:pt idx="12">
                  <c:v>0.43397108219972341</c:v>
                </c:pt>
                <c:pt idx="13">
                  <c:v>0.28600681435780323</c:v>
                </c:pt>
                <c:pt idx="14">
                  <c:v>0.42269279379616137</c:v>
                </c:pt>
                <c:pt idx="15">
                  <c:v>0.39177065635434505</c:v>
                </c:pt>
                <c:pt idx="16">
                  <c:v>0.54091168720621852</c:v>
                </c:pt>
                <c:pt idx="17">
                  <c:v>0.522716161476801</c:v>
                </c:pt>
                <c:pt idx="18">
                  <c:v>0.38470821529924032</c:v>
                </c:pt>
                <c:pt idx="19">
                  <c:v>0.44731944260483131</c:v>
                </c:pt>
                <c:pt idx="20">
                  <c:v>0.33117452792959884</c:v>
                </c:pt>
                <c:pt idx="21">
                  <c:v>0.53958873035011901</c:v>
                </c:pt>
                <c:pt idx="22">
                  <c:v>0.37236195389148963</c:v>
                </c:pt>
                <c:pt idx="23">
                  <c:v>0.3546018972579546</c:v>
                </c:pt>
                <c:pt idx="24">
                  <c:v>0.36893407371723458</c:v>
                </c:pt>
                <c:pt idx="25">
                  <c:v>0.21678373444978766</c:v>
                </c:pt>
                <c:pt idx="26">
                  <c:v>0.30931298032239357</c:v>
                </c:pt>
                <c:pt idx="27">
                  <c:v>0.46665202274967177</c:v>
                </c:pt>
                <c:pt idx="28">
                  <c:v>0.30204398363385021</c:v>
                </c:pt>
                <c:pt idx="29">
                  <c:v>0.37608867344413749</c:v>
                </c:pt>
                <c:pt idx="30">
                  <c:v>0.27783940161422338</c:v>
                </c:pt>
                <c:pt idx="31">
                  <c:v>0.42150299878045921</c:v>
                </c:pt>
                <c:pt idx="32">
                  <c:v>0.48678358680188016</c:v>
                </c:pt>
                <c:pt idx="33">
                  <c:v>0.36041001085924479</c:v>
                </c:pt>
                <c:pt idx="34">
                  <c:v>0.46875018100680327</c:v>
                </c:pt>
                <c:pt idx="35">
                  <c:v>0.57799491081582799</c:v>
                </c:pt>
                <c:pt idx="36">
                  <c:v>0</c:v>
                </c:pt>
                <c:pt idx="37">
                  <c:v>0.26781805190056768</c:v>
                </c:pt>
                <c:pt idx="38">
                  <c:v>0.25513591436666255</c:v>
                </c:pt>
                <c:pt idx="39">
                  <c:v>0.50604349570106577</c:v>
                </c:pt>
                <c:pt idx="40">
                  <c:v>0.45781972223402728</c:v>
                </c:pt>
                <c:pt idx="41">
                  <c:v>0.53566511958610286</c:v>
                </c:pt>
                <c:pt idx="42">
                  <c:v>0.44790393534997108</c:v>
                </c:pt>
                <c:pt idx="43">
                  <c:v>0.54171753371273479</c:v>
                </c:pt>
                <c:pt idx="44">
                  <c:v>0.51875392526446895</c:v>
                </c:pt>
              </c:numCache>
            </c:numRef>
          </c:val>
          <c:smooth val="0"/>
          <c:extLst xmlns:c16r2="http://schemas.microsoft.com/office/drawing/2015/06/chart">
            <c:ext xmlns:c16="http://schemas.microsoft.com/office/drawing/2014/chart" uri="{C3380CC4-5D6E-409C-BE32-E72D297353CC}">
              <c16:uniqueId val="{00000003-F334-4C81-8F75-FFB45BB2981F}"/>
            </c:ext>
          </c:extLst>
        </c:ser>
        <c:dLbls>
          <c:showLegendKey val="0"/>
          <c:showVal val="0"/>
          <c:showCatName val="0"/>
          <c:showSerName val="0"/>
          <c:showPercent val="0"/>
          <c:showBubbleSize val="0"/>
        </c:dLbls>
        <c:marker val="1"/>
        <c:smooth val="0"/>
        <c:axId val="100796288"/>
        <c:axId val="100797824"/>
      </c:lineChart>
      <c:catAx>
        <c:axId val="100796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0797824"/>
        <c:crosses val="autoZero"/>
        <c:auto val="1"/>
        <c:lblAlgn val="ctr"/>
        <c:lblOffset val="100"/>
        <c:noMultiLvlLbl val="0"/>
      </c:catAx>
      <c:valAx>
        <c:axId val="10079782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0796288"/>
        <c:crosses val="autoZero"/>
        <c:crossBetween val="between"/>
      </c:valAx>
      <c:spPr>
        <a:noFill/>
        <a:ln>
          <a:noFill/>
        </a:ln>
        <a:effectLst/>
      </c:spPr>
    </c:plotArea>
    <c:legend>
      <c:legendPos val="r"/>
      <c:layout>
        <c:manualLayout>
          <c:xMode val="edge"/>
          <c:yMode val="edge"/>
          <c:x val="0.82027606727713898"/>
          <c:y val="0.4535091357691638"/>
          <c:w val="0.17805745222415256"/>
          <c:h val="9.636041747458228E-2"/>
        </c:manualLayout>
      </c:layout>
      <c:overlay val="0"/>
      <c:spPr>
        <a:solidFill>
          <a:schemeClr val="accent4">
            <a:lumMod val="20000"/>
            <a:lumOff val="80000"/>
          </a:schemeClr>
        </a:solidFill>
        <a:ln>
          <a:solidFill>
            <a:schemeClr val="accent1"/>
          </a:solid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extLst xmlns:c16r2="http://schemas.microsoft.com/office/drawing/2015/06/chart">
    <c:ext xmlns:c16="http://schemas.microsoft.com/office/drawing/2014/chart" uri="{E28EC0CA-F0BB-4C9C-879D-F8772B89E7AC}">
      <c16:pivotOptions16>
        <c16:showExpandCollapseFieldButtons val="1"/>
      </c16:pivotOptions16>
    </c:ext>
    <c:ext xmlns:c14="http://schemas.microsoft.com/office/drawing/2007/8/2/chart" uri="{781A3756-C4B2-4CAC-9D66-4F8BD8637D16}">
      <c14:pivotOptions>
        <c14:dropZoneFilter val="1"/>
        <c14:dropZoneCategories val="1"/>
        <c14:dropZoneData val="1"/>
        <c14:dropZoneSeries val="1"/>
      </c14:pivotOptions>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2" y="2"/>
            <a:ext cx="3169811" cy="479733"/>
          </a:xfrm>
          <a:prstGeom prst="rect">
            <a:avLst/>
          </a:prstGeom>
        </p:spPr>
        <p:txBody>
          <a:bodyPr vert="horz" lIns="96964" tIns="48482" rIns="96964" bIns="48482" rtlCol="0"/>
          <a:lstStyle>
            <a:lvl1pPr algn="l">
              <a:defRPr sz="1200"/>
            </a:lvl1pPr>
          </a:lstStyle>
          <a:p>
            <a:endParaRPr lang="en-US" dirty="0"/>
          </a:p>
        </p:txBody>
      </p:sp>
      <p:sp>
        <p:nvSpPr>
          <p:cNvPr id="3" name="Date Placeholder 2"/>
          <p:cNvSpPr>
            <a:spLocks noGrp="1"/>
          </p:cNvSpPr>
          <p:nvPr>
            <p:ph type="dt" sz="quarter" idx="1"/>
          </p:nvPr>
        </p:nvSpPr>
        <p:spPr>
          <a:xfrm>
            <a:off x="4143737" y="2"/>
            <a:ext cx="3169811" cy="479733"/>
          </a:xfrm>
          <a:prstGeom prst="rect">
            <a:avLst/>
          </a:prstGeom>
        </p:spPr>
        <p:txBody>
          <a:bodyPr vert="horz" lIns="96964" tIns="48482" rIns="96964" bIns="48482" rtlCol="0"/>
          <a:lstStyle>
            <a:lvl1pPr algn="r">
              <a:defRPr sz="1200"/>
            </a:lvl1pPr>
          </a:lstStyle>
          <a:p>
            <a:fld id="{BA5F9690-1ED3-49FB-85CC-E7309F327D75}" type="datetimeFigureOut">
              <a:rPr lang="en-US" smtClean="0"/>
              <a:t>9/17/2018</a:t>
            </a:fld>
            <a:endParaRPr lang="en-US" dirty="0"/>
          </a:p>
        </p:txBody>
      </p:sp>
      <p:sp>
        <p:nvSpPr>
          <p:cNvPr id="4" name="Footer Placeholder 3"/>
          <p:cNvSpPr>
            <a:spLocks noGrp="1"/>
          </p:cNvSpPr>
          <p:nvPr>
            <p:ph type="ftr" sz="quarter" idx="2"/>
          </p:nvPr>
        </p:nvSpPr>
        <p:spPr>
          <a:xfrm>
            <a:off x="12" y="9119836"/>
            <a:ext cx="3169811" cy="479733"/>
          </a:xfrm>
          <a:prstGeom prst="rect">
            <a:avLst/>
          </a:prstGeom>
        </p:spPr>
        <p:txBody>
          <a:bodyPr vert="horz" lIns="96964" tIns="48482" rIns="96964" bIns="48482"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3737" y="9119836"/>
            <a:ext cx="3169811" cy="479733"/>
          </a:xfrm>
          <a:prstGeom prst="rect">
            <a:avLst/>
          </a:prstGeom>
        </p:spPr>
        <p:txBody>
          <a:bodyPr vert="horz" lIns="96964" tIns="48482" rIns="96964" bIns="48482" rtlCol="0" anchor="b"/>
          <a:lstStyle>
            <a:lvl1pPr algn="r">
              <a:defRPr sz="1200"/>
            </a:lvl1pPr>
          </a:lstStyle>
          <a:p>
            <a:fld id="{1E460885-20E2-4ABA-845E-99605B36FB1F}" type="slidenum">
              <a:rPr lang="en-US" smtClean="0"/>
              <a:t>‹#›</a:t>
            </a:fld>
            <a:endParaRPr lang="en-US" dirty="0"/>
          </a:p>
        </p:txBody>
      </p:sp>
    </p:spTree>
    <p:extLst>
      <p:ext uri="{BB962C8B-B14F-4D97-AF65-F5344CB8AC3E}">
        <p14:creationId xmlns:p14="http://schemas.microsoft.com/office/powerpoint/2010/main" val="8772495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0" y="12"/>
            <a:ext cx="3169920" cy="480060"/>
          </a:xfrm>
          <a:prstGeom prst="rect">
            <a:avLst/>
          </a:prstGeom>
        </p:spPr>
        <p:txBody>
          <a:bodyPr vert="horz" lIns="98943" tIns="49471" rIns="98943" bIns="49471" rtlCol="0"/>
          <a:lstStyle>
            <a:lvl1pPr algn="l">
              <a:defRPr sz="1300"/>
            </a:lvl1pPr>
          </a:lstStyle>
          <a:p>
            <a:endParaRPr lang="en-US" dirty="0"/>
          </a:p>
        </p:txBody>
      </p:sp>
      <p:sp>
        <p:nvSpPr>
          <p:cNvPr id="3" name="Date Placeholder 2"/>
          <p:cNvSpPr>
            <a:spLocks noGrp="1"/>
          </p:cNvSpPr>
          <p:nvPr>
            <p:ph type="dt" idx="1"/>
          </p:nvPr>
        </p:nvSpPr>
        <p:spPr>
          <a:xfrm>
            <a:off x="4143599" y="12"/>
            <a:ext cx="3169920" cy="480060"/>
          </a:xfrm>
          <a:prstGeom prst="rect">
            <a:avLst/>
          </a:prstGeom>
        </p:spPr>
        <p:txBody>
          <a:bodyPr vert="horz" lIns="98943" tIns="49471" rIns="98943" bIns="49471" rtlCol="0"/>
          <a:lstStyle>
            <a:lvl1pPr algn="r">
              <a:defRPr sz="1300"/>
            </a:lvl1pPr>
          </a:lstStyle>
          <a:p>
            <a:fld id="{5E85C0B8-79FF-4FE0-B62F-BC1C5E4502AA}" type="datetimeFigureOut">
              <a:rPr lang="en-US" smtClean="0"/>
              <a:pPr/>
              <a:t>9/17/2018</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8943" tIns="49471" rIns="98943" bIns="49471" rtlCol="0" anchor="ctr"/>
          <a:lstStyle/>
          <a:p>
            <a:endParaRPr lang="en-US" dirty="0"/>
          </a:p>
        </p:txBody>
      </p:sp>
      <p:sp>
        <p:nvSpPr>
          <p:cNvPr id="5" name="Notes Placeholder 4"/>
          <p:cNvSpPr>
            <a:spLocks noGrp="1"/>
          </p:cNvSpPr>
          <p:nvPr>
            <p:ph type="body" sz="quarter" idx="3"/>
          </p:nvPr>
        </p:nvSpPr>
        <p:spPr>
          <a:xfrm>
            <a:off x="731521" y="4560586"/>
            <a:ext cx="5852160" cy="4320540"/>
          </a:xfrm>
          <a:prstGeom prst="rect">
            <a:avLst/>
          </a:prstGeom>
        </p:spPr>
        <p:txBody>
          <a:bodyPr vert="horz" lIns="98943" tIns="49471" rIns="98943" bIns="4947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0" y="9119492"/>
            <a:ext cx="3169920" cy="480060"/>
          </a:xfrm>
          <a:prstGeom prst="rect">
            <a:avLst/>
          </a:prstGeom>
        </p:spPr>
        <p:txBody>
          <a:bodyPr vert="horz" lIns="98943" tIns="49471" rIns="98943" bIns="4947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99" y="9119492"/>
            <a:ext cx="3169920" cy="480060"/>
          </a:xfrm>
          <a:prstGeom prst="rect">
            <a:avLst/>
          </a:prstGeom>
        </p:spPr>
        <p:txBody>
          <a:bodyPr vert="horz" lIns="98943" tIns="49471" rIns="98943" bIns="49471" rtlCol="0" anchor="b"/>
          <a:lstStyle>
            <a:lvl1pPr algn="r">
              <a:defRPr sz="1300"/>
            </a:lvl1pPr>
          </a:lstStyle>
          <a:p>
            <a:fld id="{CB67B189-9C3A-4ACB-8EE9-62740DA3CA06}" type="slidenum">
              <a:rPr lang="en-US" smtClean="0"/>
              <a:pPr/>
              <a:t>‹#›</a:t>
            </a:fld>
            <a:endParaRPr lang="en-US" dirty="0"/>
          </a:p>
        </p:txBody>
      </p:sp>
    </p:spTree>
    <p:extLst>
      <p:ext uri="{BB962C8B-B14F-4D97-AF65-F5344CB8AC3E}">
        <p14:creationId xmlns:p14="http://schemas.microsoft.com/office/powerpoint/2010/main" val="157041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511034-E6F9-46BC-B57E-93F4C0470B81}"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126835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94895B-25C5-4F61-8046-6D44BFF1CB64}" type="slidenum">
              <a:rPr lang="en-US" smtClean="0"/>
              <a:t>4</a:t>
            </a:fld>
            <a:endParaRPr lang="en-US" dirty="0"/>
          </a:p>
        </p:txBody>
      </p:sp>
    </p:spTree>
    <p:extLst>
      <p:ext uri="{BB962C8B-B14F-4D97-AF65-F5344CB8AC3E}">
        <p14:creationId xmlns:p14="http://schemas.microsoft.com/office/powerpoint/2010/main" val="2653287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94895B-25C5-4F61-8046-6D44BFF1CB64}" type="slidenum">
              <a:rPr lang="en-US" smtClean="0"/>
              <a:t>5</a:t>
            </a:fld>
            <a:endParaRPr lang="en-US" dirty="0"/>
          </a:p>
        </p:txBody>
      </p:sp>
    </p:spTree>
    <p:extLst>
      <p:ext uri="{BB962C8B-B14F-4D97-AF65-F5344CB8AC3E}">
        <p14:creationId xmlns:p14="http://schemas.microsoft.com/office/powerpoint/2010/main" val="20930466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94895B-25C5-4F61-8046-6D44BFF1CB64}" type="slidenum">
              <a:rPr lang="en-US" smtClean="0"/>
              <a:t>6</a:t>
            </a:fld>
            <a:endParaRPr lang="en-US" dirty="0"/>
          </a:p>
        </p:txBody>
      </p:sp>
    </p:spTree>
    <p:extLst>
      <p:ext uri="{BB962C8B-B14F-4D97-AF65-F5344CB8AC3E}">
        <p14:creationId xmlns:p14="http://schemas.microsoft.com/office/powerpoint/2010/main" val="651594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We’ve also been asked to look at Regulatory Reform. OMB had previously released Exec. Order and guidance on how agency are to reduce regulatory costs.  This is commonly known as the “2 for 1” deregulatory process.</a:t>
            </a:r>
          </a:p>
          <a:p>
            <a:r>
              <a:rPr lang="en-US" dirty="0"/>
              <a:t>More info about each of  the withdrawn 5 rules can be found on Reginfo.gov.</a:t>
            </a:r>
          </a:p>
        </p:txBody>
      </p:sp>
      <p:sp>
        <p:nvSpPr>
          <p:cNvPr id="4" name="Slide Number Placeholder 3"/>
          <p:cNvSpPr>
            <a:spLocks noGrp="1"/>
          </p:cNvSpPr>
          <p:nvPr>
            <p:ph type="sldNum" sz="quarter" idx="10"/>
          </p:nvPr>
        </p:nvSpPr>
        <p:spPr/>
        <p:txBody>
          <a:bodyPr/>
          <a:lstStyle/>
          <a:p>
            <a:fld id="{CB67B189-9C3A-4ACB-8EE9-62740DA3CA06}" type="slidenum">
              <a:rPr lang="en-US" smtClean="0"/>
              <a:pPr/>
              <a:t>7</a:t>
            </a:fld>
            <a:endParaRPr lang="en-US" dirty="0"/>
          </a:p>
        </p:txBody>
      </p:sp>
    </p:spTree>
    <p:extLst>
      <p:ext uri="{BB962C8B-B14F-4D97-AF65-F5344CB8AC3E}">
        <p14:creationId xmlns:p14="http://schemas.microsoft.com/office/powerpoint/2010/main" val="2801346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We’ve also been asked to look at Regulatory Reform. OMB had previously released Exec. Order and guidance on how agency are to reduce regulatory costs.  This is commonly known as the “2 for 1” deregulatory process.</a:t>
            </a:r>
          </a:p>
          <a:p>
            <a:r>
              <a:rPr lang="en-US" dirty="0"/>
              <a:t>More info about each of  the withdrawn 5 rules can be found on Reginfo.gov.</a:t>
            </a:r>
          </a:p>
        </p:txBody>
      </p:sp>
      <p:sp>
        <p:nvSpPr>
          <p:cNvPr id="4" name="Slide Number Placeholder 3"/>
          <p:cNvSpPr>
            <a:spLocks noGrp="1"/>
          </p:cNvSpPr>
          <p:nvPr>
            <p:ph type="sldNum" sz="quarter" idx="10"/>
          </p:nvPr>
        </p:nvSpPr>
        <p:spPr/>
        <p:txBody>
          <a:bodyPr/>
          <a:lstStyle/>
          <a:p>
            <a:fld id="{CB67B189-9C3A-4ACB-8EE9-62740DA3CA06}" type="slidenum">
              <a:rPr lang="en-US" smtClean="0"/>
              <a:pPr/>
              <a:t>8</a:t>
            </a:fld>
            <a:endParaRPr lang="en-US" dirty="0"/>
          </a:p>
        </p:txBody>
      </p:sp>
    </p:spTree>
    <p:extLst>
      <p:ext uri="{BB962C8B-B14F-4D97-AF65-F5344CB8AC3E}">
        <p14:creationId xmlns:p14="http://schemas.microsoft.com/office/powerpoint/2010/main" val="32983060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the numbers in terms of incoming pipeline.  </a:t>
            </a:r>
          </a:p>
        </p:txBody>
      </p:sp>
      <p:sp>
        <p:nvSpPr>
          <p:cNvPr id="4" name="Slide Number Placeholder 3"/>
          <p:cNvSpPr>
            <a:spLocks noGrp="1"/>
          </p:cNvSpPr>
          <p:nvPr>
            <p:ph type="sldNum" sz="quarter" idx="10"/>
          </p:nvPr>
        </p:nvSpPr>
        <p:spPr/>
        <p:txBody>
          <a:bodyPr/>
          <a:lstStyle/>
          <a:p>
            <a:fld id="{CB67B189-9C3A-4ACB-8EE9-62740DA3CA06}" type="slidenum">
              <a:rPr lang="en-US" smtClean="0"/>
              <a:pPr/>
              <a:t>10</a:t>
            </a:fld>
            <a:endParaRPr lang="en-US" dirty="0"/>
          </a:p>
        </p:txBody>
      </p:sp>
    </p:spTree>
    <p:extLst>
      <p:ext uri="{BB962C8B-B14F-4D97-AF65-F5344CB8AC3E}">
        <p14:creationId xmlns:p14="http://schemas.microsoft.com/office/powerpoint/2010/main" val="10643581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the numbers in terms of incoming pipeline.  </a:t>
            </a:r>
          </a:p>
        </p:txBody>
      </p:sp>
      <p:sp>
        <p:nvSpPr>
          <p:cNvPr id="4" name="Slide Number Placeholder 3"/>
          <p:cNvSpPr>
            <a:spLocks noGrp="1"/>
          </p:cNvSpPr>
          <p:nvPr>
            <p:ph type="sldNum" sz="quarter" idx="10"/>
          </p:nvPr>
        </p:nvSpPr>
        <p:spPr/>
        <p:txBody>
          <a:bodyPr/>
          <a:lstStyle/>
          <a:p>
            <a:fld id="{CB67B189-9C3A-4ACB-8EE9-62740DA3CA06}" type="slidenum">
              <a:rPr lang="en-US" smtClean="0"/>
              <a:pPr/>
              <a:t>11</a:t>
            </a:fld>
            <a:endParaRPr lang="en-US" dirty="0"/>
          </a:p>
        </p:txBody>
      </p:sp>
    </p:spTree>
    <p:extLst>
      <p:ext uri="{BB962C8B-B14F-4D97-AF65-F5344CB8AC3E}">
        <p14:creationId xmlns:p14="http://schemas.microsoft.com/office/powerpoint/2010/main" val="22112299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dirty="0">
                <a:solidFill>
                  <a:prstClr val="white"/>
                </a:solidFill>
              </a:rPr>
              <a:t>4/15/2015</a:t>
            </a:r>
          </a:p>
        </p:txBody>
      </p:sp>
      <p:sp>
        <p:nvSpPr>
          <p:cNvPr id="5" name="Footer Placeholder 4"/>
          <p:cNvSpPr>
            <a:spLocks noGrp="1"/>
          </p:cNvSpPr>
          <p:nvPr>
            <p:ph type="ftr" sz="quarter" idx="11"/>
          </p:nvPr>
        </p:nvSpPr>
        <p:spPr/>
        <p:txBody>
          <a:bodyPr/>
          <a:lstStyle/>
          <a:p>
            <a:r>
              <a:rPr lang="en-US" dirty="0">
                <a:solidFill>
                  <a:prstClr val="white"/>
                </a:solidFill>
              </a:rPr>
              <a:t>PRE-DECISIONAL, PROPRIETARY, and CONFIDENTIAL</a:t>
            </a:r>
          </a:p>
        </p:txBody>
      </p:sp>
      <p:sp>
        <p:nvSpPr>
          <p:cNvPr id="6" name="Slide Number Placeholder 5"/>
          <p:cNvSpPr>
            <a:spLocks noGrp="1"/>
          </p:cNvSpPr>
          <p:nvPr>
            <p:ph type="sldNum" sz="quarter" idx="12"/>
          </p:nvPr>
        </p:nvSpPr>
        <p:spPr/>
        <p:txBody>
          <a:bodyPr/>
          <a:lstStyle/>
          <a:p>
            <a:fld id="{69E29E33-B620-47F9-BB04-8846C2A5AFCC}"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999103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solidFill>
                  <a:prstClr val="white"/>
                </a:solidFill>
              </a:rPr>
              <a:t>4/15/2015</a:t>
            </a:r>
          </a:p>
        </p:txBody>
      </p:sp>
      <p:sp>
        <p:nvSpPr>
          <p:cNvPr id="5" name="Footer Placeholder 4"/>
          <p:cNvSpPr>
            <a:spLocks noGrp="1"/>
          </p:cNvSpPr>
          <p:nvPr>
            <p:ph type="ftr" sz="quarter" idx="11"/>
          </p:nvPr>
        </p:nvSpPr>
        <p:spPr/>
        <p:txBody>
          <a:bodyPr/>
          <a:lstStyle/>
          <a:p>
            <a:r>
              <a:rPr lang="en-US" dirty="0">
                <a:solidFill>
                  <a:prstClr val="white"/>
                </a:solidFill>
              </a:rPr>
              <a:t>PRE-DECISIONAL, PROPRIETARY, and CONFIDENTIAL</a:t>
            </a:r>
          </a:p>
        </p:txBody>
      </p:sp>
      <p:sp>
        <p:nvSpPr>
          <p:cNvPr id="6" name="Slide Number Placeholder 5"/>
          <p:cNvSpPr>
            <a:spLocks noGrp="1"/>
          </p:cNvSpPr>
          <p:nvPr>
            <p:ph type="sldNum" sz="quarter" idx="12"/>
          </p:nvPr>
        </p:nvSpPr>
        <p:spPr/>
        <p:txBody>
          <a:bodyPr/>
          <a:lstStyle/>
          <a:p>
            <a:fld id="{1635BF7B-F4BA-064F-8313-92D42CD4D709}"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270223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solidFill>
                  <a:prstClr val="white"/>
                </a:solidFill>
              </a:rPr>
              <a:t>4/15/2015</a:t>
            </a:r>
          </a:p>
        </p:txBody>
      </p:sp>
      <p:sp>
        <p:nvSpPr>
          <p:cNvPr id="5" name="Footer Placeholder 4"/>
          <p:cNvSpPr>
            <a:spLocks noGrp="1"/>
          </p:cNvSpPr>
          <p:nvPr>
            <p:ph type="ftr" sz="quarter" idx="11"/>
          </p:nvPr>
        </p:nvSpPr>
        <p:spPr/>
        <p:txBody>
          <a:bodyPr/>
          <a:lstStyle/>
          <a:p>
            <a:r>
              <a:rPr lang="en-US" dirty="0">
                <a:solidFill>
                  <a:prstClr val="white"/>
                </a:solidFill>
              </a:rPr>
              <a:t>PRE-DECISIONAL, PROPRIETARY, and CONFIDENTIAL</a:t>
            </a:r>
          </a:p>
        </p:txBody>
      </p:sp>
      <p:sp>
        <p:nvSpPr>
          <p:cNvPr id="6" name="Slide Number Placeholder 5"/>
          <p:cNvSpPr>
            <a:spLocks noGrp="1"/>
          </p:cNvSpPr>
          <p:nvPr>
            <p:ph type="sldNum" sz="quarter" idx="12"/>
          </p:nvPr>
        </p:nvSpPr>
        <p:spPr/>
        <p:txBody>
          <a:bodyPr/>
          <a:lstStyle/>
          <a:p>
            <a:fld id="{1635BF7B-F4BA-064F-8313-92D42CD4D709}"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232535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solidFill>
                  <a:prstClr val="white"/>
                </a:solidFill>
              </a:rPr>
              <a:t>4/15/2015</a:t>
            </a:r>
          </a:p>
        </p:txBody>
      </p:sp>
      <p:sp>
        <p:nvSpPr>
          <p:cNvPr id="5" name="Footer Placeholder 4"/>
          <p:cNvSpPr>
            <a:spLocks noGrp="1"/>
          </p:cNvSpPr>
          <p:nvPr>
            <p:ph type="ftr" sz="quarter" idx="11"/>
          </p:nvPr>
        </p:nvSpPr>
        <p:spPr>
          <a:xfrm>
            <a:off x="2613804" y="6356350"/>
            <a:ext cx="3950898" cy="365125"/>
          </a:xfrm>
        </p:spPr>
        <p:txBody>
          <a:bodyPr/>
          <a:lstStyle>
            <a:lvl1pPr>
              <a:defRPr b="1">
                <a:solidFill>
                  <a:schemeClr val="bg1"/>
                </a:solidFill>
              </a:defRPr>
            </a:lvl1pPr>
          </a:lstStyle>
          <a:p>
            <a:r>
              <a:rPr lang="en-US" dirty="0">
                <a:solidFill>
                  <a:prstClr val="white"/>
                </a:solidFill>
              </a:rPr>
              <a:t>PRE-DECISIONAL, PROPRIETARY, and CONFIDENTIAL</a:t>
            </a:r>
          </a:p>
        </p:txBody>
      </p:sp>
      <p:sp>
        <p:nvSpPr>
          <p:cNvPr id="6" name="Slide Number Placeholder 5"/>
          <p:cNvSpPr>
            <a:spLocks noGrp="1"/>
          </p:cNvSpPr>
          <p:nvPr>
            <p:ph type="sldNum" sz="quarter" idx="12"/>
          </p:nvPr>
        </p:nvSpPr>
        <p:spPr>
          <a:xfrm>
            <a:off x="6553200" y="6356350"/>
            <a:ext cx="1828800" cy="365125"/>
          </a:xfrm>
        </p:spPr>
        <p:txBody>
          <a:bodyPr/>
          <a:lstStyle/>
          <a:p>
            <a:fld id="{1635BF7B-F4BA-064F-8313-92D42CD4D709}"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708218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solidFill>
                  <a:prstClr val="white"/>
                </a:solidFill>
              </a:rPr>
              <a:t>4/15/2015</a:t>
            </a:r>
          </a:p>
        </p:txBody>
      </p:sp>
      <p:sp>
        <p:nvSpPr>
          <p:cNvPr id="5" name="Footer Placeholder 4"/>
          <p:cNvSpPr>
            <a:spLocks noGrp="1"/>
          </p:cNvSpPr>
          <p:nvPr>
            <p:ph type="ftr" sz="quarter" idx="11"/>
          </p:nvPr>
        </p:nvSpPr>
        <p:spPr>
          <a:xfrm>
            <a:off x="2605177" y="6356350"/>
            <a:ext cx="3950898" cy="365125"/>
          </a:xfrm>
        </p:spPr>
        <p:txBody>
          <a:bodyPr/>
          <a:lstStyle>
            <a:lvl1pPr>
              <a:defRPr b="1">
                <a:solidFill>
                  <a:schemeClr val="bg1"/>
                </a:solidFill>
              </a:defRPr>
            </a:lvl1pPr>
          </a:lstStyle>
          <a:p>
            <a:r>
              <a:rPr lang="en-US" dirty="0">
                <a:solidFill>
                  <a:prstClr val="white"/>
                </a:solidFill>
              </a:rPr>
              <a:t>PRE-DECISIONAL, PROPRIETARY, and CONFIDENTIAL</a:t>
            </a:r>
          </a:p>
        </p:txBody>
      </p:sp>
      <p:sp>
        <p:nvSpPr>
          <p:cNvPr id="6" name="Slide Number Placeholder 5"/>
          <p:cNvSpPr>
            <a:spLocks noGrp="1"/>
          </p:cNvSpPr>
          <p:nvPr>
            <p:ph type="sldNum" sz="quarter" idx="12"/>
          </p:nvPr>
        </p:nvSpPr>
        <p:spPr/>
        <p:txBody>
          <a:bodyPr/>
          <a:lstStyle/>
          <a:p>
            <a:fld id="{1635BF7B-F4BA-064F-8313-92D42CD4D709}"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603846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dirty="0">
                <a:solidFill>
                  <a:prstClr val="white"/>
                </a:solidFill>
              </a:rPr>
              <a:t>4/15/2015</a:t>
            </a:r>
          </a:p>
        </p:txBody>
      </p:sp>
      <p:sp>
        <p:nvSpPr>
          <p:cNvPr id="6" name="Footer Placeholder 5"/>
          <p:cNvSpPr>
            <a:spLocks noGrp="1"/>
          </p:cNvSpPr>
          <p:nvPr>
            <p:ph type="ftr" sz="quarter" idx="11"/>
          </p:nvPr>
        </p:nvSpPr>
        <p:spPr/>
        <p:txBody>
          <a:bodyPr/>
          <a:lstStyle/>
          <a:p>
            <a:r>
              <a:rPr lang="en-US" dirty="0">
                <a:solidFill>
                  <a:prstClr val="white"/>
                </a:solidFill>
              </a:rPr>
              <a:t>PRE-DECISIONAL, PROPRIETARY, and CONFIDENTIAL</a:t>
            </a:r>
          </a:p>
        </p:txBody>
      </p:sp>
      <p:sp>
        <p:nvSpPr>
          <p:cNvPr id="7" name="Slide Number Placeholder 6"/>
          <p:cNvSpPr>
            <a:spLocks noGrp="1"/>
          </p:cNvSpPr>
          <p:nvPr>
            <p:ph type="sldNum" sz="quarter" idx="12"/>
          </p:nvPr>
        </p:nvSpPr>
        <p:spPr/>
        <p:txBody>
          <a:bodyPr/>
          <a:lstStyle/>
          <a:p>
            <a:fld id="{1635BF7B-F4BA-064F-8313-92D42CD4D709}"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963182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dirty="0">
                <a:solidFill>
                  <a:prstClr val="white"/>
                </a:solidFill>
              </a:rPr>
              <a:t>4/15/2015</a:t>
            </a:r>
          </a:p>
        </p:txBody>
      </p:sp>
      <p:sp>
        <p:nvSpPr>
          <p:cNvPr id="8" name="Footer Placeholder 7"/>
          <p:cNvSpPr>
            <a:spLocks noGrp="1"/>
          </p:cNvSpPr>
          <p:nvPr>
            <p:ph type="ftr" sz="quarter" idx="11"/>
          </p:nvPr>
        </p:nvSpPr>
        <p:spPr/>
        <p:txBody>
          <a:bodyPr/>
          <a:lstStyle/>
          <a:p>
            <a:r>
              <a:rPr lang="en-US" dirty="0">
                <a:solidFill>
                  <a:prstClr val="white"/>
                </a:solidFill>
              </a:rPr>
              <a:t>PRE-DECISIONAL, PROPRIETARY, and CONFIDENTIAL</a:t>
            </a:r>
          </a:p>
        </p:txBody>
      </p:sp>
      <p:sp>
        <p:nvSpPr>
          <p:cNvPr id="9" name="Slide Number Placeholder 8"/>
          <p:cNvSpPr>
            <a:spLocks noGrp="1"/>
          </p:cNvSpPr>
          <p:nvPr>
            <p:ph type="sldNum" sz="quarter" idx="12"/>
          </p:nvPr>
        </p:nvSpPr>
        <p:spPr/>
        <p:txBody>
          <a:bodyPr/>
          <a:lstStyle/>
          <a:p>
            <a:fld id="{1635BF7B-F4BA-064F-8313-92D42CD4D709}"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202613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dirty="0">
                <a:solidFill>
                  <a:prstClr val="white"/>
                </a:solidFill>
              </a:rPr>
              <a:t>4/15/2015</a:t>
            </a:r>
          </a:p>
        </p:txBody>
      </p:sp>
      <p:sp>
        <p:nvSpPr>
          <p:cNvPr id="4" name="Footer Placeholder 3"/>
          <p:cNvSpPr>
            <a:spLocks noGrp="1"/>
          </p:cNvSpPr>
          <p:nvPr>
            <p:ph type="ftr" sz="quarter" idx="11"/>
          </p:nvPr>
        </p:nvSpPr>
        <p:spPr/>
        <p:txBody>
          <a:bodyPr/>
          <a:lstStyle/>
          <a:p>
            <a:r>
              <a:rPr lang="en-US" dirty="0">
                <a:solidFill>
                  <a:prstClr val="white"/>
                </a:solidFill>
              </a:rPr>
              <a:t>PRE-DECISIONAL, PROPRIETARY, and CONFIDENTIAL</a:t>
            </a:r>
          </a:p>
        </p:txBody>
      </p:sp>
      <p:sp>
        <p:nvSpPr>
          <p:cNvPr id="5" name="Slide Number Placeholder 4"/>
          <p:cNvSpPr>
            <a:spLocks noGrp="1"/>
          </p:cNvSpPr>
          <p:nvPr>
            <p:ph type="sldNum" sz="quarter" idx="12"/>
          </p:nvPr>
        </p:nvSpPr>
        <p:spPr/>
        <p:txBody>
          <a:bodyPr/>
          <a:lstStyle/>
          <a:p>
            <a:fld id="{1635BF7B-F4BA-064F-8313-92D42CD4D709}"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478437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solidFill>
                  <a:prstClr val="white"/>
                </a:solidFill>
              </a:rPr>
              <a:t>4/15/2015</a:t>
            </a:r>
          </a:p>
        </p:txBody>
      </p:sp>
      <p:sp>
        <p:nvSpPr>
          <p:cNvPr id="3" name="Footer Placeholder 2"/>
          <p:cNvSpPr>
            <a:spLocks noGrp="1"/>
          </p:cNvSpPr>
          <p:nvPr>
            <p:ph type="ftr" sz="quarter" idx="11"/>
          </p:nvPr>
        </p:nvSpPr>
        <p:spPr/>
        <p:txBody>
          <a:bodyPr/>
          <a:lstStyle/>
          <a:p>
            <a:r>
              <a:rPr lang="en-US" dirty="0">
                <a:solidFill>
                  <a:prstClr val="white"/>
                </a:solidFill>
              </a:rPr>
              <a:t>PRE-DECISIONAL, PROPRIETARY, and CONFIDENTIAL</a:t>
            </a:r>
          </a:p>
        </p:txBody>
      </p:sp>
      <p:sp>
        <p:nvSpPr>
          <p:cNvPr id="4" name="Slide Number Placeholder 3"/>
          <p:cNvSpPr>
            <a:spLocks noGrp="1"/>
          </p:cNvSpPr>
          <p:nvPr>
            <p:ph type="sldNum" sz="quarter" idx="12"/>
          </p:nvPr>
        </p:nvSpPr>
        <p:spPr/>
        <p:txBody>
          <a:bodyPr/>
          <a:lstStyle/>
          <a:p>
            <a:fld id="{1635BF7B-F4BA-064F-8313-92D42CD4D709}"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906302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solidFill>
                  <a:prstClr val="white"/>
                </a:solidFill>
              </a:rPr>
              <a:t>4/15/2015</a:t>
            </a:r>
          </a:p>
        </p:txBody>
      </p:sp>
      <p:sp>
        <p:nvSpPr>
          <p:cNvPr id="6" name="Footer Placeholder 5"/>
          <p:cNvSpPr>
            <a:spLocks noGrp="1"/>
          </p:cNvSpPr>
          <p:nvPr>
            <p:ph type="ftr" sz="quarter" idx="11"/>
          </p:nvPr>
        </p:nvSpPr>
        <p:spPr/>
        <p:txBody>
          <a:bodyPr/>
          <a:lstStyle/>
          <a:p>
            <a:r>
              <a:rPr lang="en-US" dirty="0">
                <a:solidFill>
                  <a:prstClr val="white"/>
                </a:solidFill>
              </a:rPr>
              <a:t>PRE-DECISIONAL, PROPRIETARY, and CONFIDENTIAL</a:t>
            </a:r>
          </a:p>
        </p:txBody>
      </p:sp>
      <p:sp>
        <p:nvSpPr>
          <p:cNvPr id="7" name="Slide Number Placeholder 6"/>
          <p:cNvSpPr>
            <a:spLocks noGrp="1"/>
          </p:cNvSpPr>
          <p:nvPr>
            <p:ph type="sldNum" sz="quarter" idx="12"/>
          </p:nvPr>
        </p:nvSpPr>
        <p:spPr/>
        <p:txBody>
          <a:bodyPr/>
          <a:lstStyle/>
          <a:p>
            <a:fld id="{69E29E33-B620-47F9-BB04-8846C2A5AFCC}"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375604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solidFill>
                  <a:prstClr val="white"/>
                </a:solidFill>
              </a:rPr>
              <a:t>4/15/2015</a:t>
            </a:r>
          </a:p>
        </p:txBody>
      </p:sp>
      <p:sp>
        <p:nvSpPr>
          <p:cNvPr id="6" name="Footer Placeholder 5"/>
          <p:cNvSpPr>
            <a:spLocks noGrp="1"/>
          </p:cNvSpPr>
          <p:nvPr>
            <p:ph type="ftr" sz="quarter" idx="11"/>
          </p:nvPr>
        </p:nvSpPr>
        <p:spPr/>
        <p:txBody>
          <a:bodyPr/>
          <a:lstStyle/>
          <a:p>
            <a:r>
              <a:rPr lang="en-US" dirty="0">
                <a:solidFill>
                  <a:prstClr val="white"/>
                </a:solidFill>
              </a:rPr>
              <a:t>PRE-DECISIONAL, PROPRIETARY, and CONFIDENTIAL</a:t>
            </a:r>
          </a:p>
        </p:txBody>
      </p:sp>
      <p:sp>
        <p:nvSpPr>
          <p:cNvPr id="7" name="Slide Number Placeholder 6"/>
          <p:cNvSpPr>
            <a:spLocks noGrp="1"/>
          </p:cNvSpPr>
          <p:nvPr>
            <p:ph type="sldNum" sz="quarter" idx="12"/>
          </p:nvPr>
        </p:nvSpPr>
        <p:spPr/>
        <p:txBody>
          <a:bodyPr/>
          <a:lstStyle/>
          <a:p>
            <a:fld id="{1635BF7B-F4BA-064F-8313-92D42CD4D709}"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19839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bg1"/>
                </a:solidFill>
              </a:defRPr>
            </a:lvl1pPr>
          </a:lstStyle>
          <a:p>
            <a:pPr defTabSz="457200"/>
            <a:r>
              <a:rPr lang="en-US" dirty="0">
                <a:solidFill>
                  <a:prstClr val="white"/>
                </a:solidFill>
              </a:rPr>
              <a:t>4/15/2015</a:t>
            </a:r>
          </a:p>
        </p:txBody>
      </p:sp>
      <p:sp>
        <p:nvSpPr>
          <p:cNvPr id="5" name="Footer Placeholder 4"/>
          <p:cNvSpPr>
            <a:spLocks noGrp="1"/>
          </p:cNvSpPr>
          <p:nvPr>
            <p:ph type="ftr" sz="quarter" idx="3"/>
          </p:nvPr>
        </p:nvSpPr>
        <p:spPr>
          <a:xfrm>
            <a:off x="2596551" y="6356350"/>
            <a:ext cx="3942272" cy="365125"/>
          </a:xfrm>
          <a:prstGeom prst="rect">
            <a:avLst/>
          </a:prstGeom>
        </p:spPr>
        <p:txBody>
          <a:bodyPr vert="horz" lIns="91440" tIns="45720" rIns="91440" bIns="45720" rtlCol="0" anchor="ctr"/>
          <a:lstStyle>
            <a:lvl1pPr algn="ctr">
              <a:defRPr sz="1200" b="1">
                <a:solidFill>
                  <a:schemeClr val="bg1"/>
                </a:solidFill>
                <a:latin typeface="+mn-lt"/>
              </a:defRPr>
            </a:lvl1pPr>
          </a:lstStyle>
          <a:p>
            <a:pPr defTabSz="457200"/>
            <a:r>
              <a:rPr lang="en-US" dirty="0">
                <a:solidFill>
                  <a:prstClr val="white"/>
                </a:solidFill>
              </a:rPr>
              <a:t>PRE-DECISIONAL, PROPRIETARY, and CONFIDENTIAL</a:t>
            </a:r>
          </a:p>
        </p:txBody>
      </p:sp>
      <p:sp>
        <p:nvSpPr>
          <p:cNvPr id="6" name="Slide Number Placeholder 5"/>
          <p:cNvSpPr>
            <a:spLocks noGrp="1"/>
          </p:cNvSpPr>
          <p:nvPr>
            <p:ph type="sldNum" sz="quarter" idx="4"/>
          </p:nvPr>
        </p:nvSpPr>
        <p:spPr>
          <a:xfrm>
            <a:off x="6553200" y="6356350"/>
            <a:ext cx="1828800" cy="365125"/>
          </a:xfrm>
          <a:prstGeom prst="rect">
            <a:avLst/>
          </a:prstGeom>
        </p:spPr>
        <p:txBody>
          <a:bodyPr vert="horz" lIns="91440" tIns="45720" rIns="91440" bIns="45720" rtlCol="0" anchor="ctr"/>
          <a:lstStyle>
            <a:lvl1pPr algn="r">
              <a:defRPr sz="1200">
                <a:solidFill>
                  <a:schemeClr val="bg1"/>
                </a:solidFill>
              </a:defRPr>
            </a:lvl1pPr>
          </a:lstStyle>
          <a:p>
            <a:pPr defTabSz="457200"/>
            <a:fld id="{1635BF7B-F4BA-064F-8313-92D42CD4D709}" type="slidenum">
              <a:rPr lang="en-US" smtClean="0">
                <a:solidFill>
                  <a:prstClr val="white"/>
                </a:solidFill>
              </a:rPr>
              <a:pPr defTabSz="457200"/>
              <a:t>‹#›</a:t>
            </a:fld>
            <a:endParaRPr lang="en-US" dirty="0">
              <a:solidFill>
                <a:prstClr val="white"/>
              </a:solidFill>
            </a:endParaRPr>
          </a:p>
        </p:txBody>
      </p:sp>
    </p:spTree>
    <p:extLst>
      <p:ext uri="{BB962C8B-B14F-4D97-AF65-F5344CB8AC3E}">
        <p14:creationId xmlns:p14="http://schemas.microsoft.com/office/powerpoint/2010/main" val="192081961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7400"/>
            <a:ext cx="8077200" cy="936625"/>
          </a:xfrm>
        </p:spPr>
        <p:txBody>
          <a:bodyPr>
            <a:normAutofit fontScale="90000"/>
          </a:bodyPr>
          <a:lstStyle/>
          <a:p>
            <a:r>
              <a:rPr lang="en-US" sz="3600" dirty="0"/>
              <a:t/>
            </a:r>
            <a:br>
              <a:rPr lang="en-US" sz="3600" dirty="0"/>
            </a:br>
            <a:r>
              <a:rPr lang="en-US" sz="3600" dirty="0"/>
              <a:t/>
            </a:r>
            <a:br>
              <a:rPr lang="en-US" sz="3600" dirty="0"/>
            </a:br>
            <a:r>
              <a:rPr lang="en-US" dirty="0"/>
              <a:t>Western Lenders Conference</a:t>
            </a:r>
            <a:r>
              <a:rPr lang="en-US"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en-US" cap="small" dirty="0">
              <a:latin typeface="Trebuchet MS" panose="020B0603020202020204" pitchFamily="34" charset="0"/>
            </a:endParaRPr>
          </a:p>
        </p:txBody>
      </p:sp>
      <p:sp>
        <p:nvSpPr>
          <p:cNvPr id="3" name="Subtitle 2"/>
          <p:cNvSpPr>
            <a:spLocks noGrp="1"/>
          </p:cNvSpPr>
          <p:nvPr>
            <p:ph type="subTitle" idx="1"/>
          </p:nvPr>
        </p:nvSpPr>
        <p:spPr>
          <a:xfrm>
            <a:off x="1447800" y="3657600"/>
            <a:ext cx="6248400" cy="2362200"/>
          </a:xfrm>
        </p:spPr>
        <p:txBody>
          <a:bodyPr>
            <a:normAutofit/>
          </a:bodyPr>
          <a:lstStyle/>
          <a:p>
            <a:r>
              <a:rPr lang="en-US" cap="small" dirty="0">
                <a:solidFill>
                  <a:schemeClr val="tx1"/>
                </a:solidFill>
                <a:latin typeface="Trebuchet MS" panose="020B0603020202020204" pitchFamily="34" charset="0"/>
              </a:rPr>
              <a:t>Multifamily Production Update</a:t>
            </a:r>
          </a:p>
          <a:p>
            <a:r>
              <a:rPr lang="en-US" sz="2400" cap="small" dirty="0">
                <a:solidFill>
                  <a:schemeClr val="tx1"/>
                </a:solidFill>
                <a:latin typeface="Trebuchet MS" panose="020B0603020202020204" pitchFamily="34" charset="0"/>
              </a:rPr>
              <a:t>September 19, 2018</a:t>
            </a:r>
          </a:p>
          <a:p>
            <a:r>
              <a:rPr lang="en-US" sz="2400" cap="small" dirty="0">
                <a:solidFill>
                  <a:schemeClr val="tx1"/>
                </a:solidFill>
                <a:latin typeface="Trebuchet MS" panose="020B0603020202020204" pitchFamily="34" charset="0"/>
              </a:rPr>
              <a:t/>
            </a:r>
            <a:br>
              <a:rPr lang="en-US" sz="2400" cap="small" dirty="0">
                <a:solidFill>
                  <a:schemeClr val="tx1"/>
                </a:solidFill>
                <a:latin typeface="Trebuchet MS" panose="020B0603020202020204" pitchFamily="34" charset="0"/>
              </a:rPr>
            </a:br>
            <a:r>
              <a:rPr lang="en-US" sz="2400" cap="small" dirty="0">
                <a:solidFill>
                  <a:schemeClr val="tx1"/>
                </a:solidFill>
                <a:latin typeface="Trebuchet MS" panose="020B0603020202020204" pitchFamily="34" charset="0"/>
              </a:rPr>
              <a:t>Patricia Burke</a:t>
            </a:r>
            <a:br>
              <a:rPr lang="en-US" sz="2400" cap="small" dirty="0">
                <a:solidFill>
                  <a:schemeClr val="tx1"/>
                </a:solidFill>
                <a:latin typeface="Trebuchet MS" panose="020B0603020202020204" pitchFamily="34" charset="0"/>
              </a:rPr>
            </a:br>
            <a:r>
              <a:rPr lang="en-US" sz="2400" cap="small" dirty="0">
                <a:solidFill>
                  <a:schemeClr val="tx1"/>
                </a:solidFill>
                <a:latin typeface="Trebuchet MS" panose="020B0603020202020204" pitchFamily="34" charset="0"/>
              </a:rPr>
              <a:t>Acting Director, MF Production</a:t>
            </a:r>
            <a:endParaRPr lang="en-US" sz="1800" cap="small" dirty="0">
              <a:solidFill>
                <a:schemeClr val="tx1"/>
              </a:solidFill>
              <a:latin typeface="Trebuchet MS" panose="020B0603020202020204" pitchFamily="34" charset="0"/>
            </a:endParaRPr>
          </a:p>
        </p:txBody>
      </p:sp>
    </p:spTree>
    <p:extLst>
      <p:ext uri="{BB962C8B-B14F-4D97-AF65-F5344CB8AC3E}">
        <p14:creationId xmlns:p14="http://schemas.microsoft.com/office/powerpoint/2010/main" val="39831153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2B2270-D0D3-43A5-AFFE-9181FDBED2E9}"/>
              </a:ext>
            </a:extLst>
          </p:cNvPr>
          <p:cNvSpPr>
            <a:spLocks noGrp="1"/>
          </p:cNvSpPr>
          <p:nvPr>
            <p:ph type="title"/>
          </p:nvPr>
        </p:nvSpPr>
        <p:spPr>
          <a:xfrm>
            <a:off x="914400" y="762468"/>
            <a:ext cx="7886700" cy="1195247"/>
          </a:xfrm>
        </p:spPr>
        <p:txBody>
          <a:bodyPr>
            <a:noAutofit/>
          </a:bodyPr>
          <a:lstStyle/>
          <a:p>
            <a:pPr algn="ctr"/>
            <a:r>
              <a:rPr lang="en-US" sz="3200" dirty="0"/>
              <a:t>Incoming Pipeline</a:t>
            </a:r>
            <a:br>
              <a:rPr lang="en-US" sz="3200" dirty="0"/>
            </a:br>
            <a:r>
              <a:rPr lang="en-US" sz="3200" dirty="0"/>
              <a:t>Basic MF FHA programs – FY 2016 to 9/13/18 </a:t>
            </a:r>
          </a:p>
        </p:txBody>
      </p:sp>
      <p:sp>
        <p:nvSpPr>
          <p:cNvPr id="4" name="Date Placeholder 3">
            <a:extLst>
              <a:ext uri="{FF2B5EF4-FFF2-40B4-BE49-F238E27FC236}">
                <a16:creationId xmlns:a16="http://schemas.microsoft.com/office/drawing/2014/main" xmlns="" id="{BEFFE9DB-9838-4DD0-8589-A0D1FA9C94C7}"/>
              </a:ext>
            </a:extLst>
          </p:cNvPr>
          <p:cNvSpPr>
            <a:spLocks noGrp="1"/>
          </p:cNvSpPr>
          <p:nvPr>
            <p:ph type="dt" sz="half" idx="10"/>
          </p:nvPr>
        </p:nvSpPr>
        <p:spPr/>
        <p:txBody>
          <a:bodyPr/>
          <a:lstStyle/>
          <a:p>
            <a:r>
              <a:rPr lang="en-US" dirty="0">
                <a:solidFill>
                  <a:prstClr val="white"/>
                </a:solidFill>
              </a:rPr>
              <a:t>4/15/2015</a:t>
            </a:r>
          </a:p>
        </p:txBody>
      </p:sp>
      <p:sp>
        <p:nvSpPr>
          <p:cNvPr id="5" name="Footer Placeholder 4">
            <a:extLst>
              <a:ext uri="{FF2B5EF4-FFF2-40B4-BE49-F238E27FC236}">
                <a16:creationId xmlns:a16="http://schemas.microsoft.com/office/drawing/2014/main" xmlns="" id="{D229FFF6-0938-41E0-9CF0-2CDA0076ACB9}"/>
              </a:ext>
            </a:extLst>
          </p:cNvPr>
          <p:cNvSpPr>
            <a:spLocks noGrp="1"/>
          </p:cNvSpPr>
          <p:nvPr>
            <p:ph type="ftr" sz="quarter" idx="11"/>
          </p:nvPr>
        </p:nvSpPr>
        <p:spPr/>
        <p:txBody>
          <a:bodyPr/>
          <a:lstStyle/>
          <a:p>
            <a:r>
              <a:rPr lang="en-US" dirty="0">
                <a:solidFill>
                  <a:prstClr val="white"/>
                </a:solidFill>
              </a:rPr>
              <a:t>PRE-DECISIONAL, PROPRIETARY, and CONFIDENTIAL</a:t>
            </a:r>
          </a:p>
        </p:txBody>
      </p:sp>
      <p:sp>
        <p:nvSpPr>
          <p:cNvPr id="6" name="Slide Number Placeholder 5">
            <a:extLst>
              <a:ext uri="{FF2B5EF4-FFF2-40B4-BE49-F238E27FC236}">
                <a16:creationId xmlns:a16="http://schemas.microsoft.com/office/drawing/2014/main" xmlns="" id="{395E77F9-F2C6-4BF3-8A15-9C4EB0264CF8}"/>
              </a:ext>
            </a:extLst>
          </p:cNvPr>
          <p:cNvSpPr>
            <a:spLocks noGrp="1"/>
          </p:cNvSpPr>
          <p:nvPr>
            <p:ph type="sldNum" sz="quarter" idx="12"/>
          </p:nvPr>
        </p:nvSpPr>
        <p:spPr/>
        <p:txBody>
          <a:bodyPr/>
          <a:lstStyle/>
          <a:p>
            <a:fld id="{1635BF7B-F4BA-064F-8313-92D42CD4D709}" type="slidenum">
              <a:rPr lang="en-US" smtClean="0">
                <a:solidFill>
                  <a:prstClr val="white"/>
                </a:solidFill>
              </a:rPr>
              <a:pPr/>
              <a:t>10</a:t>
            </a:fld>
            <a:endParaRPr lang="en-US" dirty="0">
              <a:solidFill>
                <a:prstClr val="white"/>
              </a:solidFill>
            </a:endParaRPr>
          </a:p>
        </p:txBody>
      </p:sp>
      <p:pic>
        <p:nvPicPr>
          <p:cNvPr id="1027" name="Picture 3" descr="image.png">
            <a:extLst>
              <a:ext uri="{FF2B5EF4-FFF2-40B4-BE49-F238E27FC236}">
                <a16:creationId xmlns:a16="http://schemas.microsoft.com/office/drawing/2014/main" xmlns="" id="{C1029CAF-88B8-4722-B090-98EE6762E8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0" y="1957715"/>
            <a:ext cx="6858000" cy="4247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8636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2B2270-D0D3-43A5-AFFE-9181FDBED2E9}"/>
              </a:ext>
            </a:extLst>
          </p:cNvPr>
          <p:cNvSpPr>
            <a:spLocks noGrp="1"/>
          </p:cNvSpPr>
          <p:nvPr>
            <p:ph type="title"/>
          </p:nvPr>
        </p:nvSpPr>
        <p:spPr>
          <a:xfrm>
            <a:off x="628650" y="533400"/>
            <a:ext cx="7886700" cy="1195247"/>
          </a:xfrm>
        </p:spPr>
        <p:txBody>
          <a:bodyPr>
            <a:noAutofit/>
          </a:bodyPr>
          <a:lstStyle/>
          <a:p>
            <a:pPr algn="ctr"/>
            <a:r>
              <a:rPr lang="en-US" sz="2800" dirty="0"/>
              <a:t>Incoming Pipeline</a:t>
            </a:r>
            <a:br>
              <a:rPr lang="en-US" sz="2800" dirty="0"/>
            </a:br>
            <a:r>
              <a:rPr lang="en-US" sz="2800" dirty="0"/>
              <a:t>Basic MF FHA programs – FY 2016 to 9/13/18 </a:t>
            </a:r>
          </a:p>
        </p:txBody>
      </p:sp>
      <p:sp>
        <p:nvSpPr>
          <p:cNvPr id="4" name="Date Placeholder 3">
            <a:extLst>
              <a:ext uri="{FF2B5EF4-FFF2-40B4-BE49-F238E27FC236}">
                <a16:creationId xmlns:a16="http://schemas.microsoft.com/office/drawing/2014/main" xmlns="" id="{BEFFE9DB-9838-4DD0-8589-A0D1FA9C94C7}"/>
              </a:ext>
            </a:extLst>
          </p:cNvPr>
          <p:cNvSpPr>
            <a:spLocks noGrp="1"/>
          </p:cNvSpPr>
          <p:nvPr>
            <p:ph type="dt" sz="half" idx="10"/>
          </p:nvPr>
        </p:nvSpPr>
        <p:spPr/>
        <p:txBody>
          <a:bodyPr/>
          <a:lstStyle/>
          <a:p>
            <a:r>
              <a:rPr lang="en-US" dirty="0">
                <a:solidFill>
                  <a:prstClr val="white"/>
                </a:solidFill>
              </a:rPr>
              <a:t>4/15/2015</a:t>
            </a:r>
          </a:p>
        </p:txBody>
      </p:sp>
      <p:sp>
        <p:nvSpPr>
          <p:cNvPr id="5" name="Footer Placeholder 4">
            <a:extLst>
              <a:ext uri="{FF2B5EF4-FFF2-40B4-BE49-F238E27FC236}">
                <a16:creationId xmlns:a16="http://schemas.microsoft.com/office/drawing/2014/main" xmlns="" id="{D229FFF6-0938-41E0-9CF0-2CDA0076ACB9}"/>
              </a:ext>
            </a:extLst>
          </p:cNvPr>
          <p:cNvSpPr>
            <a:spLocks noGrp="1"/>
          </p:cNvSpPr>
          <p:nvPr>
            <p:ph type="ftr" sz="quarter" idx="11"/>
          </p:nvPr>
        </p:nvSpPr>
        <p:spPr/>
        <p:txBody>
          <a:bodyPr/>
          <a:lstStyle/>
          <a:p>
            <a:r>
              <a:rPr lang="en-US" dirty="0">
                <a:solidFill>
                  <a:prstClr val="white"/>
                </a:solidFill>
              </a:rPr>
              <a:t>PRE-DECISIONAL, PROPRIETARY, and CONFIDENTIAL</a:t>
            </a:r>
          </a:p>
        </p:txBody>
      </p:sp>
      <p:sp>
        <p:nvSpPr>
          <p:cNvPr id="6" name="Slide Number Placeholder 5">
            <a:extLst>
              <a:ext uri="{FF2B5EF4-FFF2-40B4-BE49-F238E27FC236}">
                <a16:creationId xmlns:a16="http://schemas.microsoft.com/office/drawing/2014/main" xmlns="" id="{395E77F9-F2C6-4BF3-8A15-9C4EB0264CF8}"/>
              </a:ext>
            </a:extLst>
          </p:cNvPr>
          <p:cNvSpPr>
            <a:spLocks noGrp="1"/>
          </p:cNvSpPr>
          <p:nvPr>
            <p:ph type="sldNum" sz="quarter" idx="12"/>
          </p:nvPr>
        </p:nvSpPr>
        <p:spPr/>
        <p:txBody>
          <a:bodyPr/>
          <a:lstStyle/>
          <a:p>
            <a:fld id="{1635BF7B-F4BA-064F-8313-92D42CD4D709}" type="slidenum">
              <a:rPr lang="en-US" smtClean="0">
                <a:solidFill>
                  <a:prstClr val="white"/>
                </a:solidFill>
              </a:rPr>
              <a:pPr/>
              <a:t>11</a:t>
            </a:fld>
            <a:endParaRPr lang="en-US" dirty="0">
              <a:solidFill>
                <a:prstClr val="white"/>
              </a:solidFill>
            </a:endParaRPr>
          </a:p>
        </p:txBody>
      </p:sp>
      <p:pic>
        <p:nvPicPr>
          <p:cNvPr id="2051" name="Picture 3" descr="image.png">
            <a:extLst>
              <a:ext uri="{FF2B5EF4-FFF2-40B4-BE49-F238E27FC236}">
                <a16:creationId xmlns:a16="http://schemas.microsoft.com/office/drawing/2014/main" xmlns="" id="{33F678ED-0676-4E92-A5A5-B6D73BDDC5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52" y="2382550"/>
            <a:ext cx="4578754" cy="3336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4" descr="image.png">
            <a:extLst>
              <a:ext uri="{FF2B5EF4-FFF2-40B4-BE49-F238E27FC236}">
                <a16:creationId xmlns:a16="http://schemas.microsoft.com/office/drawing/2014/main" xmlns="" id="{A80C435D-D271-4339-ABC0-8FDAC9CE4A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2399436"/>
            <a:ext cx="4450080" cy="328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2450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Leadership Update</a:t>
            </a:r>
          </a:p>
        </p:txBody>
      </p:sp>
      <p:sp>
        <p:nvSpPr>
          <p:cNvPr id="3" name="Content Placeholder 2"/>
          <p:cNvSpPr>
            <a:spLocks noGrp="1"/>
          </p:cNvSpPr>
          <p:nvPr>
            <p:ph idx="1"/>
          </p:nvPr>
        </p:nvSpPr>
        <p:spPr>
          <a:xfrm>
            <a:off x="1371600" y="1524000"/>
            <a:ext cx="6553200" cy="4114800"/>
          </a:xfrm>
        </p:spPr>
        <p:txBody>
          <a:bodyPr>
            <a:noAutofit/>
          </a:bodyPr>
          <a:lstStyle/>
          <a:p>
            <a:endParaRPr lang="en-US" sz="2400" dirty="0">
              <a:solidFill>
                <a:schemeClr val="tx2"/>
              </a:solidFill>
            </a:endParaRPr>
          </a:p>
          <a:p>
            <a:r>
              <a:rPr lang="en-US" sz="2400" dirty="0">
                <a:solidFill>
                  <a:schemeClr val="tx2"/>
                </a:solidFill>
              </a:rPr>
              <a:t>Ben Carson, Secretary</a:t>
            </a:r>
          </a:p>
          <a:p>
            <a:r>
              <a:rPr lang="en-US" sz="2400" dirty="0">
                <a:solidFill>
                  <a:schemeClr val="tx2"/>
                </a:solidFill>
              </a:rPr>
              <a:t>Pam Patenaude, Deputy Secretary</a:t>
            </a:r>
          </a:p>
          <a:p>
            <a:r>
              <a:rPr lang="en-US" sz="2400" dirty="0">
                <a:solidFill>
                  <a:schemeClr val="tx2"/>
                </a:solidFill>
              </a:rPr>
              <a:t>Janet Golrick, Associate Deputy Secretary</a:t>
            </a:r>
          </a:p>
          <a:p>
            <a:r>
              <a:rPr lang="en-US" sz="2400" dirty="0">
                <a:solidFill>
                  <a:schemeClr val="tx2"/>
                </a:solidFill>
              </a:rPr>
              <a:t>Brian Montgomery, FHA Commissioner and Assistant Secretary for Housing</a:t>
            </a:r>
          </a:p>
          <a:p>
            <a:r>
              <a:rPr lang="en-US" sz="2400" dirty="0">
                <a:solidFill>
                  <a:schemeClr val="tx2"/>
                </a:solidFill>
              </a:rPr>
              <a:t>Lamar Seats, Deputy Assistant Secretary for Multifamily Housing</a:t>
            </a:r>
          </a:p>
        </p:txBody>
      </p:sp>
      <p:sp>
        <p:nvSpPr>
          <p:cNvPr id="4" name="Slide Number Placeholder 3"/>
          <p:cNvSpPr>
            <a:spLocks noGrp="1"/>
          </p:cNvSpPr>
          <p:nvPr>
            <p:ph type="sldNum" sz="quarter" idx="12"/>
          </p:nvPr>
        </p:nvSpPr>
        <p:spPr/>
        <p:txBody>
          <a:bodyPr/>
          <a:lstStyle/>
          <a:p>
            <a:pPr>
              <a:defRPr/>
            </a:pPr>
            <a:fld id="{629C09B0-A436-4930-9DBD-7F024B262714}" type="slidenum">
              <a:rPr lang="en-US" smtClean="0"/>
              <a:pPr>
                <a:defRPr/>
              </a:pPr>
              <a:t>2</a:t>
            </a:fld>
            <a:endParaRPr lang="en-US" dirty="0"/>
          </a:p>
        </p:txBody>
      </p:sp>
    </p:spTree>
    <p:extLst>
      <p:ext uri="{BB962C8B-B14F-4D97-AF65-F5344CB8AC3E}">
        <p14:creationId xmlns:p14="http://schemas.microsoft.com/office/powerpoint/2010/main" val="321923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50" y="533400"/>
            <a:ext cx="7429500" cy="609601"/>
          </a:xfrm>
        </p:spPr>
        <p:txBody>
          <a:bodyPr>
            <a:normAutofit fontScale="90000"/>
          </a:bodyPr>
          <a:lstStyle/>
          <a:p>
            <a:r>
              <a:rPr lang="en-US" dirty="0">
                <a:solidFill>
                  <a:schemeClr val="tx2"/>
                </a:solidFill>
              </a:rPr>
              <a:t>MF HQ Staff Updates</a:t>
            </a:r>
          </a:p>
        </p:txBody>
      </p:sp>
      <p:sp>
        <p:nvSpPr>
          <p:cNvPr id="3" name="Content Placeholder 2"/>
          <p:cNvSpPr>
            <a:spLocks noGrp="1"/>
          </p:cNvSpPr>
          <p:nvPr>
            <p:ph idx="1"/>
          </p:nvPr>
        </p:nvSpPr>
        <p:spPr>
          <a:xfrm>
            <a:off x="1485900" y="1219200"/>
            <a:ext cx="6438900" cy="4724400"/>
          </a:xfrm>
        </p:spPr>
        <p:txBody>
          <a:bodyPr>
            <a:noAutofit/>
          </a:bodyPr>
          <a:lstStyle/>
          <a:p>
            <a:pPr marL="0" indent="0">
              <a:buNone/>
            </a:pPr>
            <a:endParaRPr lang="en-US" sz="2400" u="sng" dirty="0">
              <a:solidFill>
                <a:schemeClr val="tx2"/>
              </a:solidFill>
            </a:endParaRPr>
          </a:p>
          <a:p>
            <a:pPr marL="0" indent="0">
              <a:buNone/>
            </a:pPr>
            <a:endParaRPr lang="en-US" sz="2400" u="sng" dirty="0">
              <a:solidFill>
                <a:schemeClr val="tx2"/>
              </a:solidFill>
            </a:endParaRPr>
          </a:p>
          <a:p>
            <a:pPr marL="0" indent="0">
              <a:buNone/>
            </a:pPr>
            <a:r>
              <a:rPr lang="en-US" sz="2400" u="sng" dirty="0">
                <a:solidFill>
                  <a:schemeClr val="tx2"/>
                </a:solidFill>
              </a:rPr>
              <a:t>New Multifamily HQ Leadership</a:t>
            </a:r>
            <a:br>
              <a:rPr lang="en-US" sz="2400" u="sng" dirty="0">
                <a:solidFill>
                  <a:schemeClr val="tx2"/>
                </a:solidFill>
              </a:rPr>
            </a:br>
            <a:endParaRPr lang="en-US" sz="2400" dirty="0">
              <a:solidFill>
                <a:schemeClr val="tx2"/>
              </a:solidFill>
            </a:endParaRPr>
          </a:p>
          <a:p>
            <a:r>
              <a:rPr lang="en-US" sz="2400" dirty="0">
                <a:solidFill>
                  <a:schemeClr val="tx2"/>
                </a:solidFill>
              </a:rPr>
              <a:t>Tom Bernaciak, Deputy Director of Production</a:t>
            </a:r>
          </a:p>
          <a:p>
            <a:r>
              <a:rPr lang="en-US" sz="2400" dirty="0">
                <a:solidFill>
                  <a:schemeClr val="tx2"/>
                </a:solidFill>
              </a:rPr>
              <a:t>Brian Murray, Acting Director of OAMPO</a:t>
            </a:r>
          </a:p>
          <a:p>
            <a:r>
              <a:rPr lang="en-US" sz="2400" dirty="0">
                <a:solidFill>
                  <a:schemeClr val="tx2"/>
                </a:solidFill>
              </a:rPr>
              <a:t>Tiffany Birdsong, Acting Director of OFSO</a:t>
            </a:r>
          </a:p>
          <a:p>
            <a:pPr marL="0" indent="0">
              <a:buNone/>
            </a:pPr>
            <a:endParaRPr lang="en-US" sz="2400" u="sng" dirty="0">
              <a:solidFill>
                <a:schemeClr val="tx2"/>
              </a:solidFill>
            </a:endParaRPr>
          </a:p>
          <a:p>
            <a:pPr marL="0" indent="0">
              <a:buNone/>
            </a:pPr>
            <a:r>
              <a:rPr lang="en-US" sz="2400" dirty="0">
                <a:solidFill>
                  <a:schemeClr val="tx2"/>
                </a:solidFill>
              </a:rPr>
              <a:t/>
            </a:r>
            <a:br>
              <a:rPr lang="en-US" sz="2400" dirty="0">
                <a:solidFill>
                  <a:schemeClr val="tx2"/>
                </a:solidFill>
              </a:rPr>
            </a:br>
            <a:endParaRPr lang="en-US" sz="2400" dirty="0">
              <a:solidFill>
                <a:schemeClr val="tx2"/>
              </a:solidFill>
            </a:endParaRPr>
          </a:p>
        </p:txBody>
      </p:sp>
      <p:sp>
        <p:nvSpPr>
          <p:cNvPr id="4" name="Slide Number Placeholder 3"/>
          <p:cNvSpPr>
            <a:spLocks noGrp="1"/>
          </p:cNvSpPr>
          <p:nvPr>
            <p:ph type="sldNum" sz="quarter" idx="12"/>
          </p:nvPr>
        </p:nvSpPr>
        <p:spPr/>
        <p:txBody>
          <a:bodyPr/>
          <a:lstStyle/>
          <a:p>
            <a:pPr>
              <a:defRPr/>
            </a:pPr>
            <a:fld id="{629C09B0-A436-4930-9DBD-7F024B262714}" type="slidenum">
              <a:rPr lang="en-US" smtClean="0"/>
              <a:pPr>
                <a:defRPr/>
              </a:pPr>
              <a:t>3</a:t>
            </a:fld>
            <a:endParaRPr lang="en-US" dirty="0"/>
          </a:p>
        </p:txBody>
      </p:sp>
    </p:spTree>
    <p:extLst>
      <p:ext uri="{BB962C8B-B14F-4D97-AF65-F5344CB8AC3E}">
        <p14:creationId xmlns:p14="http://schemas.microsoft.com/office/powerpoint/2010/main" val="591756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32218A-21D7-4EFD-8E0E-CE1361A06183}"/>
              </a:ext>
            </a:extLst>
          </p:cNvPr>
          <p:cNvSpPr>
            <a:spLocks noGrp="1"/>
          </p:cNvSpPr>
          <p:nvPr>
            <p:ph type="title"/>
          </p:nvPr>
        </p:nvSpPr>
        <p:spPr>
          <a:xfrm>
            <a:off x="337279" y="1131094"/>
            <a:ext cx="8634334" cy="994172"/>
          </a:xfrm>
        </p:spPr>
        <p:txBody>
          <a:bodyPr>
            <a:normAutofit fontScale="90000"/>
          </a:bodyPr>
          <a:lstStyle/>
          <a:p>
            <a:pPr algn="ctr"/>
            <a:r>
              <a:rPr lang="en-US" sz="2100" dirty="0"/>
              <a:t>Basic FHA Multifamily Programs</a:t>
            </a:r>
            <a:br>
              <a:rPr lang="en-US" sz="2100" dirty="0"/>
            </a:br>
            <a:r>
              <a:rPr lang="en-US" sz="2100" dirty="0"/>
              <a:t> Endorsements (Closings) </a:t>
            </a:r>
            <a:br>
              <a:rPr lang="en-US" sz="2100" dirty="0"/>
            </a:br>
            <a:r>
              <a:rPr lang="en-US" sz="2100" dirty="0"/>
              <a:t>Actual FY 2017 and Projected Fiscal Year 2018 </a:t>
            </a:r>
            <a:br>
              <a:rPr lang="en-US" sz="2100" dirty="0"/>
            </a:br>
            <a:r>
              <a:rPr lang="en-US" sz="1500" dirty="0"/>
              <a:t>Annualized data as of 8/25/2018</a:t>
            </a:r>
            <a:endParaRPr lang="en-US" sz="2100" dirty="0"/>
          </a:p>
        </p:txBody>
      </p:sp>
      <p:sp>
        <p:nvSpPr>
          <p:cNvPr id="4" name="Slide Number Placeholder 3">
            <a:extLst>
              <a:ext uri="{FF2B5EF4-FFF2-40B4-BE49-F238E27FC236}">
                <a16:creationId xmlns:a16="http://schemas.microsoft.com/office/drawing/2014/main" xmlns="" id="{04F60931-E5C9-4E5D-A6DA-D04A032D2AE4}"/>
              </a:ext>
            </a:extLst>
          </p:cNvPr>
          <p:cNvSpPr>
            <a:spLocks noGrp="1"/>
          </p:cNvSpPr>
          <p:nvPr>
            <p:ph type="sldNum" sz="quarter" idx="12"/>
          </p:nvPr>
        </p:nvSpPr>
        <p:spPr/>
        <p:txBody>
          <a:bodyPr/>
          <a:lstStyle/>
          <a:p>
            <a:pPr>
              <a:defRPr/>
            </a:pPr>
            <a:fld id="{629C09B0-A436-4930-9DBD-7F024B262714}" type="slidenum">
              <a:rPr lang="en-US" smtClean="0"/>
              <a:pPr>
                <a:defRPr/>
              </a:pPr>
              <a:t>4</a:t>
            </a:fld>
            <a:endParaRPr lang="en-US" dirty="0"/>
          </a:p>
        </p:txBody>
      </p:sp>
      <p:pic>
        <p:nvPicPr>
          <p:cNvPr id="10" name="Content Placeholder 9">
            <a:extLst>
              <a:ext uri="{FF2B5EF4-FFF2-40B4-BE49-F238E27FC236}">
                <a16:creationId xmlns:a16="http://schemas.microsoft.com/office/drawing/2014/main" xmlns="" id="{E1E0B550-C6CD-4BCA-9354-EF7EB1A5AFF1}"/>
              </a:ext>
            </a:extLst>
          </p:cNvPr>
          <p:cNvPicPr>
            <a:picLocks noGrp="1" noChangeAspect="1"/>
          </p:cNvPicPr>
          <p:nvPr>
            <p:ph idx="1"/>
          </p:nvPr>
        </p:nvPicPr>
        <p:blipFill>
          <a:blip r:embed="rId3"/>
          <a:stretch>
            <a:fillRect/>
          </a:stretch>
        </p:blipFill>
        <p:spPr>
          <a:xfrm>
            <a:off x="409557" y="2206366"/>
            <a:ext cx="8324887" cy="3520541"/>
          </a:xfrm>
          <a:prstGeom prst="rect">
            <a:avLst/>
          </a:prstGeom>
        </p:spPr>
      </p:pic>
    </p:spTree>
    <p:extLst>
      <p:ext uri="{BB962C8B-B14F-4D97-AF65-F5344CB8AC3E}">
        <p14:creationId xmlns:p14="http://schemas.microsoft.com/office/powerpoint/2010/main" val="625939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32218A-21D7-4EFD-8E0E-CE1361A06183}"/>
              </a:ext>
            </a:extLst>
          </p:cNvPr>
          <p:cNvSpPr>
            <a:spLocks noGrp="1"/>
          </p:cNvSpPr>
          <p:nvPr>
            <p:ph type="title"/>
          </p:nvPr>
        </p:nvSpPr>
        <p:spPr/>
        <p:txBody>
          <a:bodyPr>
            <a:normAutofit fontScale="90000"/>
          </a:bodyPr>
          <a:lstStyle/>
          <a:p>
            <a:pPr algn="ctr"/>
            <a:r>
              <a:rPr lang="en-US" sz="3000" dirty="0"/>
              <a:t>221d4</a:t>
            </a:r>
            <a:br>
              <a:rPr lang="en-US" sz="3000" dirty="0"/>
            </a:br>
            <a:r>
              <a:rPr lang="en-US" sz="3000" dirty="0"/>
              <a:t>New Construction/Sub Rehab – Endorsements</a:t>
            </a:r>
            <a:br>
              <a:rPr lang="en-US" sz="3000" dirty="0"/>
            </a:br>
            <a:r>
              <a:rPr lang="en-US" sz="3000" dirty="0"/>
              <a:t>(</a:t>
            </a:r>
            <a:r>
              <a:rPr lang="en-US" sz="2325" dirty="0"/>
              <a:t>Annualized 2018 based on data to 8/25/18)</a:t>
            </a:r>
            <a:endParaRPr lang="en-US" sz="3000" dirty="0"/>
          </a:p>
        </p:txBody>
      </p:sp>
      <p:sp>
        <p:nvSpPr>
          <p:cNvPr id="4" name="Slide Number Placeholder 3">
            <a:extLst>
              <a:ext uri="{FF2B5EF4-FFF2-40B4-BE49-F238E27FC236}">
                <a16:creationId xmlns:a16="http://schemas.microsoft.com/office/drawing/2014/main" xmlns="" id="{04F60931-E5C9-4E5D-A6DA-D04A032D2AE4}"/>
              </a:ext>
            </a:extLst>
          </p:cNvPr>
          <p:cNvSpPr>
            <a:spLocks noGrp="1"/>
          </p:cNvSpPr>
          <p:nvPr>
            <p:ph type="sldNum" sz="quarter" idx="12"/>
          </p:nvPr>
        </p:nvSpPr>
        <p:spPr/>
        <p:txBody>
          <a:bodyPr/>
          <a:lstStyle/>
          <a:p>
            <a:pPr>
              <a:defRPr/>
            </a:pPr>
            <a:fld id="{629C09B0-A436-4930-9DBD-7F024B262714}" type="slidenum">
              <a:rPr lang="en-US" smtClean="0"/>
              <a:pPr>
                <a:defRPr/>
              </a:pPr>
              <a:t>5</a:t>
            </a:fld>
            <a:endParaRPr lang="en-US" dirty="0"/>
          </a:p>
        </p:txBody>
      </p:sp>
      <p:graphicFrame>
        <p:nvGraphicFramePr>
          <p:cNvPr id="7" name="Content Placeholder 6">
            <a:extLst>
              <a:ext uri="{FF2B5EF4-FFF2-40B4-BE49-F238E27FC236}">
                <a16:creationId xmlns:a16="http://schemas.microsoft.com/office/drawing/2014/main" xmlns="" id="{B7540526-2E67-480C-831B-B9ECC0AC75C0}"/>
              </a:ext>
            </a:extLst>
          </p:cNvPr>
          <p:cNvGraphicFramePr>
            <a:graphicFrameLocks noGrp="1"/>
          </p:cNvGraphicFramePr>
          <p:nvPr>
            <p:ph idx="1"/>
            <p:extLst>
              <p:ext uri="{D42A27DB-BD31-4B8C-83A1-F6EECF244321}">
                <p14:modId xmlns:p14="http://schemas.microsoft.com/office/powerpoint/2010/main" val="1371029887"/>
              </p:ext>
            </p:extLst>
          </p:nvPr>
        </p:nvGraphicFramePr>
        <p:xfrm>
          <a:off x="628650" y="1417638"/>
          <a:ext cx="7886700" cy="430926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53510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32218A-21D7-4EFD-8E0E-CE1361A06183}"/>
              </a:ext>
            </a:extLst>
          </p:cNvPr>
          <p:cNvSpPr>
            <a:spLocks noGrp="1"/>
          </p:cNvSpPr>
          <p:nvPr>
            <p:ph type="title"/>
          </p:nvPr>
        </p:nvSpPr>
        <p:spPr>
          <a:xfrm>
            <a:off x="457200" y="246063"/>
            <a:ext cx="8229600" cy="1143000"/>
          </a:xfrm>
        </p:spPr>
        <p:txBody>
          <a:bodyPr>
            <a:noAutofit/>
          </a:bodyPr>
          <a:lstStyle/>
          <a:p>
            <a:pPr algn="ctr"/>
            <a:r>
              <a:rPr lang="en-US" sz="2400" dirty="0"/>
              <a:t>223f &amp; A7s</a:t>
            </a:r>
            <a:br>
              <a:rPr lang="en-US" sz="2400" dirty="0"/>
            </a:br>
            <a:r>
              <a:rPr lang="en-US" sz="2400" dirty="0"/>
              <a:t>Refinancings – Endorsements </a:t>
            </a:r>
            <a:br>
              <a:rPr lang="en-US" sz="2400" dirty="0"/>
            </a:br>
            <a:r>
              <a:rPr lang="en-US" sz="2400" dirty="0"/>
              <a:t>(</a:t>
            </a:r>
            <a:r>
              <a:rPr lang="en-US" sz="2000" dirty="0"/>
              <a:t>Annualized 2018 based on data to 8/25/18) </a:t>
            </a:r>
            <a:endParaRPr lang="en-US" sz="2400" dirty="0"/>
          </a:p>
        </p:txBody>
      </p:sp>
      <p:sp>
        <p:nvSpPr>
          <p:cNvPr id="4" name="Slide Number Placeholder 3">
            <a:extLst>
              <a:ext uri="{FF2B5EF4-FFF2-40B4-BE49-F238E27FC236}">
                <a16:creationId xmlns:a16="http://schemas.microsoft.com/office/drawing/2014/main" xmlns="" id="{04F60931-E5C9-4E5D-A6DA-D04A032D2AE4}"/>
              </a:ext>
            </a:extLst>
          </p:cNvPr>
          <p:cNvSpPr>
            <a:spLocks noGrp="1"/>
          </p:cNvSpPr>
          <p:nvPr>
            <p:ph type="sldNum" sz="quarter" idx="12"/>
          </p:nvPr>
        </p:nvSpPr>
        <p:spPr/>
        <p:txBody>
          <a:bodyPr/>
          <a:lstStyle/>
          <a:p>
            <a:pPr>
              <a:defRPr/>
            </a:pPr>
            <a:fld id="{629C09B0-A436-4930-9DBD-7F024B262714}" type="slidenum">
              <a:rPr lang="en-US" smtClean="0"/>
              <a:pPr>
                <a:defRPr/>
              </a:pPr>
              <a:t>6</a:t>
            </a:fld>
            <a:endParaRPr lang="en-US" dirty="0"/>
          </a:p>
        </p:txBody>
      </p:sp>
      <p:graphicFrame>
        <p:nvGraphicFramePr>
          <p:cNvPr id="8" name="Content Placeholder 7">
            <a:extLst>
              <a:ext uri="{FF2B5EF4-FFF2-40B4-BE49-F238E27FC236}">
                <a16:creationId xmlns:a16="http://schemas.microsoft.com/office/drawing/2014/main" xmlns="" id="{3792C1FE-12DB-4002-9058-7111FA0C2FC7}"/>
              </a:ext>
            </a:extLst>
          </p:cNvPr>
          <p:cNvGraphicFramePr>
            <a:graphicFrameLocks noGrp="1"/>
          </p:cNvGraphicFramePr>
          <p:nvPr>
            <p:ph idx="1"/>
            <p:extLst>
              <p:ext uri="{D42A27DB-BD31-4B8C-83A1-F6EECF244321}">
                <p14:modId xmlns:p14="http://schemas.microsoft.com/office/powerpoint/2010/main" val="1521117885"/>
              </p:ext>
            </p:extLst>
          </p:nvPr>
        </p:nvGraphicFramePr>
        <p:xfrm>
          <a:off x="665864" y="1524000"/>
          <a:ext cx="7886700" cy="420290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73143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Firm Commitment Volume</a:t>
            </a:r>
          </a:p>
        </p:txBody>
      </p:sp>
      <p:graphicFrame>
        <p:nvGraphicFramePr>
          <p:cNvPr id="4" name="Content Placeholder 3">
            <a:extLst>
              <a:ext uri="{FF2B5EF4-FFF2-40B4-BE49-F238E27FC236}">
                <a16:creationId xmlns:a16="http://schemas.microsoft.com/office/drawing/2014/main" xmlns="" id="{248F4A65-4B4D-4A8C-A17B-D581DD0D2D3F}"/>
              </a:ext>
            </a:extLst>
          </p:cNvPr>
          <p:cNvGraphicFramePr>
            <a:graphicFrameLocks noGrp="1"/>
          </p:cNvGraphicFramePr>
          <p:nvPr>
            <p:ph idx="1"/>
            <p:extLst/>
          </p:nvPr>
        </p:nvGraphicFramePr>
        <p:xfrm>
          <a:off x="609600" y="1676400"/>
          <a:ext cx="8077201" cy="3815027"/>
        </p:xfrm>
        <a:graphic>
          <a:graphicData uri="http://schemas.openxmlformats.org/drawingml/2006/table">
            <a:tbl>
              <a:tblPr/>
              <a:tblGrid>
                <a:gridCol w="1477117">
                  <a:extLst>
                    <a:ext uri="{9D8B030D-6E8A-4147-A177-3AD203B41FA5}">
                      <a16:colId xmlns:a16="http://schemas.microsoft.com/office/drawing/2014/main" xmlns="" val="3086225012"/>
                    </a:ext>
                  </a:extLst>
                </a:gridCol>
                <a:gridCol w="1577261">
                  <a:extLst>
                    <a:ext uri="{9D8B030D-6E8A-4147-A177-3AD203B41FA5}">
                      <a16:colId xmlns:a16="http://schemas.microsoft.com/office/drawing/2014/main" xmlns="" val="2638806303"/>
                    </a:ext>
                  </a:extLst>
                </a:gridCol>
                <a:gridCol w="908022">
                  <a:extLst>
                    <a:ext uri="{9D8B030D-6E8A-4147-A177-3AD203B41FA5}">
                      <a16:colId xmlns:a16="http://schemas.microsoft.com/office/drawing/2014/main" xmlns="" val="2162050521"/>
                    </a:ext>
                  </a:extLst>
                </a:gridCol>
                <a:gridCol w="612908">
                  <a:extLst>
                    <a:ext uri="{9D8B030D-6E8A-4147-A177-3AD203B41FA5}">
                      <a16:colId xmlns:a16="http://schemas.microsoft.com/office/drawing/2014/main" xmlns="" val="3012741351"/>
                    </a:ext>
                  </a:extLst>
                </a:gridCol>
                <a:gridCol w="1549095">
                  <a:extLst>
                    <a:ext uri="{9D8B030D-6E8A-4147-A177-3AD203B41FA5}">
                      <a16:colId xmlns:a16="http://schemas.microsoft.com/office/drawing/2014/main" xmlns="" val="3510998962"/>
                    </a:ext>
                  </a:extLst>
                </a:gridCol>
                <a:gridCol w="976399">
                  <a:extLst>
                    <a:ext uri="{9D8B030D-6E8A-4147-A177-3AD203B41FA5}">
                      <a16:colId xmlns:a16="http://schemas.microsoft.com/office/drawing/2014/main" xmlns="" val="3624809049"/>
                    </a:ext>
                  </a:extLst>
                </a:gridCol>
                <a:gridCol w="976399">
                  <a:extLst>
                    <a:ext uri="{9D8B030D-6E8A-4147-A177-3AD203B41FA5}">
                      <a16:colId xmlns:a16="http://schemas.microsoft.com/office/drawing/2014/main" xmlns="" val="3728406069"/>
                    </a:ext>
                  </a:extLst>
                </a:gridCol>
              </a:tblGrid>
              <a:tr h="242332">
                <a:tc>
                  <a:txBody>
                    <a:bodyPr/>
                    <a:lstStyle/>
                    <a:p>
                      <a:pPr algn="l" fontAlgn="b"/>
                      <a:r>
                        <a:rPr lang="en-US" sz="1400" b="0" i="0" u="none" strike="noStrike">
                          <a:solidFill>
                            <a:srgbClr val="000000"/>
                          </a:solidFill>
                          <a:effectLst/>
                          <a:latin typeface="Calibri" panose="020F0502020204030204" pitchFamily="34" charset="0"/>
                        </a:rPr>
                        <a:t> </a:t>
                      </a:r>
                    </a:p>
                  </a:txBody>
                  <a:tcPr marL="8626" marR="8626" marT="86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gridSpan="3">
                  <a:txBody>
                    <a:bodyPr/>
                    <a:lstStyle/>
                    <a:p>
                      <a:pPr algn="ctr" fontAlgn="b"/>
                      <a:r>
                        <a:rPr lang="en-US" sz="1400" b="0" i="0" u="none" strike="noStrike">
                          <a:solidFill>
                            <a:srgbClr val="000000"/>
                          </a:solidFill>
                          <a:effectLst/>
                          <a:latin typeface="Calibri" panose="020F0502020204030204" pitchFamily="34" charset="0"/>
                        </a:rPr>
                        <a:t>Firm Commitments - Number of Projects</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3">
                  <a:txBody>
                    <a:bodyPr/>
                    <a:lstStyle/>
                    <a:p>
                      <a:pPr algn="ctr" fontAlgn="b"/>
                      <a:r>
                        <a:rPr lang="en-US" sz="1400" b="0" i="0" u="none" strike="noStrike">
                          <a:solidFill>
                            <a:srgbClr val="000000"/>
                          </a:solidFill>
                          <a:effectLst/>
                          <a:latin typeface="Calibri" panose="020F0502020204030204" pitchFamily="34" charset="0"/>
                        </a:rPr>
                        <a:t>Firm Commitments - Volume of Projects ($MM)</a:t>
                      </a:r>
                    </a:p>
                  </a:txBody>
                  <a:tcPr marL="8626" marR="8626" marT="86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381560592"/>
                  </a:ext>
                </a:extLst>
              </a:tr>
              <a:tr h="242332">
                <a:tc>
                  <a:txBody>
                    <a:bodyPr/>
                    <a:lstStyle/>
                    <a:p>
                      <a:pPr algn="l" fontAlgn="b"/>
                      <a:r>
                        <a:rPr lang="en-US" sz="1400" b="1" i="0" u="none" strike="noStrike">
                          <a:solidFill>
                            <a:srgbClr val="000000"/>
                          </a:solidFill>
                          <a:effectLst/>
                          <a:latin typeface="Calibri" panose="020F0502020204030204" pitchFamily="34" charset="0"/>
                        </a:rPr>
                        <a:t> </a:t>
                      </a:r>
                    </a:p>
                  </a:txBody>
                  <a:tcPr marL="8626" marR="8626" marT="8626"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8626" marR="8626" marT="862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400" b="1" i="0" u="none" strike="noStrike">
                          <a:solidFill>
                            <a:srgbClr val="000000"/>
                          </a:solidFill>
                          <a:effectLst/>
                          <a:latin typeface="Calibri" panose="020F0502020204030204" pitchFamily="34" charset="0"/>
                        </a:rPr>
                        <a:t>Annualized</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8626" marR="8626" marT="862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8626" marR="8626" marT="862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400" b="1" i="0" u="none" strike="noStrike">
                          <a:solidFill>
                            <a:srgbClr val="000000"/>
                          </a:solidFill>
                          <a:effectLst/>
                          <a:latin typeface="Calibri" panose="020F0502020204030204" pitchFamily="34" charset="0"/>
                        </a:rPr>
                        <a:t>Annualized</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8626" marR="8626" marT="86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xmlns="" val="2089071428"/>
                  </a:ext>
                </a:extLst>
              </a:tr>
              <a:tr h="242332">
                <a:tc>
                  <a:txBody>
                    <a:bodyPr/>
                    <a:lstStyle/>
                    <a:p>
                      <a:pPr algn="l" fontAlgn="b"/>
                      <a:r>
                        <a:rPr lang="en-US" sz="1400" b="1" i="0" u="none" strike="noStrike">
                          <a:solidFill>
                            <a:srgbClr val="000000"/>
                          </a:solidFill>
                          <a:effectLst/>
                          <a:latin typeface="Calibri" panose="020F0502020204030204" pitchFamily="34" charset="0"/>
                        </a:rPr>
                        <a:t> </a:t>
                      </a:r>
                    </a:p>
                  </a:txBody>
                  <a:tcPr marL="8626" marR="8626" marT="86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400" b="1" i="0" u="none" strike="noStrike">
                          <a:solidFill>
                            <a:srgbClr val="000000"/>
                          </a:solidFill>
                          <a:effectLst/>
                          <a:latin typeface="Calibri" panose="020F0502020204030204" pitchFamily="34" charset="0"/>
                        </a:rPr>
                        <a:t>2017</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1400" b="1" i="0" u="none" strike="noStrike">
                          <a:solidFill>
                            <a:srgbClr val="000000"/>
                          </a:solidFill>
                          <a:effectLst/>
                          <a:latin typeface="Calibri" panose="020F0502020204030204" pitchFamily="34" charset="0"/>
                        </a:rPr>
                        <a:t>2018</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400" b="0" i="0" u="none" strike="noStrike">
                          <a:solidFill>
                            <a:srgbClr val="000000"/>
                          </a:solidFill>
                          <a:effectLst/>
                          <a:latin typeface="Calibri" panose="020F0502020204030204" pitchFamily="34" charset="0"/>
                        </a:rPr>
                        <a:t>% Change</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solidFill>
                            <a:srgbClr val="000000"/>
                          </a:solidFill>
                          <a:effectLst/>
                          <a:latin typeface="Calibri" panose="020F0502020204030204" pitchFamily="34" charset="0"/>
                        </a:rPr>
                        <a:t>2017</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1400" b="1" i="0" u="none" strike="noStrike">
                          <a:solidFill>
                            <a:srgbClr val="000000"/>
                          </a:solidFill>
                          <a:effectLst/>
                          <a:latin typeface="Calibri" panose="020F0502020204030204" pitchFamily="34" charset="0"/>
                        </a:rPr>
                        <a:t>2018</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400" b="0" i="0" u="none" strike="noStrike">
                          <a:solidFill>
                            <a:srgbClr val="000000"/>
                          </a:solidFill>
                          <a:effectLst/>
                          <a:latin typeface="Calibri" panose="020F0502020204030204" pitchFamily="34" charset="0"/>
                        </a:rPr>
                        <a:t>% Change</a:t>
                      </a:r>
                    </a:p>
                  </a:txBody>
                  <a:tcPr marL="8626" marR="8626" marT="86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68338832"/>
                  </a:ext>
                </a:extLst>
              </a:tr>
              <a:tr h="242332">
                <a:tc>
                  <a:txBody>
                    <a:bodyPr/>
                    <a:lstStyle/>
                    <a:p>
                      <a:pPr algn="l" fontAlgn="b"/>
                      <a:r>
                        <a:rPr lang="en-US" sz="1400" b="0" i="0" u="none" strike="noStrike">
                          <a:solidFill>
                            <a:srgbClr val="000000"/>
                          </a:solidFill>
                          <a:effectLst/>
                          <a:latin typeface="Calibri" panose="020F0502020204030204" pitchFamily="34" charset="0"/>
                        </a:rPr>
                        <a:t>FHA NC/SR Apts</a:t>
                      </a:r>
                    </a:p>
                  </a:txBody>
                  <a:tcPr marL="8626" marR="8626" marT="86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227</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274</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21%</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$5,066.6</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$6,633.0</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31%</a:t>
                      </a:r>
                    </a:p>
                  </a:txBody>
                  <a:tcPr marL="8626" marR="8626" marT="86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70646337"/>
                  </a:ext>
                </a:extLst>
              </a:tr>
              <a:tr h="242332">
                <a:tc>
                  <a:txBody>
                    <a:bodyPr/>
                    <a:lstStyle/>
                    <a:p>
                      <a:pPr algn="l" fontAlgn="b"/>
                      <a:r>
                        <a:rPr lang="en-US" sz="1400" b="0" i="0" u="none" strike="noStrike">
                          <a:solidFill>
                            <a:srgbClr val="000000"/>
                          </a:solidFill>
                          <a:effectLst/>
                          <a:latin typeface="Calibri" panose="020F0502020204030204" pitchFamily="34" charset="0"/>
                        </a:rPr>
                        <a:t> </a:t>
                      </a:r>
                    </a:p>
                  </a:txBody>
                  <a:tcPr marL="8626" marR="8626" marT="8626"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8626" marR="8626" marT="86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8626" marR="8626" marT="86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8626" marR="8626" marT="86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8626" marR="8626" marT="86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8626" marR="8626" marT="86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8626" marR="8626" marT="8626"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21275692"/>
                  </a:ext>
                </a:extLst>
              </a:tr>
              <a:tr h="242332">
                <a:tc>
                  <a:txBody>
                    <a:bodyPr/>
                    <a:lstStyle/>
                    <a:p>
                      <a:pPr algn="l" fontAlgn="b"/>
                      <a:r>
                        <a:rPr lang="en-US" sz="1400" b="0" i="0" u="none" strike="noStrike">
                          <a:solidFill>
                            <a:srgbClr val="000000"/>
                          </a:solidFill>
                          <a:effectLst/>
                          <a:latin typeface="Calibri" panose="020F0502020204030204" pitchFamily="34" charset="0"/>
                        </a:rPr>
                        <a:t>223f Refi/Purchase Apts</a:t>
                      </a:r>
                    </a:p>
                  </a:txBody>
                  <a:tcPr marL="8626" marR="8626" marT="86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624</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502</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-20%</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$8,119.6</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$7,470.5</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-8%</a:t>
                      </a:r>
                    </a:p>
                  </a:txBody>
                  <a:tcPr marL="8626" marR="8626" marT="86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91961387"/>
                  </a:ext>
                </a:extLst>
              </a:tr>
              <a:tr h="254449">
                <a:tc>
                  <a:txBody>
                    <a:bodyPr/>
                    <a:lstStyle/>
                    <a:p>
                      <a:pPr algn="l" fontAlgn="b"/>
                      <a:r>
                        <a:rPr lang="en-US" sz="1400" b="0" i="0" u="none" strike="noStrike">
                          <a:solidFill>
                            <a:srgbClr val="000000"/>
                          </a:solidFill>
                          <a:effectLst/>
                          <a:latin typeface="Calibri" panose="020F0502020204030204" pitchFamily="34" charset="0"/>
                        </a:rPr>
                        <a:t>223a7 Refi Apts</a:t>
                      </a:r>
                    </a:p>
                  </a:txBody>
                  <a:tcPr marL="8626" marR="8626" marT="86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169</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61</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-64%</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$2,172.8</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$833.7</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-62%</a:t>
                      </a:r>
                    </a:p>
                  </a:txBody>
                  <a:tcPr marL="8626" marR="8626" marT="86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68196020"/>
                  </a:ext>
                </a:extLst>
              </a:tr>
              <a:tr h="254449">
                <a:tc>
                  <a:txBody>
                    <a:bodyPr/>
                    <a:lstStyle/>
                    <a:p>
                      <a:pPr algn="l" fontAlgn="b"/>
                      <a:r>
                        <a:rPr lang="en-US" sz="1400" b="0" i="0" u="none" strike="noStrike">
                          <a:solidFill>
                            <a:srgbClr val="000000"/>
                          </a:solidFill>
                          <a:effectLst/>
                          <a:latin typeface="Calibri" panose="020F0502020204030204" pitchFamily="34" charset="0"/>
                        </a:rPr>
                        <a:t>Subtotal</a:t>
                      </a:r>
                    </a:p>
                  </a:txBody>
                  <a:tcPr marL="77630" marR="8626" marT="8626"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793</a:t>
                      </a:r>
                    </a:p>
                  </a:txBody>
                  <a:tcPr marL="8626" marR="8626" marT="862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563</a:t>
                      </a:r>
                    </a:p>
                  </a:txBody>
                  <a:tcPr marL="8626" marR="8626" marT="8626"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-29%</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$10,292.3</a:t>
                      </a:r>
                    </a:p>
                  </a:txBody>
                  <a:tcPr marL="8626" marR="8626" marT="8626"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$8,304.2</a:t>
                      </a:r>
                    </a:p>
                  </a:txBody>
                  <a:tcPr marL="8626" marR="8626" marT="8626"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-19%</a:t>
                      </a:r>
                    </a:p>
                  </a:txBody>
                  <a:tcPr marL="8626" marR="8626" marT="86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43099310"/>
                  </a:ext>
                </a:extLst>
              </a:tr>
              <a:tr h="242332">
                <a:tc>
                  <a:txBody>
                    <a:bodyPr/>
                    <a:lstStyle/>
                    <a:p>
                      <a:pPr algn="l" fontAlgn="b"/>
                      <a:r>
                        <a:rPr lang="en-US" sz="1400" b="0" i="0" u="none" strike="noStrike">
                          <a:solidFill>
                            <a:srgbClr val="000000"/>
                          </a:solidFill>
                          <a:effectLst/>
                          <a:latin typeface="Calibri" panose="020F0502020204030204" pitchFamily="34" charset="0"/>
                        </a:rPr>
                        <a:t> </a:t>
                      </a:r>
                    </a:p>
                  </a:txBody>
                  <a:tcPr marL="8626" marR="8626" marT="8626"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8626" marR="8626" marT="8626"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8626" marR="8626" marT="8626"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8626" marR="8626" marT="8626"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8626" marR="8626" marT="8626"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8626" marR="8626" marT="8626"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8626" marR="8626" marT="8626"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905712815"/>
                  </a:ext>
                </a:extLst>
              </a:tr>
              <a:tr h="242332">
                <a:tc>
                  <a:txBody>
                    <a:bodyPr/>
                    <a:lstStyle/>
                    <a:p>
                      <a:pPr algn="l" fontAlgn="b"/>
                      <a:r>
                        <a:rPr lang="en-US" sz="1400" b="0" i="0" u="none" strike="noStrike">
                          <a:solidFill>
                            <a:srgbClr val="000000"/>
                          </a:solidFill>
                          <a:effectLst/>
                          <a:latin typeface="Calibri" panose="020F0502020204030204" pitchFamily="34" charset="0"/>
                        </a:rPr>
                        <a:t>241a Impvmts Apts</a:t>
                      </a:r>
                    </a:p>
                  </a:txBody>
                  <a:tcPr marL="8626" marR="8626" marT="86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5</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8</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69%</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$48.5</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$65.7</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35%</a:t>
                      </a:r>
                    </a:p>
                  </a:txBody>
                  <a:tcPr marL="8626" marR="8626" marT="86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13347623"/>
                  </a:ext>
                </a:extLst>
              </a:tr>
              <a:tr h="242332">
                <a:tc>
                  <a:txBody>
                    <a:bodyPr/>
                    <a:lstStyle/>
                    <a:p>
                      <a:pPr algn="l" fontAlgn="b"/>
                      <a:r>
                        <a:rPr lang="en-US" sz="1400" b="0" i="0" u="none" strike="noStrike">
                          <a:solidFill>
                            <a:srgbClr val="000000"/>
                          </a:solidFill>
                          <a:effectLst/>
                          <a:latin typeface="Calibri" panose="020F0502020204030204" pitchFamily="34" charset="0"/>
                        </a:rPr>
                        <a:t> </a:t>
                      </a:r>
                    </a:p>
                  </a:txBody>
                  <a:tcPr marL="8626" marR="8626" marT="8626"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8626" marR="8626" marT="86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8626" marR="8626" marT="86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8626" marR="8626" marT="86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8626" marR="8626" marT="86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8626" marR="8626" marT="86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8626" marR="8626" marT="8626"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30885969"/>
                  </a:ext>
                </a:extLst>
              </a:tr>
              <a:tr h="242332">
                <a:tc>
                  <a:txBody>
                    <a:bodyPr/>
                    <a:lstStyle/>
                    <a:p>
                      <a:pPr algn="l" fontAlgn="b"/>
                      <a:r>
                        <a:rPr lang="en-US" sz="1400" b="0" i="0" u="none" strike="noStrike">
                          <a:solidFill>
                            <a:srgbClr val="000000"/>
                          </a:solidFill>
                          <a:effectLst/>
                          <a:latin typeface="Calibri" panose="020F0502020204030204" pitchFamily="34" charset="0"/>
                        </a:rPr>
                        <a:t>HFA Risk Sharing</a:t>
                      </a:r>
                    </a:p>
                  </a:txBody>
                  <a:tcPr marL="8626" marR="8626" marT="86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132</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109</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-18%</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$1,718.1</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$1,230.7</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-28%</a:t>
                      </a:r>
                    </a:p>
                  </a:txBody>
                  <a:tcPr marL="8626" marR="8626" marT="86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79939164"/>
                  </a:ext>
                </a:extLst>
              </a:tr>
              <a:tr h="242332">
                <a:tc>
                  <a:txBody>
                    <a:bodyPr/>
                    <a:lstStyle/>
                    <a:p>
                      <a:pPr algn="l" fontAlgn="b"/>
                      <a:r>
                        <a:rPr lang="en-US" sz="1400" b="0" i="0" u="none" strike="noStrike">
                          <a:solidFill>
                            <a:srgbClr val="000000"/>
                          </a:solidFill>
                          <a:effectLst/>
                          <a:latin typeface="Calibri" panose="020F0502020204030204" pitchFamily="34" charset="0"/>
                        </a:rPr>
                        <a:t>QPE Risk Sharing</a:t>
                      </a:r>
                    </a:p>
                  </a:txBody>
                  <a:tcPr marL="8626" marR="8626" marT="86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1</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0</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-100%</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$4.4</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$0.0</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-100%</a:t>
                      </a:r>
                    </a:p>
                  </a:txBody>
                  <a:tcPr marL="8626" marR="8626" marT="86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84556727"/>
                  </a:ext>
                </a:extLst>
              </a:tr>
              <a:tr h="254449">
                <a:tc>
                  <a:txBody>
                    <a:bodyPr/>
                    <a:lstStyle/>
                    <a:p>
                      <a:pPr algn="l" fontAlgn="b"/>
                      <a:r>
                        <a:rPr lang="en-US" sz="1400" b="1" i="0" u="none" strike="noStrike">
                          <a:solidFill>
                            <a:srgbClr val="000000"/>
                          </a:solidFill>
                          <a:effectLst/>
                          <a:latin typeface="Calibri" panose="020F0502020204030204" pitchFamily="34" charset="0"/>
                        </a:rPr>
                        <a:t>Grand Total</a:t>
                      </a:r>
                    </a:p>
                  </a:txBody>
                  <a:tcPr marL="8626" marR="8626" marT="86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1400" b="1" i="0" u="none" strike="noStrike">
                          <a:solidFill>
                            <a:srgbClr val="000000"/>
                          </a:solidFill>
                          <a:effectLst/>
                          <a:latin typeface="Calibri" panose="020F0502020204030204" pitchFamily="34" charset="0"/>
                        </a:rPr>
                        <a:t>1,158</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1400" b="1" i="0" u="none" strike="noStrike">
                          <a:solidFill>
                            <a:srgbClr val="000000"/>
                          </a:solidFill>
                          <a:effectLst/>
                          <a:latin typeface="Calibri" panose="020F0502020204030204" pitchFamily="34" charset="0"/>
                        </a:rPr>
                        <a:t>955</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400" b="0" i="0" u="none" strike="noStrike">
                          <a:solidFill>
                            <a:srgbClr val="000000"/>
                          </a:solidFill>
                          <a:effectLst/>
                          <a:latin typeface="Calibri" panose="020F0502020204030204" pitchFamily="34" charset="0"/>
                        </a:rPr>
                        <a:t>-18%</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400" b="1" i="0" u="none" strike="noStrike">
                          <a:solidFill>
                            <a:srgbClr val="000000"/>
                          </a:solidFill>
                          <a:effectLst/>
                          <a:latin typeface="Calibri" panose="020F0502020204030204" pitchFamily="34" charset="0"/>
                        </a:rPr>
                        <a:t>$17,129.9</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1400" b="1" i="0" u="none" strike="noStrike">
                          <a:solidFill>
                            <a:srgbClr val="000000"/>
                          </a:solidFill>
                          <a:effectLst/>
                          <a:latin typeface="Calibri" panose="020F0502020204030204" pitchFamily="34" charset="0"/>
                        </a:rPr>
                        <a:t>$16,233.5</a:t>
                      </a:r>
                    </a:p>
                  </a:txBody>
                  <a:tcPr marL="8626" marR="8626" marT="8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400" b="0" i="0" u="none" strike="noStrike" dirty="0">
                          <a:solidFill>
                            <a:srgbClr val="000000"/>
                          </a:solidFill>
                          <a:effectLst/>
                          <a:latin typeface="Calibri" panose="020F0502020204030204" pitchFamily="34" charset="0"/>
                        </a:rPr>
                        <a:t>-5%</a:t>
                      </a:r>
                    </a:p>
                  </a:txBody>
                  <a:tcPr marL="8626" marR="8626" marT="86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69101700"/>
                  </a:ext>
                </a:extLst>
              </a:tr>
            </a:tbl>
          </a:graphicData>
        </a:graphic>
      </p:graphicFrame>
      <p:sp>
        <p:nvSpPr>
          <p:cNvPr id="6" name="Slide Number Placeholder 5"/>
          <p:cNvSpPr>
            <a:spLocks noGrp="1"/>
          </p:cNvSpPr>
          <p:nvPr>
            <p:ph type="sldNum" sz="quarter" idx="12"/>
          </p:nvPr>
        </p:nvSpPr>
        <p:spPr/>
        <p:txBody>
          <a:bodyPr/>
          <a:lstStyle/>
          <a:p>
            <a:fld id="{1635BF7B-F4BA-064F-8313-92D42CD4D709}" type="slidenum">
              <a:rPr lang="en-US" smtClean="0">
                <a:solidFill>
                  <a:prstClr val="white"/>
                </a:solidFill>
              </a:rPr>
              <a:pPr/>
              <a:t>7</a:t>
            </a:fld>
            <a:endParaRPr lang="en-US" dirty="0">
              <a:solidFill>
                <a:prstClr val="white"/>
              </a:solidFill>
            </a:endParaRPr>
          </a:p>
        </p:txBody>
      </p:sp>
    </p:spTree>
    <p:extLst>
      <p:ext uri="{BB962C8B-B14F-4D97-AF65-F5344CB8AC3E}">
        <p14:creationId xmlns:p14="http://schemas.microsoft.com/office/powerpoint/2010/main" val="212715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Firm Commitment Volume</a:t>
            </a:r>
            <a:br>
              <a:rPr lang="en-US" dirty="0"/>
            </a:br>
            <a:r>
              <a:rPr lang="en-US" dirty="0"/>
              <a:t>Relative % of 223f and 221d4</a:t>
            </a:r>
          </a:p>
        </p:txBody>
      </p:sp>
      <p:sp>
        <p:nvSpPr>
          <p:cNvPr id="6" name="Slide Number Placeholder 5"/>
          <p:cNvSpPr>
            <a:spLocks noGrp="1"/>
          </p:cNvSpPr>
          <p:nvPr>
            <p:ph type="sldNum" sz="quarter" idx="12"/>
          </p:nvPr>
        </p:nvSpPr>
        <p:spPr/>
        <p:txBody>
          <a:bodyPr/>
          <a:lstStyle/>
          <a:p>
            <a:fld id="{1635BF7B-F4BA-064F-8313-92D42CD4D709}" type="slidenum">
              <a:rPr lang="en-US" smtClean="0">
                <a:solidFill>
                  <a:prstClr val="white"/>
                </a:solidFill>
              </a:rPr>
              <a:pPr/>
              <a:t>8</a:t>
            </a:fld>
            <a:endParaRPr lang="en-US" dirty="0">
              <a:solidFill>
                <a:prstClr val="white"/>
              </a:solidFill>
            </a:endParaRPr>
          </a:p>
        </p:txBody>
      </p:sp>
      <p:graphicFrame>
        <p:nvGraphicFramePr>
          <p:cNvPr id="7" name="Content Placeholder 6">
            <a:extLst>
              <a:ext uri="{FF2B5EF4-FFF2-40B4-BE49-F238E27FC236}">
                <a16:creationId xmlns:a16="http://schemas.microsoft.com/office/drawing/2014/main" xmlns="" id="{58E8EA68-4DF8-4C03-BAF4-71331D5E5436}"/>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79649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AE9A27-7297-40FB-8BF7-F0FB28D035CE}"/>
              </a:ext>
            </a:extLst>
          </p:cNvPr>
          <p:cNvSpPr>
            <a:spLocks noGrp="1"/>
          </p:cNvSpPr>
          <p:nvPr>
            <p:ph type="title"/>
          </p:nvPr>
        </p:nvSpPr>
        <p:spPr>
          <a:xfrm>
            <a:off x="628650" y="1131094"/>
            <a:ext cx="7886700" cy="1555666"/>
          </a:xfrm>
        </p:spPr>
        <p:txBody>
          <a:bodyPr>
            <a:noAutofit/>
          </a:bodyPr>
          <a:lstStyle/>
          <a:p>
            <a:pPr algn="ctr"/>
            <a:r>
              <a:rPr lang="en-US" sz="2800" dirty="0"/>
              <a:t>LIHTC – FHA Production</a:t>
            </a:r>
            <a:br>
              <a:rPr lang="en-US" sz="2800" dirty="0"/>
            </a:br>
            <a:r>
              <a:rPr lang="en-US" sz="2800" dirty="0"/>
              <a:t>221d4, 223f, A7, 241a and Other &amp; Risk Share </a:t>
            </a:r>
            <a:r>
              <a:rPr lang="en-US" sz="1800" dirty="0"/>
              <a:t>(excl. Health Care)</a:t>
            </a:r>
            <a:br>
              <a:rPr lang="en-US" sz="1800" dirty="0"/>
            </a:br>
            <a:r>
              <a:rPr lang="en-US" sz="2800" dirty="0"/>
              <a:t>Firm Commitments</a:t>
            </a:r>
          </a:p>
        </p:txBody>
      </p:sp>
      <p:sp>
        <p:nvSpPr>
          <p:cNvPr id="3" name="Content Placeholder 2">
            <a:extLst>
              <a:ext uri="{FF2B5EF4-FFF2-40B4-BE49-F238E27FC236}">
                <a16:creationId xmlns:a16="http://schemas.microsoft.com/office/drawing/2014/main" xmlns="" id="{18A042ED-6FB1-4CAE-899B-881AB689D48A}"/>
              </a:ext>
            </a:extLst>
          </p:cNvPr>
          <p:cNvSpPr>
            <a:spLocks noGrp="1"/>
          </p:cNvSpPr>
          <p:nvPr>
            <p:ph idx="1"/>
          </p:nvPr>
        </p:nvSpPr>
        <p:spPr/>
        <p:txBody>
          <a:bodyPr/>
          <a:lstStyle/>
          <a:p>
            <a:pPr marL="0" indent="0">
              <a:buNone/>
            </a:pPr>
            <a:endParaRPr lang="en-US" sz="1050" dirty="0"/>
          </a:p>
          <a:p>
            <a:pPr marL="1028700" lvl="3" indent="0">
              <a:buNone/>
            </a:pPr>
            <a:endParaRPr lang="en-US" sz="2700" dirty="0"/>
          </a:p>
        </p:txBody>
      </p:sp>
      <p:sp>
        <p:nvSpPr>
          <p:cNvPr id="4" name="Date Placeholder 3">
            <a:extLst>
              <a:ext uri="{FF2B5EF4-FFF2-40B4-BE49-F238E27FC236}">
                <a16:creationId xmlns:a16="http://schemas.microsoft.com/office/drawing/2014/main" xmlns="" id="{D9129B42-7AB0-4638-BA17-A55B9F598004}"/>
              </a:ext>
            </a:extLst>
          </p:cNvPr>
          <p:cNvSpPr>
            <a:spLocks noGrp="1"/>
          </p:cNvSpPr>
          <p:nvPr>
            <p:ph type="dt" sz="half" idx="10"/>
          </p:nvPr>
        </p:nvSpPr>
        <p:spPr/>
        <p:txBody>
          <a:bodyPr/>
          <a:lstStyle/>
          <a:p>
            <a:r>
              <a:rPr lang="en-US" dirty="0">
                <a:solidFill>
                  <a:prstClr val="white"/>
                </a:solidFill>
              </a:rPr>
              <a:t>4/15/2015</a:t>
            </a:r>
          </a:p>
        </p:txBody>
      </p:sp>
      <p:sp>
        <p:nvSpPr>
          <p:cNvPr id="5" name="Footer Placeholder 4">
            <a:extLst>
              <a:ext uri="{FF2B5EF4-FFF2-40B4-BE49-F238E27FC236}">
                <a16:creationId xmlns:a16="http://schemas.microsoft.com/office/drawing/2014/main" xmlns="" id="{8EB42BBE-6D16-4336-AF3C-54E54BA0B75F}"/>
              </a:ext>
            </a:extLst>
          </p:cNvPr>
          <p:cNvSpPr>
            <a:spLocks noGrp="1"/>
          </p:cNvSpPr>
          <p:nvPr>
            <p:ph type="ftr" sz="quarter" idx="11"/>
          </p:nvPr>
        </p:nvSpPr>
        <p:spPr/>
        <p:txBody>
          <a:bodyPr/>
          <a:lstStyle/>
          <a:p>
            <a:r>
              <a:rPr lang="en-US" dirty="0">
                <a:solidFill>
                  <a:prstClr val="white"/>
                </a:solidFill>
              </a:rPr>
              <a:t>PRE-DECISIONAL, PROPRIETARY, and CONFIDENTIAL</a:t>
            </a:r>
          </a:p>
        </p:txBody>
      </p:sp>
      <p:sp>
        <p:nvSpPr>
          <p:cNvPr id="6" name="Slide Number Placeholder 5">
            <a:extLst>
              <a:ext uri="{FF2B5EF4-FFF2-40B4-BE49-F238E27FC236}">
                <a16:creationId xmlns:a16="http://schemas.microsoft.com/office/drawing/2014/main" xmlns="" id="{0D03B41A-BC87-45ED-9CF6-F30474330C48}"/>
              </a:ext>
            </a:extLst>
          </p:cNvPr>
          <p:cNvSpPr>
            <a:spLocks noGrp="1"/>
          </p:cNvSpPr>
          <p:nvPr>
            <p:ph type="sldNum" sz="quarter" idx="12"/>
          </p:nvPr>
        </p:nvSpPr>
        <p:spPr/>
        <p:txBody>
          <a:bodyPr/>
          <a:lstStyle/>
          <a:p>
            <a:fld id="{1635BF7B-F4BA-064F-8313-92D42CD4D709}" type="slidenum">
              <a:rPr lang="en-US" smtClean="0">
                <a:solidFill>
                  <a:prstClr val="white"/>
                </a:solidFill>
              </a:rPr>
              <a:pPr/>
              <a:t>9</a:t>
            </a:fld>
            <a:endParaRPr lang="en-US" dirty="0">
              <a:solidFill>
                <a:prstClr val="white"/>
              </a:solidFill>
            </a:endParaRPr>
          </a:p>
        </p:txBody>
      </p:sp>
      <p:graphicFrame>
        <p:nvGraphicFramePr>
          <p:cNvPr id="7" name="Table 6">
            <a:extLst>
              <a:ext uri="{FF2B5EF4-FFF2-40B4-BE49-F238E27FC236}">
                <a16:creationId xmlns:a16="http://schemas.microsoft.com/office/drawing/2014/main" xmlns="" id="{01D727E1-BB08-437F-99CB-D9C856066247}"/>
              </a:ext>
            </a:extLst>
          </p:cNvPr>
          <p:cNvGraphicFramePr>
            <a:graphicFrameLocks noGrp="1"/>
          </p:cNvGraphicFramePr>
          <p:nvPr>
            <p:extLst/>
          </p:nvPr>
        </p:nvGraphicFramePr>
        <p:xfrm>
          <a:off x="1736109" y="2821300"/>
          <a:ext cx="6121868" cy="2655050"/>
        </p:xfrm>
        <a:graphic>
          <a:graphicData uri="http://schemas.openxmlformats.org/drawingml/2006/table">
            <a:tbl>
              <a:tblPr firstRow="1" bandRow="1">
                <a:tableStyleId>{5C22544A-7EE6-4342-B048-85BDC9FD1C3A}</a:tableStyleId>
              </a:tblPr>
              <a:tblGrid>
                <a:gridCol w="1530467">
                  <a:extLst>
                    <a:ext uri="{9D8B030D-6E8A-4147-A177-3AD203B41FA5}">
                      <a16:colId xmlns:a16="http://schemas.microsoft.com/office/drawing/2014/main" xmlns="" val="1741333643"/>
                    </a:ext>
                  </a:extLst>
                </a:gridCol>
                <a:gridCol w="1530467">
                  <a:extLst>
                    <a:ext uri="{9D8B030D-6E8A-4147-A177-3AD203B41FA5}">
                      <a16:colId xmlns:a16="http://schemas.microsoft.com/office/drawing/2014/main" xmlns="" val="251260776"/>
                    </a:ext>
                  </a:extLst>
                </a:gridCol>
                <a:gridCol w="1530467">
                  <a:extLst>
                    <a:ext uri="{9D8B030D-6E8A-4147-A177-3AD203B41FA5}">
                      <a16:colId xmlns:a16="http://schemas.microsoft.com/office/drawing/2014/main" xmlns="" val="669666595"/>
                    </a:ext>
                  </a:extLst>
                </a:gridCol>
                <a:gridCol w="1530467">
                  <a:extLst>
                    <a:ext uri="{9D8B030D-6E8A-4147-A177-3AD203B41FA5}">
                      <a16:colId xmlns:a16="http://schemas.microsoft.com/office/drawing/2014/main" xmlns="" val="1264911199"/>
                    </a:ext>
                  </a:extLst>
                </a:gridCol>
              </a:tblGrid>
              <a:tr h="971311">
                <a:tc>
                  <a:txBody>
                    <a:bodyPr/>
                    <a:lstStyle/>
                    <a:p>
                      <a:r>
                        <a:rPr lang="en-US" sz="1400" dirty="0"/>
                        <a:t>Tax Credit Production – MF FHA Basic and Risk Share</a:t>
                      </a:r>
                    </a:p>
                  </a:txBody>
                  <a:tcPr marL="68580" marR="68580" marT="34290" marB="34290"/>
                </a:tc>
                <a:tc>
                  <a:txBody>
                    <a:bodyPr/>
                    <a:lstStyle/>
                    <a:p>
                      <a:r>
                        <a:rPr lang="en-US" sz="1800" dirty="0"/>
                        <a:t>FY16</a:t>
                      </a:r>
                    </a:p>
                  </a:txBody>
                  <a:tcPr marL="68580" marR="68580" marT="34290" marB="34290"/>
                </a:tc>
                <a:tc>
                  <a:txBody>
                    <a:bodyPr/>
                    <a:lstStyle/>
                    <a:p>
                      <a:r>
                        <a:rPr lang="en-US" sz="1800" dirty="0"/>
                        <a:t>FY17</a:t>
                      </a:r>
                    </a:p>
                  </a:txBody>
                  <a:tcPr marL="68580" marR="68580" marT="34290" marB="34290"/>
                </a:tc>
                <a:tc>
                  <a:txBody>
                    <a:bodyPr/>
                    <a:lstStyle/>
                    <a:p>
                      <a:r>
                        <a:rPr lang="en-US" sz="1800" dirty="0"/>
                        <a:t>FY18 </a:t>
                      </a:r>
                      <a:r>
                        <a:rPr lang="en-US" sz="1400" dirty="0"/>
                        <a:t>(annualized based on YTD 8/25/18)</a:t>
                      </a:r>
                    </a:p>
                  </a:txBody>
                  <a:tcPr marL="68580" marR="68580" marT="34290" marB="34290"/>
                </a:tc>
                <a:extLst>
                  <a:ext uri="{0D108BD9-81ED-4DB2-BD59-A6C34878D82A}">
                    <a16:rowId xmlns:a16="http://schemas.microsoft.com/office/drawing/2014/main" xmlns="" val="1374026518"/>
                  </a:ext>
                </a:extLst>
              </a:tr>
              <a:tr h="664953">
                <a:tc>
                  <a:txBody>
                    <a:bodyPr/>
                    <a:lstStyle/>
                    <a:p>
                      <a:r>
                        <a:rPr lang="en-US" sz="1800" dirty="0"/>
                        <a:t># of Projects</a:t>
                      </a:r>
                    </a:p>
                    <a:p>
                      <a:endParaRPr lang="en-US" sz="1800" dirty="0"/>
                    </a:p>
                  </a:txBody>
                  <a:tcPr marL="68580" marR="68580" marT="34290" marB="34290"/>
                </a:tc>
                <a:tc>
                  <a:txBody>
                    <a:bodyPr/>
                    <a:lstStyle/>
                    <a:p>
                      <a:pPr algn="ctr"/>
                      <a:r>
                        <a:rPr lang="en-US" sz="1800" dirty="0"/>
                        <a:t>322</a:t>
                      </a:r>
                    </a:p>
                  </a:txBody>
                  <a:tcPr marL="68580" marR="68580" marT="34290" marB="34290"/>
                </a:tc>
                <a:tc>
                  <a:txBody>
                    <a:bodyPr/>
                    <a:lstStyle/>
                    <a:p>
                      <a:pPr algn="ctr"/>
                      <a:r>
                        <a:rPr lang="en-US" sz="1800" dirty="0"/>
                        <a:t>372</a:t>
                      </a:r>
                    </a:p>
                  </a:txBody>
                  <a:tcPr marL="68580" marR="68580" marT="34290" marB="34290"/>
                </a:tc>
                <a:tc>
                  <a:txBody>
                    <a:bodyPr/>
                    <a:lstStyle/>
                    <a:p>
                      <a:pPr algn="ctr"/>
                      <a:r>
                        <a:rPr lang="en-US" sz="1800" dirty="0"/>
                        <a:t>335</a:t>
                      </a:r>
                    </a:p>
                  </a:txBody>
                  <a:tcPr marL="68580" marR="68580" marT="34290" marB="34290"/>
                </a:tc>
                <a:extLst>
                  <a:ext uri="{0D108BD9-81ED-4DB2-BD59-A6C34878D82A}">
                    <a16:rowId xmlns:a16="http://schemas.microsoft.com/office/drawing/2014/main" xmlns="" val="2307034586"/>
                  </a:ext>
                </a:extLst>
              </a:tr>
              <a:tr h="509393">
                <a:tc>
                  <a:txBody>
                    <a:bodyPr/>
                    <a:lstStyle/>
                    <a:p>
                      <a:r>
                        <a:rPr lang="en-US" sz="1800" dirty="0"/>
                        <a:t>$ Volume</a:t>
                      </a:r>
                    </a:p>
                  </a:txBody>
                  <a:tcPr marL="68580" marR="68580" marT="34290" marB="34290"/>
                </a:tc>
                <a:tc>
                  <a:txBody>
                    <a:bodyPr/>
                    <a:lstStyle/>
                    <a:p>
                      <a:pPr algn="ctr"/>
                      <a:r>
                        <a:rPr lang="en-US" sz="1800" dirty="0"/>
                        <a:t>$3.1 Billion</a:t>
                      </a:r>
                    </a:p>
                  </a:txBody>
                  <a:tcPr marL="68580" marR="68580" marT="34290" marB="34290"/>
                </a:tc>
                <a:tc>
                  <a:txBody>
                    <a:bodyPr/>
                    <a:lstStyle/>
                    <a:p>
                      <a:pPr algn="ctr"/>
                      <a:r>
                        <a:rPr lang="en-US" sz="1800" dirty="0"/>
                        <a:t>$3.8 Billion</a:t>
                      </a:r>
                    </a:p>
                  </a:txBody>
                  <a:tcPr marL="68580" marR="68580" marT="34290" marB="34290"/>
                </a:tc>
                <a:tc>
                  <a:txBody>
                    <a:bodyPr/>
                    <a:lstStyle/>
                    <a:p>
                      <a:pPr algn="ctr"/>
                      <a:r>
                        <a:rPr lang="en-US" sz="1800" dirty="0"/>
                        <a:t>$4.1 Billion</a:t>
                      </a:r>
                    </a:p>
                  </a:txBody>
                  <a:tcPr marL="68580" marR="68580" marT="34290" marB="34290"/>
                </a:tc>
                <a:extLst>
                  <a:ext uri="{0D108BD9-81ED-4DB2-BD59-A6C34878D82A}">
                    <a16:rowId xmlns:a16="http://schemas.microsoft.com/office/drawing/2014/main" xmlns="" val="4207971101"/>
                  </a:ext>
                </a:extLst>
              </a:tr>
              <a:tr h="509393">
                <a:tc>
                  <a:txBody>
                    <a:bodyPr/>
                    <a:lstStyle/>
                    <a:p>
                      <a:r>
                        <a:rPr lang="en-US" sz="1800" dirty="0"/>
                        <a:t># of Units</a:t>
                      </a:r>
                    </a:p>
                  </a:txBody>
                  <a:tcPr marL="68580" marR="68580" marT="34290" marB="34290"/>
                </a:tc>
                <a:tc>
                  <a:txBody>
                    <a:bodyPr/>
                    <a:lstStyle/>
                    <a:p>
                      <a:pPr algn="ctr"/>
                      <a:r>
                        <a:rPr lang="en-US" sz="1800" dirty="0"/>
                        <a:t>45,565</a:t>
                      </a:r>
                    </a:p>
                  </a:txBody>
                  <a:tcPr marL="68580" marR="68580" marT="34290" marB="34290"/>
                </a:tc>
                <a:tc>
                  <a:txBody>
                    <a:bodyPr/>
                    <a:lstStyle/>
                    <a:p>
                      <a:pPr algn="ctr"/>
                      <a:r>
                        <a:rPr lang="en-US" sz="1800" dirty="0"/>
                        <a:t>53,445</a:t>
                      </a:r>
                    </a:p>
                  </a:txBody>
                  <a:tcPr marL="68580" marR="68580" marT="34290" marB="34290"/>
                </a:tc>
                <a:tc>
                  <a:txBody>
                    <a:bodyPr/>
                    <a:lstStyle/>
                    <a:p>
                      <a:pPr algn="ctr"/>
                      <a:r>
                        <a:rPr lang="en-US" sz="1800" dirty="0"/>
                        <a:t>49,305</a:t>
                      </a:r>
                    </a:p>
                  </a:txBody>
                  <a:tcPr marL="68580" marR="68580" marT="34290" marB="34290"/>
                </a:tc>
                <a:extLst>
                  <a:ext uri="{0D108BD9-81ED-4DB2-BD59-A6C34878D82A}">
                    <a16:rowId xmlns:a16="http://schemas.microsoft.com/office/drawing/2014/main" xmlns="" val="907654707"/>
                  </a:ext>
                </a:extLst>
              </a:tr>
            </a:tbl>
          </a:graphicData>
        </a:graphic>
      </p:graphicFrame>
    </p:spTree>
    <p:extLst>
      <p:ext uri="{BB962C8B-B14F-4D97-AF65-F5344CB8AC3E}">
        <p14:creationId xmlns:p14="http://schemas.microsoft.com/office/powerpoint/2010/main" val="334951174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52487</TotalTime>
  <Words>475</Words>
  <Application>Microsoft Office PowerPoint</Application>
  <PresentationFormat>On-screen Show (4:3)</PresentationFormat>
  <Paragraphs>169</Paragraphs>
  <Slides>11</Slides>
  <Notes>8</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1_Office Theme</vt:lpstr>
      <vt:lpstr>  Western Lenders Conference </vt:lpstr>
      <vt:lpstr>Leadership Update</vt:lpstr>
      <vt:lpstr>MF HQ Staff Updates</vt:lpstr>
      <vt:lpstr>Basic FHA Multifamily Programs  Endorsements (Closings)  Actual FY 2017 and Projected Fiscal Year 2018  Annualized data as of 8/25/2018</vt:lpstr>
      <vt:lpstr>221d4 New Construction/Sub Rehab – Endorsements (Annualized 2018 based on data to 8/25/18)</vt:lpstr>
      <vt:lpstr>223f &amp; A7s Refinancings – Endorsements  (Annualized 2018 based on data to 8/25/18) </vt:lpstr>
      <vt:lpstr>Firm Commitment Volume</vt:lpstr>
      <vt:lpstr>Firm Commitment Volume Relative % of 223f and 221d4</vt:lpstr>
      <vt:lpstr>LIHTC – FHA Production 221d4, 223f, A7, 241a and Other &amp; Risk Share (excl. Health Care) Firm Commitments</vt:lpstr>
      <vt:lpstr>Incoming Pipeline Basic MF FHA programs – FY 2016 to 9/13/18 </vt:lpstr>
      <vt:lpstr>Incoming Pipeline Basic MF FHA programs – FY 2016 to 9/13/18 </vt:lpstr>
    </vt:vector>
  </TitlesOfParts>
  <Company>Housing and Urban Development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Larson, Jennifer L</dc:creator>
  <cp:lastModifiedBy>Bruce Minchey</cp:lastModifiedBy>
  <cp:revision>2306</cp:revision>
  <cp:lastPrinted>2018-09-11T20:13:48Z</cp:lastPrinted>
  <dcterms:created xsi:type="dcterms:W3CDTF">2014-04-01T20:35:02Z</dcterms:created>
  <dcterms:modified xsi:type="dcterms:W3CDTF">2018-09-17T21:53:02Z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