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980" r:id="rId1"/>
    <p:sldMasterId id="2147483990" r:id="rId2"/>
  </p:sldMasterIdLst>
  <p:notesMasterIdLst>
    <p:notesMasterId r:id="rId16"/>
  </p:notesMasterIdLst>
  <p:sldIdLst>
    <p:sldId id="293" r:id="rId3"/>
    <p:sldId id="308" r:id="rId4"/>
    <p:sldId id="309" r:id="rId5"/>
    <p:sldId id="310" r:id="rId6"/>
    <p:sldId id="294" r:id="rId7"/>
    <p:sldId id="295" r:id="rId8"/>
    <p:sldId id="296" r:id="rId9"/>
    <p:sldId id="298" r:id="rId10"/>
    <p:sldId id="299" r:id="rId11"/>
    <p:sldId id="300" r:id="rId12"/>
    <p:sldId id="301" r:id="rId13"/>
    <p:sldId id="305" r:id="rId14"/>
    <p:sldId id="306" r:id="rId15"/>
  </p:sldIdLst>
  <p:sldSz cx="9144000" cy="6858000" type="screen4x3"/>
  <p:notesSz cx="6858000" cy="9144000"/>
  <p:defaultTextStyle>
    <a:defPPr>
      <a:defRPr lang="en-US"/>
    </a:defPPr>
    <a:lvl1pPr algn="l" rtl="0" fontAlgn="base">
      <a:lnSpc>
        <a:spcPct val="125000"/>
      </a:lnSpc>
      <a:spcBef>
        <a:spcPct val="20000"/>
      </a:spcBef>
      <a:spcAft>
        <a:spcPct val="0"/>
      </a:spcAft>
      <a:defRPr sz="1000" kern="1200">
        <a:solidFill>
          <a:schemeClr val="tx1"/>
        </a:solidFill>
        <a:latin typeface="Arial" charset="0"/>
        <a:ea typeface="ヒラギノ角ゴ Pro W3" pitchFamily="1" charset="-128"/>
        <a:cs typeface="+mn-cs"/>
      </a:defRPr>
    </a:lvl1pPr>
    <a:lvl2pPr marL="457200" algn="l" rtl="0" fontAlgn="base">
      <a:lnSpc>
        <a:spcPct val="125000"/>
      </a:lnSpc>
      <a:spcBef>
        <a:spcPct val="20000"/>
      </a:spcBef>
      <a:spcAft>
        <a:spcPct val="0"/>
      </a:spcAft>
      <a:defRPr sz="1000" kern="1200">
        <a:solidFill>
          <a:schemeClr val="tx1"/>
        </a:solidFill>
        <a:latin typeface="Arial" charset="0"/>
        <a:ea typeface="ヒラギノ角ゴ Pro W3" pitchFamily="1" charset="-128"/>
        <a:cs typeface="+mn-cs"/>
      </a:defRPr>
    </a:lvl2pPr>
    <a:lvl3pPr marL="914400" algn="l" rtl="0" fontAlgn="base">
      <a:lnSpc>
        <a:spcPct val="125000"/>
      </a:lnSpc>
      <a:spcBef>
        <a:spcPct val="20000"/>
      </a:spcBef>
      <a:spcAft>
        <a:spcPct val="0"/>
      </a:spcAft>
      <a:defRPr sz="1000" kern="1200">
        <a:solidFill>
          <a:schemeClr val="tx1"/>
        </a:solidFill>
        <a:latin typeface="Arial" charset="0"/>
        <a:ea typeface="ヒラギノ角ゴ Pro W3" pitchFamily="1" charset="-128"/>
        <a:cs typeface="+mn-cs"/>
      </a:defRPr>
    </a:lvl3pPr>
    <a:lvl4pPr marL="1371600" algn="l" rtl="0" fontAlgn="base">
      <a:lnSpc>
        <a:spcPct val="125000"/>
      </a:lnSpc>
      <a:spcBef>
        <a:spcPct val="20000"/>
      </a:spcBef>
      <a:spcAft>
        <a:spcPct val="0"/>
      </a:spcAft>
      <a:defRPr sz="1000" kern="1200">
        <a:solidFill>
          <a:schemeClr val="tx1"/>
        </a:solidFill>
        <a:latin typeface="Arial" charset="0"/>
        <a:ea typeface="ヒラギノ角ゴ Pro W3" pitchFamily="1" charset="-128"/>
        <a:cs typeface="+mn-cs"/>
      </a:defRPr>
    </a:lvl4pPr>
    <a:lvl5pPr marL="1828800" algn="l" rtl="0" fontAlgn="base">
      <a:lnSpc>
        <a:spcPct val="125000"/>
      </a:lnSpc>
      <a:spcBef>
        <a:spcPct val="20000"/>
      </a:spcBef>
      <a:spcAft>
        <a:spcPct val="0"/>
      </a:spcAft>
      <a:defRPr sz="1000" kern="1200">
        <a:solidFill>
          <a:schemeClr val="tx1"/>
        </a:solidFill>
        <a:latin typeface="Arial" charset="0"/>
        <a:ea typeface="ヒラギノ角ゴ Pro W3" pitchFamily="1" charset="-128"/>
        <a:cs typeface="+mn-cs"/>
      </a:defRPr>
    </a:lvl5pPr>
    <a:lvl6pPr marL="2286000" algn="l" defTabSz="914400" rtl="0" eaLnBrk="1" latinLnBrk="0" hangingPunct="1">
      <a:defRPr sz="1000" kern="1200">
        <a:solidFill>
          <a:schemeClr val="tx1"/>
        </a:solidFill>
        <a:latin typeface="Arial" charset="0"/>
        <a:ea typeface="ヒラギノ角ゴ Pro W3" pitchFamily="1" charset="-128"/>
        <a:cs typeface="+mn-cs"/>
      </a:defRPr>
    </a:lvl6pPr>
    <a:lvl7pPr marL="2743200" algn="l" defTabSz="914400" rtl="0" eaLnBrk="1" latinLnBrk="0" hangingPunct="1">
      <a:defRPr sz="1000" kern="1200">
        <a:solidFill>
          <a:schemeClr val="tx1"/>
        </a:solidFill>
        <a:latin typeface="Arial" charset="0"/>
        <a:ea typeface="ヒラギノ角ゴ Pro W3" pitchFamily="1" charset="-128"/>
        <a:cs typeface="+mn-cs"/>
      </a:defRPr>
    </a:lvl7pPr>
    <a:lvl8pPr marL="3200400" algn="l" defTabSz="914400" rtl="0" eaLnBrk="1" latinLnBrk="0" hangingPunct="1">
      <a:defRPr sz="1000" kern="1200">
        <a:solidFill>
          <a:schemeClr val="tx1"/>
        </a:solidFill>
        <a:latin typeface="Arial" charset="0"/>
        <a:ea typeface="ヒラギノ角ゴ Pro W3" pitchFamily="1" charset="-128"/>
        <a:cs typeface="+mn-cs"/>
      </a:defRPr>
    </a:lvl8pPr>
    <a:lvl9pPr marL="3657600" algn="l" defTabSz="914400" rtl="0" eaLnBrk="1" latinLnBrk="0" hangingPunct="1">
      <a:defRPr sz="1000" kern="1200">
        <a:solidFill>
          <a:schemeClr val="tx1"/>
        </a:solidFill>
        <a:latin typeface="Arial" charset="0"/>
        <a:ea typeface="ヒラギノ角ゴ Pro W3" pitchFamily="1"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980F33"/>
    <a:srgbClr val="6490AC"/>
    <a:srgbClr val="A88441"/>
    <a:srgbClr val="5E676F"/>
    <a:srgbClr val="8EB7D0"/>
    <a:srgbClr val="006E38"/>
    <a:srgbClr val="820000"/>
    <a:srgbClr val="DDD8AE"/>
    <a:srgbClr val="7F97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7" autoAdjust="0"/>
    <p:restoredTop sz="94148" autoAdjust="0"/>
  </p:normalViewPr>
  <p:slideViewPr>
    <p:cSldViewPr>
      <p:cViewPr varScale="1">
        <p:scale>
          <a:sx n="72" d="100"/>
          <a:sy n="72" d="100"/>
        </p:scale>
        <p:origin x="678" y="66"/>
      </p:cViewPr>
      <p:guideLst>
        <p:guide orient="horz" pos="2160"/>
        <p:guide pos="2880"/>
      </p:guideLst>
    </p:cSldViewPr>
  </p:slideViewPr>
  <p:notesTextViewPr>
    <p:cViewPr>
      <p:scale>
        <a:sx n="100" d="100"/>
        <a:sy n="100" d="100"/>
      </p:scale>
      <p:origin x="0" y="0"/>
    </p:cViewPr>
  </p:notesTextViewPr>
  <p:notesViewPr>
    <p:cSldViewPr>
      <p:cViewPr varScale="1">
        <p:scale>
          <a:sx n="86" d="100"/>
          <a:sy n="86" d="100"/>
        </p:scale>
        <p:origin x="-3852"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1" y="0"/>
            <a:ext cx="2972421" cy="457513"/>
          </a:xfrm>
          <a:prstGeom prst="rect">
            <a:avLst/>
          </a:prstGeom>
          <a:noFill/>
          <a:ln w="9525">
            <a:noFill/>
            <a:miter lim="800000"/>
            <a:headEnd/>
            <a:tailEnd/>
          </a:ln>
        </p:spPr>
        <p:txBody>
          <a:bodyPr vert="horz" wrap="square" lIns="91435" tIns="45718" rIns="91435" bIns="45718" numCol="1" anchor="t" anchorCtr="0" compatLnSpc="1">
            <a:prstTxWarp prst="textNoShape">
              <a:avLst/>
            </a:prstTxWarp>
          </a:bodyPr>
          <a:lstStyle>
            <a:lvl1pPr defTabSz="914437" eaLnBrk="0" hangingPunct="0">
              <a:lnSpc>
                <a:spcPct val="100000"/>
              </a:lnSpc>
              <a:spcBef>
                <a:spcPct val="0"/>
              </a:spcBef>
              <a:defRPr sz="1200">
                <a:ea typeface="ヒラギノ角ゴ Pro W3" charset="-128"/>
              </a:defRPr>
            </a:lvl1pPr>
          </a:lstStyle>
          <a:p>
            <a:pPr>
              <a:defRPr/>
            </a:pPr>
            <a:r>
              <a:rPr lang="en-US"/>
              <a:t>Mortgage Bankers Association</a:t>
            </a:r>
          </a:p>
        </p:txBody>
      </p:sp>
      <p:sp>
        <p:nvSpPr>
          <p:cNvPr id="4099" name="Rectangle 3"/>
          <p:cNvSpPr>
            <a:spLocks noGrp="1" noChangeArrowheads="1"/>
          </p:cNvSpPr>
          <p:nvPr>
            <p:ph type="dt" idx="1"/>
          </p:nvPr>
        </p:nvSpPr>
        <p:spPr bwMode="auto">
          <a:xfrm>
            <a:off x="3885579" y="0"/>
            <a:ext cx="2972421" cy="457513"/>
          </a:xfrm>
          <a:prstGeom prst="rect">
            <a:avLst/>
          </a:prstGeom>
          <a:noFill/>
          <a:ln w="9525">
            <a:noFill/>
            <a:miter lim="800000"/>
            <a:headEnd/>
            <a:tailEnd/>
          </a:ln>
        </p:spPr>
        <p:txBody>
          <a:bodyPr vert="horz" wrap="square" lIns="91435" tIns="45718" rIns="91435" bIns="45718" numCol="1" anchor="t" anchorCtr="0" compatLnSpc="1">
            <a:prstTxWarp prst="textNoShape">
              <a:avLst/>
            </a:prstTxWarp>
          </a:bodyPr>
          <a:lstStyle>
            <a:lvl1pPr algn="r" defTabSz="914437" eaLnBrk="0" hangingPunct="0">
              <a:lnSpc>
                <a:spcPct val="100000"/>
              </a:lnSpc>
              <a:spcBef>
                <a:spcPct val="0"/>
              </a:spcBef>
              <a:defRPr sz="1200">
                <a:ea typeface="ヒラギノ角ゴ Pro W3" charset="-128"/>
              </a:defRPr>
            </a:lvl1pPr>
          </a:lstStyle>
          <a:p>
            <a:pPr>
              <a:defRPr/>
            </a:pPr>
            <a:fld id="{D3252732-BA8D-4C49-82B9-B69F6386B2C6}" type="datetime1">
              <a:rPr lang="en-US"/>
              <a:pPr>
                <a:defRPr/>
              </a:pPr>
              <a:t>9/18/2018</a:t>
            </a:fld>
            <a:endParaRPr lang="en-US"/>
          </a:p>
        </p:txBody>
      </p:sp>
      <p:sp>
        <p:nvSpPr>
          <p:cNvPr id="61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14711" y="4344025"/>
            <a:ext cx="5028579" cy="4114488"/>
          </a:xfrm>
          <a:prstGeom prst="rect">
            <a:avLst/>
          </a:prstGeom>
          <a:noFill/>
          <a:ln w="9525">
            <a:noFill/>
            <a:miter lim="800000"/>
            <a:headEnd/>
            <a:tailEnd/>
          </a:ln>
        </p:spPr>
        <p:txBody>
          <a:bodyPr vert="horz" wrap="square" lIns="91435" tIns="45718" rIns="91435" bIns="4571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1" y="8686489"/>
            <a:ext cx="2972421" cy="457512"/>
          </a:xfrm>
          <a:prstGeom prst="rect">
            <a:avLst/>
          </a:prstGeom>
          <a:noFill/>
          <a:ln w="9525">
            <a:noFill/>
            <a:miter lim="800000"/>
            <a:headEnd/>
            <a:tailEnd/>
          </a:ln>
        </p:spPr>
        <p:txBody>
          <a:bodyPr vert="horz" wrap="square" lIns="91435" tIns="45718" rIns="91435" bIns="45718" numCol="1" anchor="b" anchorCtr="0" compatLnSpc="1">
            <a:prstTxWarp prst="textNoShape">
              <a:avLst/>
            </a:prstTxWarp>
          </a:bodyPr>
          <a:lstStyle>
            <a:lvl1pPr defTabSz="914437" eaLnBrk="0" hangingPunct="0">
              <a:lnSpc>
                <a:spcPct val="100000"/>
              </a:lnSpc>
              <a:spcBef>
                <a:spcPct val="0"/>
              </a:spcBef>
              <a:defRPr sz="1200">
                <a:ea typeface="ヒラギノ角ゴ Pro W3" charset="-128"/>
              </a:defRPr>
            </a:lvl1pPr>
          </a:lstStyle>
          <a:p>
            <a:pPr>
              <a:defRPr/>
            </a:pPr>
            <a:r>
              <a:rPr lang="en-US"/>
              <a:t>Mortgage Bankers Association</a:t>
            </a:r>
          </a:p>
        </p:txBody>
      </p:sp>
      <p:sp>
        <p:nvSpPr>
          <p:cNvPr id="4103" name="Rectangle 7"/>
          <p:cNvSpPr>
            <a:spLocks noGrp="1" noChangeArrowheads="1"/>
          </p:cNvSpPr>
          <p:nvPr>
            <p:ph type="sldNum" sz="quarter" idx="5"/>
          </p:nvPr>
        </p:nvSpPr>
        <p:spPr bwMode="auto">
          <a:xfrm>
            <a:off x="3885579" y="8686489"/>
            <a:ext cx="2972421" cy="457512"/>
          </a:xfrm>
          <a:prstGeom prst="rect">
            <a:avLst/>
          </a:prstGeom>
          <a:noFill/>
          <a:ln w="9525">
            <a:noFill/>
            <a:miter lim="800000"/>
            <a:headEnd/>
            <a:tailEnd/>
          </a:ln>
        </p:spPr>
        <p:txBody>
          <a:bodyPr vert="horz" wrap="square" lIns="91435" tIns="45718" rIns="91435" bIns="45718" numCol="1" anchor="b" anchorCtr="0" compatLnSpc="1">
            <a:prstTxWarp prst="textNoShape">
              <a:avLst/>
            </a:prstTxWarp>
          </a:bodyPr>
          <a:lstStyle>
            <a:lvl1pPr algn="r" defTabSz="914437" eaLnBrk="0" hangingPunct="0">
              <a:lnSpc>
                <a:spcPct val="100000"/>
              </a:lnSpc>
              <a:spcBef>
                <a:spcPct val="0"/>
              </a:spcBef>
              <a:defRPr sz="1200">
                <a:ea typeface="ヒラギノ角ゴ Pro W3" charset="-128"/>
              </a:defRPr>
            </a:lvl1pPr>
          </a:lstStyle>
          <a:p>
            <a:pPr>
              <a:defRPr/>
            </a:pPr>
            <a:fld id="{AA585474-E867-43A0-99B6-94434B837E2C}" type="slidenum">
              <a:rPr lang="en-US"/>
              <a:pPr>
                <a:defRPr/>
              </a:pPr>
              <a:t>‹#›</a:t>
            </a:fld>
            <a:endParaRPr lang="en-US"/>
          </a:p>
        </p:txBody>
      </p:sp>
    </p:spTree>
    <p:extLst>
      <p:ext uri="{BB962C8B-B14F-4D97-AF65-F5344CB8AC3E}">
        <p14:creationId xmlns:p14="http://schemas.microsoft.com/office/powerpoint/2010/main" val="3803599985"/>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200" kern="1200">
        <a:solidFill>
          <a:schemeClr val="tx1"/>
        </a:solidFill>
        <a:latin typeface="Arial" charset="0"/>
        <a:ea typeface="ヒラギノ角ゴ Pro W3"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ヒラギノ角ゴ Pro W3"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ヒラギノ角ゴ Pro W3"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ヒラギノ角ゴ Pro W3"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ヒラギノ角ゴ Pro W3"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buFontTx/>
              <a:buChar char="-"/>
            </a:pPr>
            <a:endParaRPr lang="en-US" dirty="0"/>
          </a:p>
          <a:p>
            <a:endParaRPr lang="en-US" dirty="0"/>
          </a:p>
        </p:txBody>
      </p:sp>
      <p:sp>
        <p:nvSpPr>
          <p:cNvPr id="4" name="Header Placeholder 3"/>
          <p:cNvSpPr>
            <a:spLocks noGrp="1"/>
          </p:cNvSpPr>
          <p:nvPr>
            <p:ph type="hdr" sz="quarter" idx="10"/>
          </p:nvPr>
        </p:nvSpPr>
        <p:spPr/>
        <p:txBody>
          <a:bodyPr/>
          <a:lstStyle/>
          <a:p>
            <a:pPr>
              <a:defRPr/>
            </a:pPr>
            <a:r>
              <a:rPr lang="en-US" dirty="0"/>
              <a:t>Mortgage Bankers Association</a:t>
            </a:r>
          </a:p>
        </p:txBody>
      </p:sp>
      <p:sp>
        <p:nvSpPr>
          <p:cNvPr id="5" name="Date Placeholder 4"/>
          <p:cNvSpPr>
            <a:spLocks noGrp="1"/>
          </p:cNvSpPr>
          <p:nvPr>
            <p:ph type="dt" idx="11"/>
          </p:nvPr>
        </p:nvSpPr>
        <p:spPr/>
        <p:txBody>
          <a:bodyPr/>
          <a:lstStyle/>
          <a:p>
            <a:pPr>
              <a:defRPr/>
            </a:pPr>
            <a:fld id="{D3252732-BA8D-4C49-82B9-B69F6386B2C6}" type="datetime1">
              <a:rPr lang="en-US" smtClean="0"/>
              <a:pPr>
                <a:defRPr/>
              </a:pPr>
              <a:t>9/18/2018</a:t>
            </a:fld>
            <a:endParaRPr lang="en-US" dirty="0"/>
          </a:p>
        </p:txBody>
      </p:sp>
      <p:sp>
        <p:nvSpPr>
          <p:cNvPr id="6" name="Footer Placeholder 5"/>
          <p:cNvSpPr>
            <a:spLocks noGrp="1"/>
          </p:cNvSpPr>
          <p:nvPr>
            <p:ph type="ftr" sz="quarter" idx="12"/>
          </p:nvPr>
        </p:nvSpPr>
        <p:spPr/>
        <p:txBody>
          <a:bodyPr/>
          <a:lstStyle/>
          <a:p>
            <a:pPr>
              <a:defRPr/>
            </a:pPr>
            <a:r>
              <a:rPr lang="en-US" dirty="0"/>
              <a:t>Mortgage Bankers Association</a:t>
            </a:r>
          </a:p>
        </p:txBody>
      </p:sp>
      <p:sp>
        <p:nvSpPr>
          <p:cNvPr id="7" name="Slide Number Placeholder 6"/>
          <p:cNvSpPr>
            <a:spLocks noGrp="1"/>
          </p:cNvSpPr>
          <p:nvPr>
            <p:ph type="sldNum" sz="quarter" idx="13"/>
          </p:nvPr>
        </p:nvSpPr>
        <p:spPr/>
        <p:txBody>
          <a:bodyPr/>
          <a:lstStyle/>
          <a:p>
            <a:pPr>
              <a:defRPr/>
            </a:pPr>
            <a:fld id="{AA585474-E867-43A0-99B6-94434B837E2C}" type="slidenum">
              <a:rPr lang="en-US" smtClean="0"/>
              <a:pPr>
                <a:defRPr/>
              </a:pPr>
              <a:t>2</a:t>
            </a:fld>
            <a:endParaRPr lang="en-US" dirty="0"/>
          </a:p>
        </p:txBody>
      </p:sp>
    </p:spTree>
    <p:extLst>
      <p:ext uri="{BB962C8B-B14F-4D97-AF65-F5344CB8AC3E}">
        <p14:creationId xmlns:p14="http://schemas.microsoft.com/office/powerpoint/2010/main" val="14749120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endParaRPr lang="en-US" dirty="0"/>
          </a:p>
        </p:txBody>
      </p:sp>
      <p:sp>
        <p:nvSpPr>
          <p:cNvPr id="4" name="Header Placeholder 3"/>
          <p:cNvSpPr>
            <a:spLocks noGrp="1"/>
          </p:cNvSpPr>
          <p:nvPr>
            <p:ph type="hdr" sz="quarter" idx="10"/>
          </p:nvPr>
        </p:nvSpPr>
        <p:spPr/>
        <p:txBody>
          <a:bodyPr/>
          <a:lstStyle/>
          <a:p>
            <a:pPr>
              <a:defRPr/>
            </a:pPr>
            <a:r>
              <a:rPr lang="en-US" dirty="0"/>
              <a:t>Mortgage Bankers Association</a:t>
            </a:r>
          </a:p>
        </p:txBody>
      </p:sp>
      <p:sp>
        <p:nvSpPr>
          <p:cNvPr id="5" name="Date Placeholder 4"/>
          <p:cNvSpPr>
            <a:spLocks noGrp="1"/>
          </p:cNvSpPr>
          <p:nvPr>
            <p:ph type="dt" idx="11"/>
          </p:nvPr>
        </p:nvSpPr>
        <p:spPr/>
        <p:txBody>
          <a:bodyPr/>
          <a:lstStyle/>
          <a:p>
            <a:pPr>
              <a:defRPr/>
            </a:pPr>
            <a:fld id="{D3252732-BA8D-4C49-82B9-B69F6386B2C6}" type="datetime1">
              <a:rPr lang="en-US" smtClean="0"/>
              <a:pPr>
                <a:defRPr/>
              </a:pPr>
              <a:t>9/18/2018</a:t>
            </a:fld>
            <a:endParaRPr lang="en-US" dirty="0"/>
          </a:p>
        </p:txBody>
      </p:sp>
      <p:sp>
        <p:nvSpPr>
          <p:cNvPr id="6" name="Footer Placeholder 5"/>
          <p:cNvSpPr>
            <a:spLocks noGrp="1"/>
          </p:cNvSpPr>
          <p:nvPr>
            <p:ph type="ftr" sz="quarter" idx="12"/>
          </p:nvPr>
        </p:nvSpPr>
        <p:spPr/>
        <p:txBody>
          <a:bodyPr/>
          <a:lstStyle/>
          <a:p>
            <a:pPr>
              <a:defRPr/>
            </a:pPr>
            <a:r>
              <a:rPr lang="en-US" dirty="0"/>
              <a:t>Mortgage Bankers Association</a:t>
            </a:r>
          </a:p>
        </p:txBody>
      </p:sp>
      <p:sp>
        <p:nvSpPr>
          <p:cNvPr id="7" name="Slide Number Placeholder 6"/>
          <p:cNvSpPr>
            <a:spLocks noGrp="1"/>
          </p:cNvSpPr>
          <p:nvPr>
            <p:ph type="sldNum" sz="quarter" idx="13"/>
          </p:nvPr>
        </p:nvSpPr>
        <p:spPr/>
        <p:txBody>
          <a:bodyPr/>
          <a:lstStyle/>
          <a:p>
            <a:pPr>
              <a:defRPr/>
            </a:pPr>
            <a:fld id="{AA585474-E867-43A0-99B6-94434B837E2C}" type="slidenum">
              <a:rPr lang="en-US" smtClean="0"/>
              <a:pPr>
                <a:defRPr/>
              </a:pPr>
              <a:t>3</a:t>
            </a:fld>
            <a:endParaRPr lang="en-US" dirty="0"/>
          </a:p>
        </p:txBody>
      </p:sp>
    </p:spTree>
    <p:extLst>
      <p:ext uri="{BB962C8B-B14F-4D97-AF65-F5344CB8AC3E}">
        <p14:creationId xmlns:p14="http://schemas.microsoft.com/office/powerpoint/2010/main" val="18055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Rectangle 2"/>
          <p:cNvSpPr txBox="1">
            <a:spLocks noChangeArrowheads="1"/>
          </p:cNvSpPr>
          <p:nvPr/>
        </p:nvSpPr>
        <p:spPr>
          <a:xfrm>
            <a:off x="723900" y="2873975"/>
            <a:ext cx="7772400" cy="536575"/>
          </a:xfrm>
          <a:prstGeom prst="rect">
            <a:avLst/>
          </a:prstGeom>
        </p:spPr>
        <p:txBody>
          <a:bodyPr vert="horz" lIns="0" tIns="0" rIns="0" bIns="0" rtlCol="0" anchor="t" anchorCtr="0">
            <a:normAutofit/>
          </a:bodyPr>
          <a:lstStyle>
            <a:lvl1pPr algn="ctr" defTabSz="457200" rtl="0" eaLnBrk="1" latinLnBrk="0" hangingPunct="1">
              <a:spcBef>
                <a:spcPct val="0"/>
              </a:spcBef>
              <a:buNone/>
              <a:defRPr sz="2800" b="0" kern="1200" baseline="0">
                <a:solidFill>
                  <a:srgbClr val="000000"/>
                </a:solidFill>
                <a:latin typeface="Gotham Medium"/>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dirty="0"/>
          </a:p>
        </p:txBody>
      </p:sp>
      <p:sp>
        <p:nvSpPr>
          <p:cNvPr id="9" name="Title 8"/>
          <p:cNvSpPr>
            <a:spLocks noGrp="1"/>
          </p:cNvSpPr>
          <p:nvPr>
            <p:ph type="title"/>
          </p:nvPr>
        </p:nvSpPr>
        <p:spPr>
          <a:xfrm>
            <a:off x="457200" y="2313623"/>
            <a:ext cx="8229600" cy="756126"/>
          </a:xfrm>
        </p:spPr>
        <p:txBody>
          <a:bodyPr anchor="ctr" anchorCtr="0"/>
          <a:lstStyle>
            <a:lvl1pPr algn="ctr">
              <a:defRPr/>
            </a:lvl1pPr>
          </a:lstStyle>
          <a:p>
            <a:r>
              <a:rPr lang="en-US"/>
              <a:t>Click to edit Master title style</a:t>
            </a:r>
            <a:endParaRPr lang="en-US" dirty="0"/>
          </a:p>
        </p:txBody>
      </p:sp>
      <p:sp>
        <p:nvSpPr>
          <p:cNvPr id="11" name="Text Placeholder 10"/>
          <p:cNvSpPr>
            <a:spLocks noGrp="1"/>
          </p:cNvSpPr>
          <p:nvPr>
            <p:ph type="body" sz="quarter" idx="10" hasCustomPrompt="1"/>
          </p:nvPr>
        </p:nvSpPr>
        <p:spPr>
          <a:xfrm>
            <a:off x="457200" y="3024189"/>
            <a:ext cx="8229600" cy="643280"/>
          </a:xfrm>
        </p:spPr>
        <p:txBody>
          <a:bodyPr anchor="ctr" anchorCtr="0"/>
          <a:lstStyle>
            <a:lvl1pPr marL="0" indent="0" algn="ctr">
              <a:buNone/>
              <a:defRPr>
                <a:solidFill>
                  <a:srgbClr val="800000"/>
                </a:solidFill>
              </a:defRPr>
            </a:lvl1pPr>
          </a:lstStyle>
          <a:p>
            <a:pPr lvl="0"/>
            <a:r>
              <a:rPr lang="en-US" dirty="0"/>
              <a:t>Click to add subtitle</a:t>
            </a:r>
          </a:p>
        </p:txBody>
      </p:sp>
    </p:spTree>
    <p:extLst>
      <p:ext uri="{BB962C8B-B14F-4D97-AF65-F5344CB8AC3E}">
        <p14:creationId xmlns:p14="http://schemas.microsoft.com/office/powerpoint/2010/main" val="14555010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B6B2BBA-77FC-4C05-97E0-255678EE6F62}" type="datetimeFigureOut">
              <a:rPr lang="en-US" smtClean="0">
                <a:solidFill>
                  <a:prstClr val="black">
                    <a:tint val="75000"/>
                  </a:prstClr>
                </a:solidFill>
              </a:rPr>
              <a:pPr/>
              <a:t>9/18/2018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C59F0FF5-CA6B-4513-8E44-2B023674D2A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575428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6B2BBA-77FC-4C05-97E0-255678EE6F62}" type="datetimeFigureOut">
              <a:rPr lang="en-US" smtClean="0">
                <a:solidFill>
                  <a:prstClr val="black">
                    <a:tint val="75000"/>
                  </a:prstClr>
                </a:solidFill>
              </a:rPr>
              <a:pPr/>
              <a:t>9/18/2018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C59F0FF5-CA6B-4513-8E44-2B023674D2A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543322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B6B2BBA-77FC-4C05-97E0-255678EE6F62}" type="datetimeFigureOut">
              <a:rPr lang="en-US" smtClean="0">
                <a:solidFill>
                  <a:prstClr val="black">
                    <a:tint val="75000"/>
                  </a:prstClr>
                </a:solidFill>
              </a:rPr>
              <a:pPr/>
              <a:t>9/18/2018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59F0FF5-CA6B-4513-8E44-2B023674D2A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116185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B6B2BBA-77FC-4C05-97E0-255678EE6F62}" type="datetimeFigureOut">
              <a:rPr lang="en-US" smtClean="0">
                <a:solidFill>
                  <a:prstClr val="black">
                    <a:tint val="75000"/>
                  </a:prstClr>
                </a:solidFill>
              </a:rPr>
              <a:pPr/>
              <a:t>9/18/2018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59F0FF5-CA6B-4513-8E44-2B023674D2A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159468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B6B2BBA-77FC-4C05-97E0-255678EE6F62}" type="datetimeFigureOut">
              <a:rPr lang="en-US" smtClean="0">
                <a:solidFill>
                  <a:prstClr val="black">
                    <a:tint val="75000"/>
                  </a:prstClr>
                </a:solidFill>
              </a:rPr>
              <a:pPr/>
              <a:t>9/18/2018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59F0FF5-CA6B-4513-8E44-2B023674D2A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266749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B6B2BBA-77FC-4C05-97E0-255678EE6F62}" type="datetimeFigureOut">
              <a:rPr lang="en-US" smtClean="0">
                <a:solidFill>
                  <a:prstClr val="black">
                    <a:tint val="75000"/>
                  </a:prstClr>
                </a:solidFill>
              </a:rPr>
              <a:pPr/>
              <a:t>9/18/2018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59F0FF5-CA6B-4513-8E44-2B023674D2A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373763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 column layout">
    <p:spTree>
      <p:nvGrpSpPr>
        <p:cNvPr id="1" name=""/>
        <p:cNvGrpSpPr/>
        <p:nvPr/>
      </p:nvGrpSpPr>
      <p:grpSpPr>
        <a:xfrm>
          <a:off x="0" y="0"/>
          <a:ext cx="0" cy="0"/>
          <a:chOff x="0" y="0"/>
          <a:chExt cx="0" cy="0"/>
        </a:xfrm>
      </p:grpSpPr>
      <p:sp>
        <p:nvSpPr>
          <p:cNvPr id="3" name="Title 2"/>
          <p:cNvSpPr>
            <a:spLocks noGrp="1"/>
          </p:cNvSpPr>
          <p:nvPr>
            <p:ph type="title" hasCustomPrompt="1"/>
          </p:nvPr>
        </p:nvSpPr>
        <p:spPr/>
        <p:txBody>
          <a:bodyPr/>
          <a:lstStyle>
            <a:lvl1pPr>
              <a:defRPr/>
            </a:lvl1pPr>
          </a:lstStyle>
          <a:p>
            <a:r>
              <a:rPr lang="en-US" dirty="0"/>
              <a:t>Page heading</a:t>
            </a:r>
            <a:endParaRPr lang="en-GB" dirty="0"/>
          </a:p>
        </p:txBody>
      </p:sp>
      <p:sp>
        <p:nvSpPr>
          <p:cNvPr id="4" name="Text Placeholder 3"/>
          <p:cNvSpPr>
            <a:spLocks noGrp="1"/>
          </p:cNvSpPr>
          <p:nvPr>
            <p:ph type="body" sz="quarter" idx="12" hasCustomPrompt="1"/>
          </p:nvPr>
        </p:nvSpPr>
        <p:spPr>
          <a:xfrm>
            <a:off x="539750" y="1926167"/>
            <a:ext cx="8212138" cy="1845733"/>
          </a:xfrm>
        </p:spPr>
        <p:txBody>
          <a:bodyPr/>
          <a:lstStyle/>
          <a:p>
            <a:pPr lvl="0"/>
            <a:r>
              <a:rPr lang="en-US" noProof="0" dirty="0"/>
              <a:t>Heading </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Tree>
    <p:extLst>
      <p:ext uri="{BB962C8B-B14F-4D97-AF65-F5344CB8AC3E}">
        <p14:creationId xmlns:p14="http://schemas.microsoft.com/office/powerpoint/2010/main" val="1178875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5"/>
          <p:cNvSpPr>
            <a:spLocks noGrp="1"/>
          </p:cNvSpPr>
          <p:nvPr>
            <p:ph type="body" sz="quarter" idx="10" hasCustomPrompt="1"/>
          </p:nvPr>
        </p:nvSpPr>
        <p:spPr>
          <a:xfrm>
            <a:off x="457200" y="6321425"/>
            <a:ext cx="5915025" cy="398463"/>
          </a:xfrm>
        </p:spPr>
        <p:txBody>
          <a:bodyPr>
            <a:noAutofit/>
          </a:bodyPr>
          <a:lstStyle>
            <a:lvl1pPr>
              <a:defRPr sz="1000">
                <a:solidFill>
                  <a:schemeClr val="bg1"/>
                </a:solidFill>
              </a:defRPr>
            </a:lvl1pPr>
            <a:lvl2pPr>
              <a:defRPr sz="1000">
                <a:solidFill>
                  <a:schemeClr val="bg1"/>
                </a:solidFill>
              </a:defRPr>
            </a:lvl2pPr>
            <a:lvl3pPr>
              <a:defRPr sz="1000">
                <a:solidFill>
                  <a:schemeClr val="bg1"/>
                </a:solidFill>
              </a:defRPr>
            </a:lvl3pPr>
            <a:lvl4pPr>
              <a:defRPr sz="1000">
                <a:solidFill>
                  <a:schemeClr val="bg1"/>
                </a:solidFill>
              </a:defRPr>
            </a:lvl4pPr>
            <a:lvl5pPr>
              <a:defRPr sz="1000">
                <a:solidFill>
                  <a:schemeClr val="bg1"/>
                </a:solidFill>
              </a:defRPr>
            </a:lvl5pPr>
          </a:lstStyle>
          <a:p>
            <a:pPr lvl="0"/>
            <a:r>
              <a:rPr lang="en-US" dirty="0"/>
              <a:t>Click to add footer notes</a:t>
            </a:r>
          </a:p>
        </p:txBody>
      </p:sp>
    </p:spTree>
    <p:extLst>
      <p:ext uri="{BB962C8B-B14F-4D97-AF65-F5344CB8AC3E}">
        <p14:creationId xmlns:p14="http://schemas.microsoft.com/office/powerpoint/2010/main" val="11443136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Blank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4" name="Text Placeholder 5"/>
          <p:cNvSpPr>
            <a:spLocks noGrp="1"/>
          </p:cNvSpPr>
          <p:nvPr>
            <p:ph type="body" sz="quarter" idx="10" hasCustomPrompt="1"/>
          </p:nvPr>
        </p:nvSpPr>
        <p:spPr>
          <a:xfrm>
            <a:off x="457200" y="6321425"/>
            <a:ext cx="5915025" cy="398463"/>
          </a:xfrm>
        </p:spPr>
        <p:txBody>
          <a:bodyPr>
            <a:noAutofit/>
          </a:bodyPr>
          <a:lstStyle>
            <a:lvl1pPr>
              <a:defRPr sz="1000">
                <a:solidFill>
                  <a:schemeClr val="bg1"/>
                </a:solidFill>
              </a:defRPr>
            </a:lvl1pPr>
            <a:lvl2pPr>
              <a:defRPr sz="1000">
                <a:solidFill>
                  <a:schemeClr val="bg1"/>
                </a:solidFill>
              </a:defRPr>
            </a:lvl2pPr>
            <a:lvl3pPr>
              <a:defRPr sz="1000">
                <a:solidFill>
                  <a:schemeClr val="bg1"/>
                </a:solidFill>
              </a:defRPr>
            </a:lvl3pPr>
            <a:lvl4pPr>
              <a:defRPr sz="1000">
                <a:solidFill>
                  <a:schemeClr val="bg1"/>
                </a:solidFill>
              </a:defRPr>
            </a:lvl4pPr>
            <a:lvl5pPr>
              <a:defRPr sz="1000">
                <a:solidFill>
                  <a:schemeClr val="bg1"/>
                </a:solidFill>
              </a:defRPr>
            </a:lvl5pPr>
          </a:lstStyle>
          <a:p>
            <a:pPr lvl="0"/>
            <a:r>
              <a:rPr lang="en-US" dirty="0"/>
              <a:t>Click to add footer notes</a:t>
            </a:r>
          </a:p>
        </p:txBody>
      </p:sp>
    </p:spTree>
    <p:extLst>
      <p:ext uri="{BB962C8B-B14F-4D97-AF65-F5344CB8AC3E}">
        <p14:creationId xmlns:p14="http://schemas.microsoft.com/office/powerpoint/2010/main" val="947522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309563" y="1139825"/>
            <a:ext cx="8486775" cy="5108575"/>
          </a:xfrm>
        </p:spPr>
        <p:txBody>
          <a:bodyPr/>
          <a:lstStyle>
            <a:lvl1pPr marL="0" indent="0">
              <a:defRPr sz="1800">
                <a:solidFill>
                  <a:srgbClr val="000000"/>
                </a:solidFill>
              </a:defRPr>
            </a:lvl1pPr>
            <a:lvl2pPr marL="457200">
              <a:spcBef>
                <a:spcPts val="1200"/>
              </a:spcBef>
              <a:buClr>
                <a:srgbClr val="980F33"/>
              </a:buClr>
              <a:buFont typeface="Arial" pitchFamily="34" charset="0"/>
              <a:buChar char="•"/>
              <a:defRPr sz="1800"/>
            </a:lvl2pPr>
            <a:lvl3pPr marL="685800">
              <a:spcBef>
                <a:spcPts val="1200"/>
              </a:spcBef>
              <a:defRPr sz="1700"/>
            </a:lvl3pPr>
            <a:lvl4pPr marL="914400">
              <a:spcBef>
                <a:spcPts val="600"/>
              </a:spcBef>
              <a:buFont typeface="Arial" pitchFamily="34" charset="0"/>
              <a:buChar char="•"/>
              <a:defRPr sz="1600"/>
            </a:lvl4pPr>
            <a:lvl5pPr marL="1143000">
              <a:spcBef>
                <a:spcPts val="600"/>
              </a:spcBef>
              <a:defRPr sz="15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6493708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B6B2BBA-77FC-4C05-97E0-255678EE6F62}" type="datetimeFigureOut">
              <a:rPr lang="en-US" smtClean="0">
                <a:solidFill>
                  <a:prstClr val="black">
                    <a:tint val="75000"/>
                  </a:prstClr>
                </a:solidFill>
              </a:rPr>
              <a:pPr/>
              <a:t>9/18/2018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59F0FF5-CA6B-4513-8E44-2B023674D2A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652698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B6B2BBA-77FC-4C05-97E0-255678EE6F62}" type="datetimeFigureOut">
              <a:rPr lang="en-US" smtClean="0">
                <a:solidFill>
                  <a:prstClr val="black">
                    <a:tint val="75000"/>
                  </a:prstClr>
                </a:solidFill>
              </a:rPr>
              <a:pPr/>
              <a:t>9/18/2018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59F0FF5-CA6B-4513-8E44-2B023674D2A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100987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B6B2BBA-77FC-4C05-97E0-255678EE6F62}" type="datetimeFigureOut">
              <a:rPr lang="en-US" smtClean="0">
                <a:solidFill>
                  <a:prstClr val="black">
                    <a:tint val="75000"/>
                  </a:prstClr>
                </a:solidFill>
              </a:rPr>
              <a:pPr/>
              <a:t>9/18/2018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59F0FF5-CA6B-4513-8E44-2B023674D2A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946400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B6B2BBA-77FC-4C05-97E0-255678EE6F62}" type="datetimeFigureOut">
              <a:rPr lang="en-US" smtClean="0">
                <a:solidFill>
                  <a:prstClr val="black">
                    <a:tint val="75000"/>
                  </a:prstClr>
                </a:solidFill>
              </a:rPr>
              <a:pPr/>
              <a:t>9/18/2018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59F0FF5-CA6B-4513-8E44-2B023674D2A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26195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B6B2BBA-77FC-4C05-97E0-255678EE6F62}" type="datetimeFigureOut">
              <a:rPr lang="en-US" smtClean="0">
                <a:solidFill>
                  <a:prstClr val="black">
                    <a:tint val="75000"/>
                  </a:prstClr>
                </a:solidFill>
              </a:rPr>
              <a:pPr/>
              <a:t>9/18/2018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C59F0FF5-CA6B-4513-8E44-2B023674D2A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8858843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theme" Target="../theme/theme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slideLayout" Target="../slideLayouts/slideLayout16.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6">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17688"/>
            <a:ext cx="8229600" cy="756126"/>
          </a:xfrm>
          <a:prstGeom prst="rect">
            <a:avLst/>
          </a:prstGeom>
        </p:spPr>
        <p:txBody>
          <a:bodyPr vert="horz" lIns="91440" tIns="45720" rIns="91440" bIns="45720" rtlCol="0" anchor="t"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059175"/>
            <a:ext cx="8229600" cy="503429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538077232"/>
      </p:ext>
    </p:extLst>
  </p:cSld>
  <p:clrMap bg1="lt1" tx1="dk1" bg2="lt2" tx2="dk2" accent1="accent1" accent2="accent2" accent3="accent3" accent4="accent4" accent5="accent5" accent6="accent6" hlink="hlink" folHlink="folHlink"/>
  <p:sldLayoutIdLst>
    <p:sldLayoutId id="2147483981" r:id="rId1"/>
    <p:sldLayoutId id="2147483982" r:id="rId2"/>
    <p:sldLayoutId id="2147483984" r:id="rId3"/>
    <p:sldLayoutId id="2147484008" r:id="rId4"/>
  </p:sldLayoutIdLst>
  <p:txStyles>
    <p:titleStyle>
      <a:lvl1pPr algn="l" defTabSz="457200" rtl="0" eaLnBrk="1" latinLnBrk="0" hangingPunct="1">
        <a:spcBef>
          <a:spcPct val="0"/>
        </a:spcBef>
        <a:buNone/>
        <a:defRPr sz="2400" b="1" kern="1200" baseline="0">
          <a:solidFill>
            <a:schemeClr val="tx1"/>
          </a:solidFill>
          <a:latin typeface="Arial"/>
          <a:ea typeface="+mj-ea"/>
          <a:cs typeface="Arial"/>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0" indent="0" algn="l" defTabSz="457200" rtl="0" eaLnBrk="1" latinLnBrk="0" hangingPunct="1">
        <a:spcBef>
          <a:spcPct val="20000"/>
        </a:spcBef>
        <a:buFont typeface="Arial"/>
        <a:buNone/>
        <a:defRPr sz="1800" kern="1200">
          <a:solidFill>
            <a:schemeClr val="tx1"/>
          </a:solidFill>
          <a:latin typeface="Arial"/>
          <a:ea typeface="+mn-ea"/>
          <a:cs typeface="Arial"/>
        </a:defRPr>
      </a:lvl1pPr>
      <a:lvl2pPr marL="457200" indent="-182880" algn="l" defTabSz="457200" rtl="0" eaLnBrk="1" latinLnBrk="0" hangingPunct="1">
        <a:spcBef>
          <a:spcPts val="500"/>
        </a:spcBef>
        <a:buFont typeface="Arial"/>
        <a:buChar char="•"/>
        <a:defRPr sz="1800" kern="1200">
          <a:solidFill>
            <a:schemeClr val="tx1"/>
          </a:solidFill>
          <a:latin typeface="Arial"/>
          <a:ea typeface="+mn-ea"/>
          <a:cs typeface="Arial"/>
        </a:defRPr>
      </a:lvl2pPr>
      <a:lvl3pPr marL="685800" indent="-182880" algn="l" defTabSz="457200" rtl="0" eaLnBrk="1" latinLnBrk="0" hangingPunct="1">
        <a:spcBef>
          <a:spcPts val="500"/>
        </a:spcBef>
        <a:buFont typeface="Arial"/>
        <a:buChar char="•"/>
        <a:defRPr sz="1800" kern="1200">
          <a:solidFill>
            <a:schemeClr val="tx1"/>
          </a:solidFill>
          <a:latin typeface="Arial"/>
          <a:ea typeface="+mn-ea"/>
          <a:cs typeface="Arial"/>
        </a:defRPr>
      </a:lvl3pPr>
      <a:lvl4pPr marL="941832" indent="-182880" algn="l" defTabSz="457200" rtl="0" eaLnBrk="1" latinLnBrk="0" hangingPunct="1">
        <a:spcBef>
          <a:spcPts val="500"/>
        </a:spcBef>
        <a:buFont typeface="Arial"/>
        <a:buChar char="–"/>
        <a:defRPr sz="1600" kern="1200">
          <a:solidFill>
            <a:schemeClr val="tx1"/>
          </a:solidFill>
          <a:latin typeface="Arial"/>
          <a:ea typeface="+mn-ea"/>
          <a:cs typeface="Arial"/>
        </a:defRPr>
      </a:lvl4pPr>
      <a:lvl5pPr marL="1143000" indent="-182880" algn="l" defTabSz="457200" rtl="0" eaLnBrk="1" latinLnBrk="0" hangingPunct="1">
        <a:spcBef>
          <a:spcPts val="500"/>
        </a:spcBef>
        <a:buFont typeface="Arial"/>
        <a:buChar char="•"/>
        <a:defRPr sz="16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lnSpc>
                <a:spcPct val="100000"/>
              </a:lnSpc>
              <a:spcBef>
                <a:spcPts val="0"/>
              </a:spcBef>
              <a:spcAft>
                <a:spcPts val="0"/>
              </a:spcAft>
            </a:pPr>
            <a:fld id="{CB6B2BBA-77FC-4C05-97E0-255678EE6F62}" type="datetimeFigureOut">
              <a:rPr lang="en-US" smtClean="0">
                <a:solidFill>
                  <a:prstClr val="black">
                    <a:tint val="75000"/>
                  </a:prstClr>
                </a:solidFill>
                <a:latin typeface="Calibri"/>
                <a:ea typeface="+mn-ea"/>
              </a:rPr>
              <a:pPr fontAlgn="auto">
                <a:lnSpc>
                  <a:spcPct val="100000"/>
                </a:lnSpc>
                <a:spcBef>
                  <a:spcPts val="0"/>
                </a:spcBef>
                <a:spcAft>
                  <a:spcPts val="0"/>
                </a:spcAft>
              </a:pPr>
              <a:t>9/18/2018</a:t>
            </a:fld>
            <a:endParaRPr lang="en-US">
              <a:solidFill>
                <a:prstClr val="black">
                  <a:tint val="75000"/>
                </a:prstClr>
              </a:solidFill>
              <a:latin typeface="Calibri"/>
              <a:ea typeface="+mn-ea"/>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lnSpc>
                <a:spcPct val="100000"/>
              </a:lnSpc>
              <a:spcBef>
                <a:spcPts val="0"/>
              </a:spcBef>
              <a:spcAft>
                <a:spcPts val="0"/>
              </a:spcAft>
            </a:pPr>
            <a:endParaRPr lang="en-US">
              <a:solidFill>
                <a:prstClr val="black">
                  <a:tint val="75000"/>
                </a:prstClr>
              </a:solidFill>
              <a:latin typeface="Calibri"/>
              <a:ea typeface="+mn-ea"/>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lnSpc>
                <a:spcPct val="100000"/>
              </a:lnSpc>
              <a:spcBef>
                <a:spcPts val="0"/>
              </a:spcBef>
              <a:spcAft>
                <a:spcPts val="0"/>
              </a:spcAft>
            </a:pPr>
            <a:fld id="{C59F0FF5-CA6B-4513-8E44-2B023674D2AB}" type="slidenum">
              <a:rPr lang="en-US" smtClean="0">
                <a:solidFill>
                  <a:prstClr val="black">
                    <a:tint val="75000"/>
                  </a:prstClr>
                </a:solidFill>
                <a:latin typeface="Calibri"/>
                <a:ea typeface="+mn-ea"/>
              </a:rPr>
              <a:pPr fontAlgn="auto">
                <a:lnSpc>
                  <a:spcPct val="100000"/>
                </a:lnSpc>
                <a:spcBef>
                  <a:spcPts val="0"/>
                </a:spcBef>
                <a:spcAft>
                  <a:spcPts val="0"/>
                </a:spcAft>
              </a:pPr>
              <a:t>‹#›</a:t>
            </a:fld>
            <a:endParaRPr lang="en-US">
              <a:solidFill>
                <a:prstClr val="black">
                  <a:tint val="75000"/>
                </a:prstClr>
              </a:solidFill>
              <a:latin typeface="Calibri"/>
              <a:ea typeface="+mn-ea"/>
            </a:endParaRPr>
          </a:p>
        </p:txBody>
      </p:sp>
    </p:spTree>
    <p:extLst>
      <p:ext uri="{BB962C8B-B14F-4D97-AF65-F5344CB8AC3E}">
        <p14:creationId xmlns:p14="http://schemas.microsoft.com/office/powerpoint/2010/main" val="4207477714"/>
      </p:ext>
    </p:extLst>
  </p:cSld>
  <p:clrMap bg1="lt1" tx1="dk1" bg2="lt2" tx2="dk2" accent1="accent1" accent2="accent2" accent3="accent3" accent4="accent4" accent5="accent5" accent6="accent6" hlink="hlink" folHlink="folHlink"/>
  <p:sldLayoutIdLst>
    <p:sldLayoutId id="2147483991" r:id="rId1"/>
    <p:sldLayoutId id="2147483992" r:id="rId2"/>
    <p:sldLayoutId id="2147483993" r:id="rId3"/>
    <p:sldLayoutId id="2147483994" r:id="rId4"/>
    <p:sldLayoutId id="2147483995" r:id="rId5"/>
    <p:sldLayoutId id="2147483996" r:id="rId6"/>
    <p:sldLayoutId id="2147483997" r:id="rId7"/>
    <p:sldLayoutId id="2147483998" r:id="rId8"/>
    <p:sldLayoutId id="2147483999" r:id="rId9"/>
    <p:sldLayoutId id="2147484000" r:id="rId10"/>
    <p:sldLayoutId id="2147484001" r:id="rId11"/>
    <p:sldLayoutId id="2147484002"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6.xml"/><Relationship Id="rId5" Type="http://schemas.openxmlformats.org/officeDocument/2006/relationships/image" Target="../media/image5.png"/><Relationship Id="rId4" Type="http://schemas.openxmlformats.org/officeDocument/2006/relationships/image" Target="../media/image4.jpeg"/></Relationships>
</file>

<file path=ppt/slides/_rels/slide13.xml.rels><?xml version="1.0" encoding="UTF-8" standalone="yes"?>
<Relationships xmlns="http://schemas.openxmlformats.org/package/2006/relationships"><Relationship Id="rId3" Type="http://schemas.openxmlformats.org/officeDocument/2006/relationships/hyperlink" Target="mailto:boliver@mba.org" TargetMode="External"/><Relationship Id="rId2" Type="http://schemas.openxmlformats.org/officeDocument/2006/relationships/hyperlink" Target="mailto:swalker@mba.org" TargetMode="External"/><Relationship Id="rId1" Type="http://schemas.openxmlformats.org/officeDocument/2006/relationships/slideLayout" Target="../slideLayouts/slideLayout2.xml"/><Relationship Id="rId4" Type="http://schemas.openxmlformats.org/officeDocument/2006/relationships/hyperlink" Target="mailto:tkim@mba.org"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4"/>
          <p:cNvSpPr>
            <a:spLocks noGrp="1"/>
          </p:cNvSpPr>
          <p:nvPr>
            <p:ph type="title"/>
          </p:nvPr>
        </p:nvSpPr>
        <p:spPr>
          <a:xfrm>
            <a:off x="457200" y="914400"/>
            <a:ext cx="8229600" cy="2155349"/>
          </a:xfrm>
        </p:spPr>
        <p:txBody>
          <a:bodyPr>
            <a:normAutofit/>
          </a:bodyPr>
          <a:lstStyle/>
          <a:p>
            <a:r>
              <a:rPr lang="en-US" dirty="0"/>
              <a:t>Five Billboards Inside Washington, DC</a:t>
            </a:r>
            <a:br>
              <a:rPr lang="en-US" dirty="0"/>
            </a:br>
            <a:br>
              <a:rPr lang="en-US" dirty="0"/>
            </a:br>
            <a:r>
              <a:rPr lang="en-US" dirty="0"/>
              <a:t>An MBA Update</a:t>
            </a:r>
          </a:p>
        </p:txBody>
      </p:sp>
      <p:sp>
        <p:nvSpPr>
          <p:cNvPr id="9" name="Subtitle 5"/>
          <p:cNvSpPr>
            <a:spLocks noGrp="1"/>
          </p:cNvSpPr>
          <p:nvPr>
            <p:ph type="body" sz="quarter" idx="10"/>
          </p:nvPr>
        </p:nvSpPr>
        <p:spPr/>
        <p:txBody>
          <a:bodyPr/>
          <a:lstStyle/>
          <a:p>
            <a:r>
              <a:rPr lang="en-US" dirty="0"/>
              <a:t>September 2018</a:t>
            </a:r>
          </a:p>
        </p:txBody>
      </p:sp>
    </p:spTree>
    <p:extLst>
      <p:ext uri="{BB962C8B-B14F-4D97-AF65-F5344CB8AC3E}">
        <p14:creationId xmlns:p14="http://schemas.microsoft.com/office/powerpoint/2010/main" val="32628855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Other ways to get involved</a:t>
            </a:r>
          </a:p>
        </p:txBody>
      </p:sp>
      <p:sp>
        <p:nvSpPr>
          <p:cNvPr id="3" name="Content Placeholder 2"/>
          <p:cNvSpPr>
            <a:spLocks noGrp="1"/>
          </p:cNvSpPr>
          <p:nvPr>
            <p:ph idx="1"/>
          </p:nvPr>
        </p:nvSpPr>
        <p:spPr/>
        <p:txBody>
          <a:bodyPr/>
          <a:lstStyle/>
          <a:p>
            <a:pPr lvl="0"/>
            <a:r>
              <a:rPr lang="en-US" b="1" dirty="0" err="1"/>
              <a:t>mPower</a:t>
            </a:r>
            <a:r>
              <a:rPr lang="en-US" b="1" dirty="0"/>
              <a:t> </a:t>
            </a:r>
          </a:p>
          <a:p>
            <a:pPr marL="285750" indent="-285750">
              <a:spcAft>
                <a:spcPts val="1200"/>
              </a:spcAft>
              <a:buFont typeface="Arial" panose="020B0604020202020204" pitchFamily="34" charset="0"/>
              <a:buChar char="•"/>
            </a:pPr>
            <a:r>
              <a:rPr lang="en-US" dirty="0"/>
              <a:t>Promoting Opportunities for Women to Extend their Reach.</a:t>
            </a:r>
          </a:p>
          <a:p>
            <a:pPr marL="285750" indent="-285750">
              <a:spcAft>
                <a:spcPts val="1200"/>
              </a:spcAft>
              <a:buFont typeface="Arial" panose="020B0604020202020204" pitchFamily="34" charset="0"/>
              <a:buChar char="•"/>
            </a:pPr>
            <a:r>
              <a:rPr lang="en-US" dirty="0"/>
              <a:t>A network exclusively for women in the real estate finance industry. </a:t>
            </a:r>
          </a:p>
          <a:p>
            <a:pPr marL="285750" lvl="0" indent="-285750">
              <a:lnSpc>
                <a:spcPct val="150000"/>
              </a:lnSpc>
              <a:spcAft>
                <a:spcPts val="1200"/>
              </a:spcAft>
              <a:buFont typeface="Arial" panose="020B0604020202020204" pitchFamily="34" charset="0"/>
              <a:buChar char="•"/>
            </a:pPr>
            <a:r>
              <a:rPr lang="en-US" dirty="0"/>
              <a:t>A platform for women to achieve professional growth &amp; development, while exchanging ideas &amp; information about our industry.</a:t>
            </a:r>
          </a:p>
          <a:p>
            <a:pPr lvl="0"/>
            <a:r>
              <a:rPr lang="en-US" b="1" dirty="0" err="1"/>
              <a:t>mPact</a:t>
            </a:r>
            <a:r>
              <a:rPr lang="en-US" b="1" dirty="0"/>
              <a:t> </a:t>
            </a:r>
          </a:p>
          <a:p>
            <a:pPr marL="285750" lvl="0" indent="-285750">
              <a:lnSpc>
                <a:spcPct val="150000"/>
              </a:lnSpc>
              <a:spcAft>
                <a:spcPts val="1200"/>
              </a:spcAft>
              <a:buFont typeface="Arial" panose="020B0604020202020204" pitchFamily="34" charset="0"/>
              <a:buChar char="•"/>
            </a:pPr>
            <a:r>
              <a:rPr lang="en-US" dirty="0"/>
              <a:t>MBA’s network for young professionals in the real estate finance industry that provides people with opportunities to interact with peers, share experience online, network with industry insiders and leaders.</a:t>
            </a:r>
          </a:p>
          <a:p>
            <a:pPr marL="285750" indent="-285750">
              <a:buFont typeface="Arial" panose="020B0604020202020204" pitchFamily="34" charset="0"/>
              <a:buChar char="•"/>
            </a:pPr>
            <a:endParaRPr lang="en-US" dirty="0"/>
          </a:p>
        </p:txBody>
      </p:sp>
      <p:sp>
        <p:nvSpPr>
          <p:cNvPr id="4" name="Text Placeholder 3"/>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39780804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Other ways to get involved</a:t>
            </a:r>
          </a:p>
        </p:txBody>
      </p:sp>
      <p:sp>
        <p:nvSpPr>
          <p:cNvPr id="3" name="Content Placeholder 2"/>
          <p:cNvSpPr>
            <a:spLocks noGrp="1"/>
          </p:cNvSpPr>
          <p:nvPr>
            <p:ph idx="1"/>
          </p:nvPr>
        </p:nvSpPr>
        <p:spPr/>
        <p:txBody>
          <a:bodyPr/>
          <a:lstStyle/>
          <a:p>
            <a:pPr lvl="0">
              <a:spcAft>
                <a:spcPts val="1200"/>
              </a:spcAft>
            </a:pPr>
            <a:r>
              <a:rPr lang="en-US" b="1" dirty="0"/>
              <a:t>Take Action with MBA’s Mortgage Action Alliance (MAA)</a:t>
            </a:r>
            <a:endParaRPr lang="en-US" dirty="0"/>
          </a:p>
          <a:p>
            <a:pPr marL="461963" indent="-234950">
              <a:spcAft>
                <a:spcPts val="1200"/>
              </a:spcAft>
              <a:buFont typeface="Arial" panose="020B0604020202020204" pitchFamily="34" charset="0"/>
              <a:buChar char="•"/>
            </a:pPr>
            <a:r>
              <a:rPr lang="en-US" b="1" dirty="0"/>
              <a:t> </a:t>
            </a:r>
            <a:r>
              <a:rPr lang="en-US" dirty="0"/>
              <a:t>A voluntary, non-partisan, free nationwide grassroots lobbying network.</a:t>
            </a:r>
          </a:p>
          <a:p>
            <a:pPr lvl="1">
              <a:lnSpc>
                <a:spcPct val="150000"/>
              </a:lnSpc>
              <a:spcAft>
                <a:spcPts val="1200"/>
              </a:spcAft>
            </a:pPr>
            <a:r>
              <a:rPr lang="en-US" dirty="0"/>
              <a:t>MAA provides the opportunity to speak directly with members of Congress, state legislators and federal regulators concerning matters that affect the our industry. </a:t>
            </a:r>
          </a:p>
        </p:txBody>
      </p:sp>
      <p:sp>
        <p:nvSpPr>
          <p:cNvPr id="4" name="Text Placeholder 3"/>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23156531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4294967295"/>
          </p:nvPr>
        </p:nvSpPr>
        <p:spPr>
          <a:xfrm>
            <a:off x="341438" y="4038600"/>
            <a:ext cx="8345362" cy="1366605"/>
          </a:xfrm>
        </p:spPr>
        <p:txBody>
          <a:bodyPr>
            <a:noAutofit/>
          </a:bodyPr>
          <a:lstStyle/>
          <a:p>
            <a:pPr marL="0" indent="0">
              <a:buNone/>
            </a:pPr>
            <a:r>
              <a:rPr lang="en-US" sz="1600" b="1" u="sng" dirty="0"/>
              <a:t>Our Mission:</a:t>
            </a:r>
            <a:r>
              <a:rPr lang="en-US" sz="1600" dirty="0"/>
              <a:t> Help vulnerable families with critically ill or injured children stay in their homes while a child is in treatment. </a:t>
            </a:r>
          </a:p>
          <a:p>
            <a:pPr marL="0" indent="0">
              <a:buNone/>
            </a:pPr>
            <a:r>
              <a:rPr lang="en-US" sz="1600" dirty="0"/>
              <a:t> </a:t>
            </a:r>
            <a:r>
              <a:rPr lang="en-US" sz="1600" b="1" u="sng" dirty="0"/>
              <a:t>Our Vision:</a:t>
            </a:r>
            <a:r>
              <a:rPr lang="en-US" sz="1600" dirty="0"/>
              <a:t> A world where families with sick children receive mortgage or rental payment assistance while a child is in treatment, allowing parents and guardians to focus on the medical needs of a child rather than on a home in jeopardy.  </a:t>
            </a:r>
          </a:p>
        </p:txBody>
      </p:sp>
      <p:sp>
        <p:nvSpPr>
          <p:cNvPr id="4" name="Title 3"/>
          <p:cNvSpPr>
            <a:spLocks noGrp="1"/>
          </p:cNvSpPr>
          <p:nvPr>
            <p:ph type="title"/>
          </p:nvPr>
        </p:nvSpPr>
        <p:spPr>
          <a:xfrm>
            <a:off x="0" y="457200"/>
            <a:ext cx="9144000" cy="1145471"/>
          </a:xfrm>
          <a:solidFill>
            <a:srgbClr val="FFFF00"/>
          </a:solidFill>
          <a:ln w="25400">
            <a:solidFill>
              <a:srgbClr val="1A68B3"/>
            </a:solidFill>
          </a:ln>
        </p:spPr>
        <p:txBody>
          <a:bodyPr>
            <a:normAutofit/>
          </a:bodyPr>
          <a:lstStyle/>
          <a:p>
            <a:pPr algn="ctr"/>
            <a:r>
              <a:rPr lang="en-GB" sz="2200" cap="all" dirty="0">
                <a:solidFill>
                  <a:srgbClr val="1A68B3"/>
                </a:solidFill>
                <a:latin typeface="Futura Md BT Medium" panose="020B0602020204020303" pitchFamily="34" charset="0"/>
              </a:rPr>
              <a:t>MBA Opens doors foundation: </a:t>
            </a:r>
            <a:br>
              <a:rPr lang="en-GB" sz="2200" cap="all" dirty="0">
                <a:solidFill>
                  <a:srgbClr val="1A68B3"/>
                </a:solidFill>
                <a:latin typeface="Futura Md BT Medium" panose="020B0602020204020303" pitchFamily="34" charset="0"/>
              </a:rPr>
            </a:br>
            <a:r>
              <a:rPr lang="en-GB" sz="2200" cap="all" dirty="0">
                <a:solidFill>
                  <a:srgbClr val="1A68B3"/>
                </a:solidFill>
                <a:latin typeface="Futura Md BT Medium" panose="020B0602020204020303" pitchFamily="34" charset="0"/>
              </a:rPr>
              <a:t>a home grant program</a:t>
            </a:r>
            <a:br>
              <a:rPr lang="en-GB" sz="2200" dirty="0">
                <a:solidFill>
                  <a:srgbClr val="69BE28"/>
                </a:solidFill>
                <a:latin typeface="Futura Md BT Medium" panose="020B0602020204020303" pitchFamily="34" charset="0"/>
              </a:rPr>
            </a:br>
            <a:r>
              <a:rPr lang="en-GB" sz="1600" b="1" i="1" dirty="0">
                <a:solidFill>
                  <a:srgbClr val="ED1B24"/>
                </a:solidFill>
                <a:latin typeface="Futura Md BT Medium" panose="020B0602020204020303"/>
              </a:rPr>
              <a:t>Keeping Families in their homes 365 Days a Year</a:t>
            </a:r>
            <a:endParaRPr lang="en-GB" b="1" i="1" dirty="0">
              <a:solidFill>
                <a:srgbClr val="ED1B24"/>
              </a:solidFill>
              <a:latin typeface="Futura Md BT Medium" panose="020B0602020204020303"/>
            </a:endParaRPr>
          </a:p>
        </p:txBody>
      </p:sp>
      <p:grpSp>
        <p:nvGrpSpPr>
          <p:cNvPr id="5" name="Group 4"/>
          <p:cNvGrpSpPr/>
          <p:nvPr/>
        </p:nvGrpSpPr>
        <p:grpSpPr>
          <a:xfrm>
            <a:off x="0" y="1811956"/>
            <a:ext cx="9144000" cy="2039112"/>
            <a:chOff x="0" y="1905000"/>
            <a:chExt cx="9144000" cy="2039112"/>
          </a:xfrm>
          <a:effectLst>
            <a:outerShdw blurRad="63500" dist="127000" dir="6000000" algn="t" rotWithShape="0">
              <a:prstClr val="black">
                <a:alpha val="50000"/>
              </a:prstClr>
            </a:outerShdw>
          </a:effectLst>
        </p:grpSpPr>
        <p:pic>
          <p:nvPicPr>
            <p:cNvPr id="6" name="Picture 5" descr="108685353.jpg"/>
            <p:cNvPicPr>
              <a:picLocks noChangeAspect="1"/>
            </p:cNvPicPr>
            <p:nvPr/>
          </p:nvPicPr>
          <p:blipFill>
            <a:blip r:embed="rId2" cstate="print"/>
            <a:stretch>
              <a:fillRect/>
            </a:stretch>
          </p:blipFill>
          <p:spPr>
            <a:xfrm>
              <a:off x="3124200" y="1905000"/>
              <a:ext cx="3050018" cy="2035616"/>
            </a:xfrm>
            <a:prstGeom prst="rect">
              <a:avLst/>
            </a:prstGeom>
          </p:spPr>
        </p:pic>
        <p:pic>
          <p:nvPicPr>
            <p:cNvPr id="7" name="Picture 6" descr="shutterstock_63803848.jpg"/>
            <p:cNvPicPr>
              <a:picLocks noChangeAspect="1"/>
            </p:cNvPicPr>
            <p:nvPr/>
          </p:nvPicPr>
          <p:blipFill>
            <a:blip r:embed="rId3" cstate="print"/>
            <a:srcRect l="5005"/>
            <a:stretch>
              <a:fillRect/>
            </a:stretch>
          </p:blipFill>
          <p:spPr>
            <a:xfrm>
              <a:off x="6251326" y="1905000"/>
              <a:ext cx="2892674" cy="2039112"/>
            </a:xfrm>
            <a:prstGeom prst="rect">
              <a:avLst/>
            </a:prstGeom>
          </p:spPr>
        </p:pic>
        <p:pic>
          <p:nvPicPr>
            <p:cNvPr id="8" name="Picture 7" descr="dv106016b.jpg"/>
            <p:cNvPicPr>
              <a:picLocks noChangeAspect="1"/>
            </p:cNvPicPr>
            <p:nvPr/>
          </p:nvPicPr>
          <p:blipFill>
            <a:blip r:embed="rId4" cstate="print"/>
            <a:srcRect l="785"/>
            <a:stretch>
              <a:fillRect/>
            </a:stretch>
          </p:blipFill>
          <p:spPr>
            <a:xfrm>
              <a:off x="0" y="1905000"/>
              <a:ext cx="3048000" cy="2039112"/>
            </a:xfrm>
            <a:prstGeom prst="rect">
              <a:avLst/>
            </a:prstGeom>
          </p:spPr>
        </p:pic>
      </p:grpSp>
      <p:grpSp>
        <p:nvGrpSpPr>
          <p:cNvPr id="15" name="Group 14"/>
          <p:cNvGrpSpPr/>
          <p:nvPr/>
        </p:nvGrpSpPr>
        <p:grpSpPr>
          <a:xfrm>
            <a:off x="0" y="5401709"/>
            <a:ext cx="9144000" cy="1227691"/>
            <a:chOff x="0" y="5401709"/>
            <a:chExt cx="9144000" cy="1227691"/>
          </a:xfrm>
        </p:grpSpPr>
        <p:sp>
          <p:nvSpPr>
            <p:cNvPr id="10" name="Rectangle 9"/>
            <p:cNvSpPr/>
            <p:nvPr/>
          </p:nvSpPr>
          <p:spPr>
            <a:xfrm>
              <a:off x="0" y="5401709"/>
              <a:ext cx="9144000" cy="1227691"/>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lnSpc>
                  <a:spcPct val="100000"/>
                </a:lnSpc>
                <a:spcBef>
                  <a:spcPts val="0"/>
                </a:spcBef>
                <a:spcAft>
                  <a:spcPts val="0"/>
                </a:spcAft>
              </a:pPr>
              <a:endParaRPr lang="en-US" sz="1800">
                <a:solidFill>
                  <a:prstClr val="white"/>
                </a:solidFill>
              </a:endParaRPr>
            </a:p>
          </p:txBody>
        </p:sp>
        <p:pic>
          <p:nvPicPr>
            <p:cNvPr id="12" name="Picture 1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189635" y="5529741"/>
              <a:ext cx="1689232" cy="971626"/>
            </a:xfrm>
            <a:prstGeom prst="rect">
              <a:avLst/>
            </a:prstGeom>
          </p:spPr>
        </p:pic>
        <p:sp>
          <p:nvSpPr>
            <p:cNvPr id="14" name="TextBox 13"/>
            <p:cNvSpPr txBox="1"/>
            <p:nvPr/>
          </p:nvSpPr>
          <p:spPr>
            <a:xfrm>
              <a:off x="4367187" y="5959280"/>
              <a:ext cx="2819400" cy="584775"/>
            </a:xfrm>
            <a:prstGeom prst="rect">
              <a:avLst/>
            </a:prstGeom>
            <a:noFill/>
          </p:spPr>
          <p:txBody>
            <a:bodyPr wrap="square" rtlCol="0">
              <a:spAutoFit/>
            </a:bodyPr>
            <a:lstStyle/>
            <a:p>
              <a:pPr algn="r" fontAlgn="auto">
                <a:lnSpc>
                  <a:spcPct val="100000"/>
                </a:lnSpc>
                <a:spcBef>
                  <a:spcPts val="0"/>
                </a:spcBef>
                <a:spcAft>
                  <a:spcPts val="0"/>
                </a:spcAft>
              </a:pPr>
              <a:r>
                <a:rPr lang="en-US" sz="1600" b="1" dirty="0">
                  <a:solidFill>
                    <a:srgbClr val="1A68B3"/>
                  </a:solidFill>
                  <a:latin typeface="Calibri"/>
                  <a:ea typeface="+mn-ea"/>
                </a:rPr>
                <a:t>To learn more, visit: www.mbaopensdoors.org</a:t>
              </a:r>
            </a:p>
          </p:txBody>
        </p:sp>
      </p:grpSp>
    </p:spTree>
    <p:extLst>
      <p:ext uri="{BB962C8B-B14F-4D97-AF65-F5344CB8AC3E}">
        <p14:creationId xmlns:p14="http://schemas.microsoft.com/office/powerpoint/2010/main" val="294364332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Contacts at MBA</a:t>
            </a:r>
          </a:p>
        </p:txBody>
      </p:sp>
      <p:sp>
        <p:nvSpPr>
          <p:cNvPr id="3" name="Content Placeholder 2"/>
          <p:cNvSpPr>
            <a:spLocks noGrp="1"/>
          </p:cNvSpPr>
          <p:nvPr>
            <p:ph idx="1"/>
          </p:nvPr>
        </p:nvSpPr>
        <p:spPr/>
        <p:txBody>
          <a:bodyPr/>
          <a:lstStyle/>
          <a:p>
            <a:r>
              <a:rPr lang="en-US" dirty="0"/>
              <a:t>Sharon Walker</a:t>
            </a:r>
          </a:p>
          <a:p>
            <a:r>
              <a:rPr lang="en-US" dirty="0"/>
              <a:t>AVP, Commercial/Multifamily</a:t>
            </a:r>
          </a:p>
          <a:p>
            <a:r>
              <a:rPr lang="en-US" dirty="0">
                <a:hlinkClick r:id="rId2"/>
              </a:rPr>
              <a:t>swalker@mba.org</a:t>
            </a:r>
            <a:r>
              <a:rPr lang="en-US" dirty="0"/>
              <a:t> </a:t>
            </a:r>
          </a:p>
          <a:p>
            <a:r>
              <a:rPr lang="en-US" dirty="0"/>
              <a:t>202-557-2747</a:t>
            </a:r>
          </a:p>
          <a:p>
            <a:endParaRPr lang="en-US" dirty="0"/>
          </a:p>
          <a:p>
            <a:r>
              <a:rPr lang="en-US" dirty="0"/>
              <a:t>Bruce Oliver</a:t>
            </a:r>
          </a:p>
          <a:p>
            <a:r>
              <a:rPr lang="en-US" dirty="0"/>
              <a:t>AVP, Commercial/Multifamily Policy</a:t>
            </a:r>
          </a:p>
          <a:p>
            <a:r>
              <a:rPr lang="en-US" dirty="0">
                <a:hlinkClick r:id="rId3"/>
              </a:rPr>
              <a:t>boliver@mba.org</a:t>
            </a:r>
            <a:endParaRPr lang="en-US" dirty="0"/>
          </a:p>
          <a:p>
            <a:r>
              <a:rPr lang="en-US" dirty="0"/>
              <a:t>202-557-2840</a:t>
            </a:r>
          </a:p>
          <a:p>
            <a:endParaRPr lang="en-US" dirty="0"/>
          </a:p>
          <a:p>
            <a:r>
              <a:rPr lang="en-US" dirty="0"/>
              <a:t>Thomas Kim</a:t>
            </a:r>
          </a:p>
          <a:p>
            <a:r>
              <a:rPr lang="en-US" dirty="0"/>
              <a:t>SVP, Commercial/Multifamily</a:t>
            </a:r>
          </a:p>
          <a:p>
            <a:r>
              <a:rPr lang="en-US" dirty="0">
                <a:hlinkClick r:id="rId4"/>
              </a:rPr>
              <a:t>tkim@mba.org</a:t>
            </a:r>
            <a:endParaRPr lang="en-US" dirty="0"/>
          </a:p>
          <a:p>
            <a:r>
              <a:rPr lang="en-US" dirty="0"/>
              <a:t>202-557-2745</a:t>
            </a:r>
          </a:p>
        </p:txBody>
      </p:sp>
      <p:sp>
        <p:nvSpPr>
          <p:cNvPr id="4" name="Text Placeholder 3"/>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18565221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3"/>
          <p:cNvSpPr>
            <a:spLocks noGrp="1"/>
          </p:cNvSpPr>
          <p:nvPr>
            <p:ph type="title"/>
          </p:nvPr>
        </p:nvSpPr>
        <p:spPr/>
        <p:txBody>
          <a:bodyPr/>
          <a:lstStyle/>
          <a:p>
            <a:r>
              <a:rPr lang="en-US" sz="2800" dirty="0"/>
              <a:t>Mortgage Bankers Association</a:t>
            </a:r>
          </a:p>
        </p:txBody>
      </p:sp>
      <p:sp>
        <p:nvSpPr>
          <p:cNvPr id="2" name="Content Placeholder 1"/>
          <p:cNvSpPr>
            <a:spLocks noGrp="1"/>
          </p:cNvSpPr>
          <p:nvPr>
            <p:ph idx="1"/>
          </p:nvPr>
        </p:nvSpPr>
        <p:spPr/>
        <p:txBody>
          <a:bodyPr/>
          <a:lstStyle/>
          <a:p>
            <a:pPr lvl="1">
              <a:spcAft>
                <a:spcPts val="1200"/>
              </a:spcAft>
              <a:buClrTx/>
            </a:pPr>
            <a:r>
              <a:rPr lang="en-US" dirty="0"/>
              <a:t>National Association of the Real Estate Finance Industry.</a:t>
            </a:r>
          </a:p>
          <a:p>
            <a:pPr lvl="1">
              <a:lnSpc>
                <a:spcPct val="150000"/>
              </a:lnSpc>
              <a:buClrTx/>
            </a:pPr>
            <a:r>
              <a:rPr lang="en-US" dirty="0"/>
              <a:t>Over 2,300 Member Companies:</a:t>
            </a:r>
          </a:p>
          <a:p>
            <a:pPr marL="1258888" lvl="1" indent="-290513">
              <a:spcAft>
                <a:spcPts val="1200"/>
              </a:spcAft>
              <a:buClrTx/>
              <a:buFont typeface="Courier New" panose="02070309020205020404" pitchFamily="49" charset="0"/>
              <a:buChar char="o"/>
            </a:pPr>
            <a:r>
              <a:rPr lang="en-US" dirty="0"/>
              <a:t>Commercial/Multifamily </a:t>
            </a:r>
          </a:p>
          <a:p>
            <a:pPr marL="1258888" lvl="1" indent="-290513">
              <a:spcAft>
                <a:spcPts val="1200"/>
              </a:spcAft>
              <a:buClrTx/>
              <a:buFont typeface="Courier New" panose="02070309020205020404" pitchFamily="49" charset="0"/>
              <a:buChar char="o"/>
            </a:pPr>
            <a:r>
              <a:rPr lang="en-US" dirty="0"/>
              <a:t>Single-Family Residential</a:t>
            </a:r>
          </a:p>
          <a:p>
            <a:pPr lvl="1">
              <a:lnSpc>
                <a:spcPct val="150000"/>
              </a:lnSpc>
              <a:buClrTx/>
            </a:pPr>
            <a:r>
              <a:rPr lang="en-US" dirty="0"/>
              <a:t>Represent All Capital Source Sectors in Commercial/Multifamily Finance:</a:t>
            </a:r>
          </a:p>
          <a:p>
            <a:pPr marL="1258888" lvl="2" indent="-290513">
              <a:spcAft>
                <a:spcPts val="1200"/>
              </a:spcAft>
              <a:buFont typeface="Courier New" panose="02070309020205020404" pitchFamily="49" charset="0"/>
              <a:buChar char="o"/>
            </a:pPr>
            <a:r>
              <a:rPr lang="en-US" dirty="0"/>
              <a:t>Mortgage Banker Intermediaries</a:t>
            </a:r>
          </a:p>
          <a:p>
            <a:pPr marL="1258888" lvl="2" indent="-290513">
              <a:spcAft>
                <a:spcPts val="1200"/>
              </a:spcAft>
              <a:buFont typeface="Courier New" panose="02070309020205020404" pitchFamily="49" charset="0"/>
              <a:buChar char="o"/>
            </a:pPr>
            <a:r>
              <a:rPr lang="en-US" dirty="0"/>
              <a:t>Capital Sources – FHA, GSEs, Life Companies, Banks, CMBS</a:t>
            </a:r>
          </a:p>
          <a:p>
            <a:pPr marL="1258888" lvl="2" indent="-290513">
              <a:spcAft>
                <a:spcPts val="1200"/>
              </a:spcAft>
              <a:buFont typeface="Courier New" panose="02070309020205020404" pitchFamily="49" charset="0"/>
              <a:buChar char="o"/>
            </a:pPr>
            <a:r>
              <a:rPr lang="en-US" dirty="0"/>
              <a:t>Servicers </a:t>
            </a:r>
          </a:p>
          <a:p>
            <a:pPr lvl="1">
              <a:buClrTx/>
            </a:pPr>
            <a:r>
              <a:rPr lang="en-US" dirty="0"/>
              <a:t>One Voice. One Vision. One Resource.</a:t>
            </a:r>
            <a:endParaRPr lang="en-US" sz="2300" dirty="0"/>
          </a:p>
          <a:p>
            <a:pPr lvl="1"/>
            <a:endParaRPr lang="en-US" sz="2400" dirty="0"/>
          </a:p>
          <a:p>
            <a:pPr>
              <a:buFont typeface="Arial" pitchFamily="34" charset="0"/>
              <a:buChar char="•"/>
            </a:pPr>
            <a:endParaRPr lang="en-US" sz="2400" dirty="0"/>
          </a:p>
        </p:txBody>
      </p:sp>
    </p:spTree>
    <p:extLst>
      <p:ext uri="{BB962C8B-B14F-4D97-AF65-F5344CB8AC3E}">
        <p14:creationId xmlns:p14="http://schemas.microsoft.com/office/powerpoint/2010/main" val="32043120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3"/>
          <p:cNvSpPr>
            <a:spLocks noGrp="1"/>
          </p:cNvSpPr>
          <p:nvPr>
            <p:ph type="title"/>
          </p:nvPr>
        </p:nvSpPr>
        <p:spPr/>
        <p:txBody>
          <a:bodyPr>
            <a:normAutofit fontScale="90000"/>
          </a:bodyPr>
          <a:lstStyle/>
          <a:p>
            <a:pPr lvl="1"/>
            <a:r>
              <a:rPr lang="en-US" sz="3100" b="1" dirty="0">
                <a:solidFill>
                  <a:schemeClr val="tx1"/>
                </a:solidFill>
              </a:rPr>
              <a:t>Five </a:t>
            </a:r>
            <a:r>
              <a:rPr lang="en-US" sz="3100" b="1" dirty="0">
                <a:solidFill>
                  <a:schemeClr val="tx1"/>
                </a:solidFill>
                <a:latin typeface="Arial" panose="020B0604020202020204" pitchFamily="34" charset="0"/>
                <a:cs typeface="Arial" panose="020B0604020202020204" pitchFamily="34" charset="0"/>
              </a:rPr>
              <a:t>Pillars</a:t>
            </a:r>
            <a:r>
              <a:rPr lang="en-US" sz="3100" b="1" dirty="0">
                <a:solidFill>
                  <a:schemeClr val="tx1"/>
                </a:solidFill>
              </a:rPr>
              <a:t> </a:t>
            </a:r>
            <a:br>
              <a:rPr lang="en-US" sz="2400" dirty="0"/>
            </a:br>
            <a:endParaRPr lang="en-US" sz="2800" dirty="0"/>
          </a:p>
        </p:txBody>
      </p:sp>
      <p:sp>
        <p:nvSpPr>
          <p:cNvPr id="2" name="Content Placeholder 1"/>
          <p:cNvSpPr>
            <a:spLocks noGrp="1"/>
          </p:cNvSpPr>
          <p:nvPr>
            <p:ph idx="1"/>
          </p:nvPr>
        </p:nvSpPr>
        <p:spPr/>
        <p:txBody>
          <a:bodyPr>
            <a:normAutofit lnSpcReduction="10000"/>
          </a:bodyPr>
          <a:lstStyle/>
          <a:p>
            <a:pPr marL="914400" lvl="2" indent="-231775">
              <a:lnSpc>
                <a:spcPct val="150000"/>
              </a:lnSpc>
              <a:spcAft>
                <a:spcPts val="1000"/>
              </a:spcAft>
            </a:pPr>
            <a:r>
              <a:rPr lang="en-US" sz="1800" b="1" dirty="0"/>
              <a:t>Public Policy and Advocacy</a:t>
            </a:r>
            <a:r>
              <a:rPr lang="en-US" sz="1800" dirty="0"/>
              <a:t> – Policy Development, Legislative &amp; Regulatory Advocacy. </a:t>
            </a:r>
          </a:p>
          <a:p>
            <a:pPr marL="914400" lvl="2" indent="-231775">
              <a:lnSpc>
                <a:spcPct val="150000"/>
              </a:lnSpc>
              <a:spcAft>
                <a:spcPts val="1000"/>
              </a:spcAft>
            </a:pPr>
            <a:r>
              <a:rPr lang="en-US" sz="1800" b="1" dirty="0"/>
              <a:t>Networking and Meetings </a:t>
            </a:r>
            <a:r>
              <a:rPr lang="en-US" sz="1800" dirty="0"/>
              <a:t>– MBA CREF Convention, C/MF Servicing &amp; Tech Conference, CREF Councils, Executive and Peer Roundtables, Future Leaders, Young Professionals. </a:t>
            </a:r>
          </a:p>
          <a:p>
            <a:pPr marL="914400" lvl="2" indent="-231775">
              <a:lnSpc>
                <a:spcPct val="150000"/>
              </a:lnSpc>
              <a:spcAft>
                <a:spcPts val="1000"/>
              </a:spcAft>
            </a:pPr>
            <a:r>
              <a:rPr lang="en-US" sz="1800" b="1" dirty="0"/>
              <a:t>Research and Information </a:t>
            </a:r>
            <a:r>
              <a:rPr lang="en-US" sz="1800" dirty="0"/>
              <a:t>– Market Research, NewsLink, CREF Highlights, Industry Updates.</a:t>
            </a:r>
          </a:p>
          <a:p>
            <a:pPr marL="914400" lvl="2" indent="-231775">
              <a:lnSpc>
                <a:spcPct val="150000"/>
              </a:lnSpc>
              <a:spcAft>
                <a:spcPts val="1000"/>
              </a:spcAft>
            </a:pPr>
            <a:r>
              <a:rPr lang="en-US" sz="1800" b="1" dirty="0"/>
              <a:t>Education and Training </a:t>
            </a:r>
            <a:r>
              <a:rPr lang="en-US" sz="1800" dirty="0"/>
              <a:t>– Future Leaders, CMB, CRI, CCMS, CRE Basics Course, Property Inspection, Industry Webinars. </a:t>
            </a:r>
          </a:p>
          <a:p>
            <a:pPr marL="914400" lvl="2" indent="-231775">
              <a:spcAft>
                <a:spcPts val="600"/>
              </a:spcAft>
            </a:pPr>
            <a:r>
              <a:rPr lang="en-US" sz="1800" b="1" dirty="0"/>
              <a:t>Philanthropy</a:t>
            </a:r>
            <a:r>
              <a:rPr lang="en-US" sz="1800" dirty="0"/>
              <a:t> – Opens Doors Foundation.</a:t>
            </a:r>
          </a:p>
        </p:txBody>
      </p:sp>
    </p:spTree>
    <p:extLst>
      <p:ext uri="{BB962C8B-B14F-4D97-AF65-F5344CB8AC3E}">
        <p14:creationId xmlns:p14="http://schemas.microsoft.com/office/powerpoint/2010/main" val="42510948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MBA’s Policy and Advocacy Initiatives</a:t>
            </a:r>
          </a:p>
        </p:txBody>
      </p:sp>
      <p:sp>
        <p:nvSpPr>
          <p:cNvPr id="3" name="Content Placeholder 2"/>
          <p:cNvSpPr>
            <a:spLocks noGrp="1"/>
          </p:cNvSpPr>
          <p:nvPr>
            <p:ph idx="1"/>
          </p:nvPr>
        </p:nvSpPr>
        <p:spPr/>
        <p:txBody>
          <a:bodyPr/>
          <a:lstStyle/>
          <a:p>
            <a:pPr lvl="0"/>
            <a:r>
              <a:rPr lang="en-US" b="1" dirty="0"/>
              <a:t>Davis Bacon impact on FHA Affordable Projects</a:t>
            </a:r>
            <a:endParaRPr lang="en-US" dirty="0"/>
          </a:p>
          <a:p>
            <a:pPr lvl="1">
              <a:lnSpc>
                <a:spcPct val="150000"/>
              </a:lnSpc>
              <a:spcAft>
                <a:spcPts val="1200"/>
              </a:spcAft>
              <a:buClrTx/>
            </a:pPr>
            <a:r>
              <a:rPr lang="en-US" dirty="0"/>
              <a:t>Split-wage decisions can be enormously burdensome to a development or rehab of the project, and causes significant uncertainty for lenders and developers when working to structure and size loans.</a:t>
            </a:r>
          </a:p>
          <a:p>
            <a:pPr lvl="1">
              <a:lnSpc>
                <a:spcPct val="150000"/>
              </a:lnSpc>
              <a:buClrTx/>
            </a:pPr>
            <a:r>
              <a:rPr lang="en-US" dirty="0"/>
              <a:t>MBA continues to work with HUD &amp; DOL to address late and multiple Davis-Bacon wage determinations on FHA-financed multifamily residential projects. </a:t>
            </a:r>
          </a:p>
          <a:p>
            <a:endParaRPr lang="en-US" dirty="0"/>
          </a:p>
        </p:txBody>
      </p:sp>
    </p:spTree>
    <p:extLst>
      <p:ext uri="{BB962C8B-B14F-4D97-AF65-F5344CB8AC3E}">
        <p14:creationId xmlns:p14="http://schemas.microsoft.com/office/powerpoint/2010/main" val="22571645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MBA’s Policy and Advocacy Initiatives</a:t>
            </a:r>
          </a:p>
        </p:txBody>
      </p:sp>
      <p:sp>
        <p:nvSpPr>
          <p:cNvPr id="3" name="Content Placeholder 2"/>
          <p:cNvSpPr>
            <a:spLocks noGrp="1"/>
          </p:cNvSpPr>
          <p:nvPr>
            <p:ph idx="1"/>
          </p:nvPr>
        </p:nvSpPr>
        <p:spPr/>
        <p:txBody>
          <a:bodyPr/>
          <a:lstStyle/>
          <a:p>
            <a:pPr lvl="0">
              <a:spcAft>
                <a:spcPts val="1200"/>
              </a:spcAft>
            </a:pPr>
            <a:r>
              <a:rPr lang="en-US" b="1" dirty="0"/>
              <a:t>High Volatility Commercial Real Estate “HVCRE”  </a:t>
            </a:r>
            <a:endParaRPr lang="en-US" dirty="0"/>
          </a:p>
          <a:p>
            <a:pPr lvl="1">
              <a:lnSpc>
                <a:spcPct val="150000"/>
              </a:lnSpc>
              <a:spcAft>
                <a:spcPts val="1200"/>
              </a:spcAft>
            </a:pPr>
            <a:r>
              <a:rPr lang="en-US" dirty="0"/>
              <a:t>The HVCRE risk-based capital rule had impaired the ability of banks to provide acquisition, development or construction (ADC) loans, and the banking regulators’ proposal to fix the rule would only have made it worse.</a:t>
            </a:r>
          </a:p>
          <a:p>
            <a:pPr lvl="1">
              <a:lnSpc>
                <a:spcPct val="150000"/>
              </a:lnSpc>
            </a:pPr>
            <a:r>
              <a:rPr lang="en-US" dirty="0"/>
              <a:t>A provision to fix the HVCRE rule was incorporated into S 2155, which was signed into law of May 24, 2018. Implementing proposed regulations were just issued September 18, 2018.  MBA will be filing comments.</a:t>
            </a:r>
          </a:p>
          <a:p>
            <a:endParaRPr lang="en-US" dirty="0"/>
          </a:p>
        </p:txBody>
      </p:sp>
      <p:sp>
        <p:nvSpPr>
          <p:cNvPr id="4" name="Text Placeholder 3"/>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21571154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MBA’s Policy and Advocacy Initiatives</a:t>
            </a:r>
          </a:p>
        </p:txBody>
      </p:sp>
      <p:sp>
        <p:nvSpPr>
          <p:cNvPr id="3" name="Content Placeholder 2"/>
          <p:cNvSpPr>
            <a:spLocks noGrp="1"/>
          </p:cNvSpPr>
          <p:nvPr>
            <p:ph idx="1"/>
          </p:nvPr>
        </p:nvSpPr>
        <p:spPr/>
        <p:txBody>
          <a:bodyPr>
            <a:normAutofit/>
          </a:bodyPr>
          <a:lstStyle/>
          <a:p>
            <a:pPr lvl="0">
              <a:spcAft>
                <a:spcPts val="1200"/>
              </a:spcAft>
            </a:pPr>
            <a:r>
              <a:rPr lang="en-US" b="1" dirty="0"/>
              <a:t>FHFA Proposed Rule on GSE Capital </a:t>
            </a:r>
            <a:endParaRPr lang="en-US" dirty="0"/>
          </a:p>
          <a:p>
            <a:pPr lvl="1">
              <a:lnSpc>
                <a:spcPct val="150000"/>
              </a:lnSpc>
              <a:spcAft>
                <a:spcPts val="1200"/>
              </a:spcAft>
            </a:pPr>
            <a:r>
              <a:rPr lang="en-US" dirty="0"/>
              <a:t>FHFA is proposing a new regulatory framework for Fannie Mae and Freddie Mac, which includes a new framework for risk-based capital requirements and two alternatives for updated minimum leverage capital requirements.</a:t>
            </a:r>
          </a:p>
          <a:p>
            <a:pPr lvl="1">
              <a:lnSpc>
                <a:spcPct val="150000"/>
              </a:lnSpc>
              <a:spcAft>
                <a:spcPts val="1200"/>
              </a:spcAft>
            </a:pPr>
            <a:r>
              <a:rPr lang="en-US" dirty="0"/>
              <a:t>We will be submitting comments on the proposal, including its treatment of MF and potential impacts.</a:t>
            </a:r>
          </a:p>
          <a:p>
            <a:pPr lvl="1"/>
            <a:r>
              <a:rPr lang="en-US" dirty="0"/>
              <a:t>Comments are due November 16, 2018.</a:t>
            </a:r>
          </a:p>
        </p:txBody>
      </p:sp>
      <p:sp>
        <p:nvSpPr>
          <p:cNvPr id="4" name="Text Placeholder 3"/>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38818441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MBA’s Policy and Advocacy Initiatives</a:t>
            </a:r>
          </a:p>
        </p:txBody>
      </p:sp>
      <p:sp>
        <p:nvSpPr>
          <p:cNvPr id="3" name="Content Placeholder 2"/>
          <p:cNvSpPr>
            <a:spLocks noGrp="1"/>
          </p:cNvSpPr>
          <p:nvPr>
            <p:ph idx="1"/>
          </p:nvPr>
        </p:nvSpPr>
        <p:spPr/>
        <p:txBody>
          <a:bodyPr>
            <a:normAutofit/>
          </a:bodyPr>
          <a:lstStyle/>
          <a:p>
            <a:pPr lvl="0">
              <a:spcAft>
                <a:spcPts val="1200"/>
              </a:spcAft>
            </a:pPr>
            <a:r>
              <a:rPr lang="en-US" b="1" dirty="0"/>
              <a:t>Costa Hawkins/Prop 10</a:t>
            </a:r>
            <a:endParaRPr lang="en-US" dirty="0"/>
          </a:p>
          <a:p>
            <a:pPr lvl="1">
              <a:lnSpc>
                <a:spcPct val="150000"/>
              </a:lnSpc>
              <a:spcAft>
                <a:spcPts val="1200"/>
              </a:spcAft>
            </a:pPr>
            <a:r>
              <a:rPr lang="en-US" dirty="0"/>
              <a:t>Ballot initiative on the ballot on November 6</a:t>
            </a:r>
            <a:r>
              <a:rPr lang="en-US" baseline="30000" dirty="0"/>
              <a:t>th</a:t>
            </a:r>
            <a:r>
              <a:rPr lang="en-US" dirty="0"/>
              <a:t>.</a:t>
            </a:r>
          </a:p>
          <a:p>
            <a:pPr lvl="1">
              <a:lnSpc>
                <a:spcPct val="150000"/>
              </a:lnSpc>
              <a:spcAft>
                <a:spcPts val="1200"/>
              </a:spcAft>
            </a:pPr>
            <a:r>
              <a:rPr lang="en-US" dirty="0"/>
              <a:t>Costa Hawkins is a 1995 state law in California that puts a hold on rent controls and vacancy provisions.</a:t>
            </a:r>
          </a:p>
          <a:p>
            <a:pPr lvl="1">
              <a:lnSpc>
                <a:spcPct val="150000"/>
              </a:lnSpc>
              <a:spcAft>
                <a:spcPts val="1200"/>
              </a:spcAft>
            </a:pPr>
            <a:r>
              <a:rPr lang="en-US" dirty="0"/>
              <a:t>Repealing Costa Hawkins would worsen the housing crisis, making affordable and middle-class housing less available, increase rental prices, eliminate homeowner protections and significantly reduce multifamily lending activity in the largest housing market in the U.S. </a:t>
            </a:r>
          </a:p>
          <a:p>
            <a:pPr lvl="1">
              <a:lnSpc>
                <a:spcPct val="150000"/>
              </a:lnSpc>
            </a:pPr>
            <a:r>
              <a:rPr lang="en-US" dirty="0"/>
              <a:t>Opposed by a broad, bipartisan coalition including both candidates for Governor.</a:t>
            </a:r>
          </a:p>
        </p:txBody>
      </p:sp>
      <p:sp>
        <p:nvSpPr>
          <p:cNvPr id="4" name="Text Placeholder 3"/>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8770905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MBA’s Policy and Advocacy Initiatives</a:t>
            </a:r>
          </a:p>
        </p:txBody>
      </p:sp>
      <p:sp>
        <p:nvSpPr>
          <p:cNvPr id="3" name="Content Placeholder 2"/>
          <p:cNvSpPr>
            <a:spLocks noGrp="1"/>
          </p:cNvSpPr>
          <p:nvPr>
            <p:ph idx="1"/>
          </p:nvPr>
        </p:nvSpPr>
        <p:spPr>
          <a:xfrm>
            <a:off x="457200" y="1059175"/>
            <a:ext cx="8305800" cy="5034294"/>
          </a:xfrm>
        </p:spPr>
        <p:txBody>
          <a:bodyPr>
            <a:normAutofit/>
          </a:bodyPr>
          <a:lstStyle/>
          <a:p>
            <a:pPr lvl="0">
              <a:spcAft>
                <a:spcPts val="1200"/>
              </a:spcAft>
            </a:pPr>
            <a:r>
              <a:rPr lang="en-US" b="1" dirty="0"/>
              <a:t>Overview of key nominations/confirmations:</a:t>
            </a:r>
            <a:endParaRPr lang="en-US" dirty="0"/>
          </a:p>
          <a:p>
            <a:pPr lvl="1">
              <a:spcAft>
                <a:spcPts val="1200"/>
              </a:spcAft>
            </a:pPr>
            <a:r>
              <a:rPr lang="en-US" dirty="0"/>
              <a:t>FHA Commissioner: Brian Montgomery (Senate confirmed)</a:t>
            </a:r>
          </a:p>
          <a:p>
            <a:pPr lvl="1">
              <a:spcAft>
                <a:spcPts val="1200"/>
              </a:spcAft>
            </a:pPr>
            <a:r>
              <a:rPr lang="en-US" dirty="0"/>
              <a:t>Ginnie Mae President: Michael Bright </a:t>
            </a:r>
          </a:p>
          <a:p>
            <a:pPr lvl="1">
              <a:spcAft>
                <a:spcPts val="1200"/>
              </a:spcAft>
            </a:pPr>
            <a:r>
              <a:rPr lang="en-US" dirty="0"/>
              <a:t>HUD’s Inspector General: Rae Oliver Davis</a:t>
            </a:r>
          </a:p>
          <a:p>
            <a:pPr lvl="1">
              <a:spcAft>
                <a:spcPts val="1200"/>
              </a:spcAft>
            </a:pPr>
            <a:r>
              <a:rPr lang="en-US" dirty="0"/>
              <a:t>Director of Wage &amp; Hour Division/DOL: Cheryl Stanton</a:t>
            </a:r>
          </a:p>
          <a:p>
            <a:pPr lvl="1">
              <a:spcAft>
                <a:spcPts val="1200"/>
              </a:spcAft>
            </a:pPr>
            <a:r>
              <a:rPr lang="en-US" dirty="0"/>
              <a:t>Bureau of Consumer Financial Protection (BCFP): Director Kathy </a:t>
            </a:r>
            <a:r>
              <a:rPr lang="en-US" dirty="0" err="1"/>
              <a:t>Kraninger</a:t>
            </a:r>
            <a:endParaRPr lang="en-US" dirty="0"/>
          </a:p>
        </p:txBody>
      </p:sp>
      <p:sp>
        <p:nvSpPr>
          <p:cNvPr id="4" name="Text Placeholder 3"/>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30430710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Member Engagement  - </a:t>
            </a:r>
            <a:br>
              <a:rPr lang="en-US" dirty="0"/>
            </a:br>
            <a:r>
              <a:rPr lang="en-US" dirty="0"/>
              <a:t>Conferences, Roundtables and other meetings and events</a:t>
            </a:r>
          </a:p>
        </p:txBody>
      </p:sp>
      <p:sp>
        <p:nvSpPr>
          <p:cNvPr id="3" name="Content Placeholder 2"/>
          <p:cNvSpPr>
            <a:spLocks noGrp="1"/>
          </p:cNvSpPr>
          <p:nvPr>
            <p:ph idx="1"/>
          </p:nvPr>
        </p:nvSpPr>
        <p:spPr/>
        <p:txBody>
          <a:bodyPr/>
          <a:lstStyle/>
          <a:p>
            <a:pPr marL="285750" lvl="0" indent="-285750">
              <a:buFont typeface="Arial" panose="020B0604020202020204" pitchFamily="34" charset="0"/>
              <a:buChar char="•"/>
            </a:pPr>
            <a:r>
              <a:rPr lang="en-US" b="1" dirty="0"/>
              <a:t>FHA Roundtable</a:t>
            </a:r>
          </a:p>
          <a:p>
            <a:pPr marL="742950" lvl="1" indent="-285750">
              <a:spcAft>
                <a:spcPts val="1200"/>
              </a:spcAft>
              <a:buFont typeface="Courier New" panose="02070309020205020404" pitchFamily="49" charset="0"/>
              <a:buChar char="o"/>
            </a:pPr>
            <a:r>
              <a:rPr lang="en-US" dirty="0"/>
              <a:t>Washington, DC - October 24, 2018</a:t>
            </a:r>
          </a:p>
          <a:p>
            <a:pPr marL="285750" lvl="0" indent="-285750">
              <a:buFont typeface="Arial" panose="020B0604020202020204" pitchFamily="34" charset="0"/>
              <a:buChar char="•"/>
            </a:pPr>
            <a:r>
              <a:rPr lang="en-US" b="1" dirty="0"/>
              <a:t>CREF/Multifamily Housing Convention &amp; Expo</a:t>
            </a:r>
          </a:p>
          <a:p>
            <a:pPr marL="742950" lvl="1" indent="-285750">
              <a:spcAft>
                <a:spcPts val="1200"/>
              </a:spcAft>
              <a:buFont typeface="Courier New" panose="02070309020205020404" pitchFamily="49" charset="0"/>
              <a:buChar char="o"/>
            </a:pPr>
            <a:r>
              <a:rPr lang="en-US" dirty="0"/>
              <a:t>San Diego, CA - February 10-13, 2019</a:t>
            </a:r>
          </a:p>
          <a:p>
            <a:pPr marL="285750" lvl="0" indent="-285750">
              <a:buFont typeface="Arial" panose="020B0604020202020204" pitchFamily="34" charset="0"/>
              <a:buChar char="•"/>
            </a:pPr>
            <a:r>
              <a:rPr lang="en-US" b="1" dirty="0"/>
              <a:t>Spring FHA Roundtable National Advocacy Conference</a:t>
            </a:r>
          </a:p>
          <a:p>
            <a:pPr marL="742950" lvl="1" indent="-285750">
              <a:spcAft>
                <a:spcPts val="1200"/>
              </a:spcAft>
              <a:buFont typeface="Courier New" panose="02070309020205020404" pitchFamily="49" charset="0"/>
              <a:buChar char="o"/>
            </a:pPr>
            <a:r>
              <a:rPr lang="en-US" b="1" dirty="0"/>
              <a:t> </a:t>
            </a:r>
            <a:r>
              <a:rPr lang="en-US" dirty="0"/>
              <a:t>Washington, DC - April 2-3, 2019</a:t>
            </a:r>
          </a:p>
          <a:p>
            <a:pPr marL="285750" lvl="0" indent="-285750">
              <a:buFont typeface="Arial" panose="020B0604020202020204" pitchFamily="34" charset="0"/>
              <a:buChar char="•"/>
            </a:pPr>
            <a:r>
              <a:rPr lang="en-US" b="1" dirty="0"/>
              <a:t>Technology Solutions Conference &amp; Expo </a:t>
            </a:r>
          </a:p>
          <a:p>
            <a:pPr lvl="1" indent="0">
              <a:buNone/>
            </a:pPr>
            <a:r>
              <a:rPr lang="en-US" b="1" dirty="0"/>
              <a:t>(Residential &amp; Commercial Multifamily)</a:t>
            </a:r>
          </a:p>
          <a:p>
            <a:pPr marL="742950" lvl="1" indent="-285750">
              <a:spcAft>
                <a:spcPts val="1200"/>
              </a:spcAft>
              <a:buFont typeface="Courier New" panose="02070309020205020404" pitchFamily="49" charset="0"/>
              <a:buChar char="o"/>
            </a:pPr>
            <a:r>
              <a:rPr lang="en-US" dirty="0"/>
              <a:t>Dallas, TX – March 24-27, 2019</a:t>
            </a:r>
          </a:p>
          <a:p>
            <a:pPr marL="285750" lvl="0" indent="-285750">
              <a:buFont typeface="Arial" panose="020B0604020202020204" pitchFamily="34" charset="0"/>
              <a:buChar char="•"/>
            </a:pPr>
            <a:r>
              <a:rPr lang="en-US" b="1" dirty="0"/>
              <a:t>Commercial/Multifamily Servicing &amp; Technology Conference</a:t>
            </a:r>
          </a:p>
          <a:p>
            <a:pPr marL="742950" lvl="1" indent="-285750">
              <a:buFont typeface="Courier New" panose="02070309020205020404" pitchFamily="49" charset="0"/>
              <a:buChar char="o"/>
            </a:pPr>
            <a:r>
              <a:rPr lang="en-US" dirty="0"/>
              <a:t>Los Angeles, CA – May 14-17, 2019</a:t>
            </a:r>
          </a:p>
          <a:p>
            <a:endParaRPr lang="en-US" dirty="0"/>
          </a:p>
        </p:txBody>
      </p:sp>
      <p:sp>
        <p:nvSpPr>
          <p:cNvPr id="4" name="Text Placeholder 3"/>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1327578920"/>
      </p:ext>
    </p:extLst>
  </p:cSld>
  <p:clrMapOvr>
    <a:masterClrMapping/>
  </p:clrMapOvr>
</p:sld>
</file>

<file path=ppt/theme/theme1.xml><?xml version="1.0" encoding="utf-8"?>
<a:theme xmlns:a="http://schemas.openxmlformats.org/drawingml/2006/main" name="MBA_Theme_Arial">
  <a:themeElements>
    <a:clrScheme name="Custom 7">
      <a:dk1>
        <a:sysClr val="windowText" lastClr="000000"/>
      </a:dk1>
      <a:lt1>
        <a:sysClr val="window" lastClr="FFFFFF"/>
      </a:lt1>
      <a:dk2>
        <a:srgbClr val="424456"/>
      </a:dk2>
      <a:lt2>
        <a:srgbClr val="DEDEDE"/>
      </a:lt2>
      <a:accent1>
        <a:srgbClr val="003399"/>
      </a:accent1>
      <a:accent2>
        <a:srgbClr val="CC0000"/>
      </a:accent2>
      <a:accent3>
        <a:srgbClr val="339933"/>
      </a:accent3>
      <a:accent4>
        <a:srgbClr val="330066"/>
      </a:accent4>
      <a:accent5>
        <a:srgbClr val="CCB400"/>
      </a:accent5>
      <a:accent6>
        <a:srgbClr val="CC6600"/>
      </a:accent6>
      <a:hlink>
        <a:srgbClr val="67AFBD"/>
      </a:hlink>
      <a:folHlink>
        <a:srgbClr val="C2A874"/>
      </a:folHlink>
    </a:clrScheme>
    <a:fontScheme name="Gotham">
      <a:majorFont>
        <a:latin typeface="Gotham Medium"/>
        <a:ea typeface=""/>
        <a:cs typeface=""/>
      </a:majorFont>
      <a:minorFont>
        <a:latin typeface="Gotham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ormAutofit/>
      </a:bodyPr>
      <a:lstStyle>
        <a:defPPr>
          <a:buNone/>
          <a:defRPr dirty="0" smtClean="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MBA_Theme_Arial</Template>
  <TotalTime>2548</TotalTime>
  <Words>806</Words>
  <Application>Microsoft Office PowerPoint</Application>
  <PresentationFormat>On-screen Show (4:3)</PresentationFormat>
  <Paragraphs>94</Paragraphs>
  <Slides>13</Slides>
  <Notes>2</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13</vt:i4>
      </vt:variant>
    </vt:vector>
  </HeadingPairs>
  <TitlesOfParts>
    <vt:vector size="21" baseType="lpstr">
      <vt:lpstr>Arial</vt:lpstr>
      <vt:lpstr>Calibri</vt:lpstr>
      <vt:lpstr>Courier New</vt:lpstr>
      <vt:lpstr>Futura Md BT Medium</vt:lpstr>
      <vt:lpstr>Gotham Medium</vt:lpstr>
      <vt:lpstr>ヒラギノ角ゴ Pro W3</vt:lpstr>
      <vt:lpstr>MBA_Theme_Arial</vt:lpstr>
      <vt:lpstr>Office Theme</vt:lpstr>
      <vt:lpstr>Five Billboards Inside Washington, DC  An MBA Update</vt:lpstr>
      <vt:lpstr>Mortgage Bankers Association</vt:lpstr>
      <vt:lpstr>Five Pillars  </vt:lpstr>
      <vt:lpstr>MBA’s Policy and Advocacy Initiatives</vt:lpstr>
      <vt:lpstr>MBA’s Policy and Advocacy Initiatives</vt:lpstr>
      <vt:lpstr>MBA’s Policy and Advocacy Initiatives</vt:lpstr>
      <vt:lpstr>MBA’s Policy and Advocacy Initiatives</vt:lpstr>
      <vt:lpstr>MBA’s Policy and Advocacy Initiatives</vt:lpstr>
      <vt:lpstr>Member Engagement  -  Conferences, Roundtables and other meetings and events</vt:lpstr>
      <vt:lpstr>Other ways to get involved</vt:lpstr>
      <vt:lpstr>Other ways to get involved</vt:lpstr>
      <vt:lpstr>MBA Opens doors foundation:  a home grant program Keeping Families in their homes 365 Days a Year</vt:lpstr>
      <vt:lpstr>Contacts at MBA</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Walker, Katheryne</dc:creator>
  <cp:lastModifiedBy>McFadden, Stephanie @ San Francisco</cp:lastModifiedBy>
  <cp:revision>157</cp:revision>
  <cp:lastPrinted>2018-09-18T20:03:32Z</cp:lastPrinted>
  <dcterms:created xsi:type="dcterms:W3CDTF">2011-05-23T17:50:40Z</dcterms:created>
  <dcterms:modified xsi:type="dcterms:W3CDTF">2018-09-18T20:55:55Z</dcterms:modified>
</cp:coreProperties>
</file>