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39" r:id="rId1"/>
    <p:sldMasterId id="2147484051" r:id="rId2"/>
    <p:sldMasterId id="2147484063" r:id="rId3"/>
  </p:sldMasterIdLst>
  <p:notesMasterIdLst>
    <p:notesMasterId r:id="rId68"/>
  </p:notesMasterIdLst>
  <p:handoutMasterIdLst>
    <p:handoutMasterId r:id="rId69"/>
  </p:handoutMasterIdLst>
  <p:sldIdLst>
    <p:sldId id="327" r:id="rId4"/>
    <p:sldId id="366" r:id="rId5"/>
    <p:sldId id="335" r:id="rId6"/>
    <p:sldId id="336" r:id="rId7"/>
    <p:sldId id="337" r:id="rId8"/>
    <p:sldId id="367" r:id="rId9"/>
    <p:sldId id="338" r:id="rId10"/>
    <p:sldId id="339" r:id="rId11"/>
    <p:sldId id="340" r:id="rId12"/>
    <p:sldId id="369" r:id="rId13"/>
    <p:sldId id="341" r:id="rId14"/>
    <p:sldId id="342" r:id="rId15"/>
    <p:sldId id="343" r:id="rId16"/>
    <p:sldId id="377" r:id="rId17"/>
    <p:sldId id="378" r:id="rId18"/>
    <p:sldId id="380" r:id="rId19"/>
    <p:sldId id="345" r:id="rId20"/>
    <p:sldId id="379" r:id="rId21"/>
    <p:sldId id="346" r:id="rId22"/>
    <p:sldId id="382" r:id="rId23"/>
    <p:sldId id="383" r:id="rId24"/>
    <p:sldId id="384" r:id="rId25"/>
    <p:sldId id="348" r:id="rId26"/>
    <p:sldId id="385" r:id="rId27"/>
    <p:sldId id="386" r:id="rId28"/>
    <p:sldId id="349" r:id="rId29"/>
    <p:sldId id="350" r:id="rId30"/>
    <p:sldId id="388" r:id="rId31"/>
    <p:sldId id="387" r:id="rId32"/>
    <p:sldId id="351" r:id="rId33"/>
    <p:sldId id="381" r:id="rId34"/>
    <p:sldId id="370" r:id="rId35"/>
    <p:sldId id="372" r:id="rId36"/>
    <p:sldId id="376" r:id="rId37"/>
    <p:sldId id="373" r:id="rId38"/>
    <p:sldId id="375" r:id="rId39"/>
    <p:sldId id="374" r:id="rId40"/>
    <p:sldId id="371" r:id="rId41"/>
    <p:sldId id="491" r:id="rId42"/>
    <p:sldId id="492" r:id="rId43"/>
    <p:sldId id="493" r:id="rId44"/>
    <p:sldId id="494" r:id="rId45"/>
    <p:sldId id="490" r:id="rId46"/>
    <p:sldId id="474" r:id="rId47"/>
    <p:sldId id="485" r:id="rId48"/>
    <p:sldId id="488" r:id="rId49"/>
    <p:sldId id="489" r:id="rId50"/>
    <p:sldId id="256" r:id="rId51"/>
    <p:sldId id="257" r:id="rId52"/>
    <p:sldId id="259" r:id="rId53"/>
    <p:sldId id="258" r:id="rId54"/>
    <p:sldId id="260" r:id="rId55"/>
    <p:sldId id="261" r:id="rId56"/>
    <p:sldId id="262" r:id="rId57"/>
    <p:sldId id="263" r:id="rId58"/>
    <p:sldId id="264" r:id="rId59"/>
    <p:sldId id="265" r:id="rId60"/>
    <p:sldId id="266" r:id="rId61"/>
    <p:sldId id="267" r:id="rId62"/>
    <p:sldId id="268" r:id="rId63"/>
    <p:sldId id="269" r:id="rId64"/>
    <p:sldId id="270" r:id="rId65"/>
    <p:sldId id="271" r:id="rId66"/>
    <p:sldId id="272" r:id="rId67"/>
  </p:sldIdLst>
  <p:sldSz cx="9144000" cy="6858000" type="screen4x3"/>
  <p:notesSz cx="6946900" cy="9271000"/>
  <p:custDataLst>
    <p:tags r:id="rId7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8"/>
    <a:srgbClr val="F5F5F6"/>
    <a:srgbClr val="ECECEE"/>
    <a:srgbClr val="E3E3E6"/>
    <a:srgbClr val="F4F4F5"/>
    <a:srgbClr val="E2E2E5"/>
    <a:srgbClr val="EFEFF0"/>
    <a:srgbClr val="FDF9F2"/>
    <a:srgbClr val="000000"/>
    <a:srgbClr val="980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2857" autoAdjust="0"/>
  </p:normalViewPr>
  <p:slideViewPr>
    <p:cSldViewPr>
      <p:cViewPr varScale="1">
        <p:scale>
          <a:sx n="112" d="100"/>
          <a:sy n="112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1" d="100"/>
          <a:sy n="131" d="100"/>
        </p:scale>
        <p:origin x="-4782" y="-90"/>
      </p:cViewPr>
      <p:guideLst>
        <p:guide orient="horz" pos="292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ndout_header_charco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46900" cy="715014"/>
          </a:xfrm>
          <a:prstGeom prst="rect">
            <a:avLst/>
          </a:prstGeom>
        </p:spPr>
      </p:pic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94403"/>
            <a:ext cx="3010953" cy="2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b" anchorCtr="0" compatLnSpc="1">
            <a:prstTxWarp prst="textNoShape">
              <a:avLst/>
            </a:prstTxWarp>
            <a:spAutoFit/>
          </a:bodyPr>
          <a:lstStyle>
            <a:lvl1pPr defTabSz="92670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948" y="8994403"/>
            <a:ext cx="3010953" cy="2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b" anchorCtr="0" compatLnSpc="1">
            <a:prstTxWarp prst="textNoShape">
              <a:avLst/>
            </a:prstTxWarp>
            <a:spAutoFit/>
          </a:bodyPr>
          <a:lstStyle>
            <a:lvl1pPr algn="r" defTabSz="92670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6A6793B4-A2E6-4531-94C4-685F1AD48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313" y="348297"/>
            <a:ext cx="5128373" cy="26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t" anchorCtr="0" compatLnSpc="1">
            <a:prstTxWarp prst="textNoShape">
              <a:avLst/>
            </a:prstTxWarp>
            <a:spAutoFit/>
          </a:bodyPr>
          <a:lstStyle>
            <a:lvl1pPr defTabSz="926703" eaLnBrk="0" hangingPunct="0">
              <a:lnSpc>
                <a:spcPct val="100000"/>
              </a:lnSpc>
              <a:spcBef>
                <a:spcPct val="0"/>
              </a:spcBef>
              <a:defRPr sz="1100">
                <a:solidFill>
                  <a:schemeClr val="bg1"/>
                </a:solidFill>
                <a:latin typeface="ITC Franklin Gothic Book" charset="0"/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1021" y="106073"/>
            <a:ext cx="2255854" cy="27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t" anchorCtr="0" compatLnSpc="1">
            <a:prstTxWarp prst="textNoShape">
              <a:avLst/>
            </a:prstTxWarp>
            <a:spAutoFit/>
          </a:bodyPr>
          <a:lstStyle>
            <a:lvl1pPr defTabSz="926703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832E31A3-B675-4EA4-A423-7560196E723F}" type="datetime1">
              <a:rPr lang="en-US"/>
              <a:pPr>
                <a:defRPr/>
              </a:pPr>
              <a:t>9/27/2018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6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953" cy="4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62" tIns="46331" rIns="92662" bIns="46331" numCol="1" anchor="t" anchorCtr="0" compatLnSpc="1">
            <a:prstTxWarp prst="textNoShape">
              <a:avLst/>
            </a:prstTxWarp>
          </a:bodyPr>
          <a:lstStyle>
            <a:lvl1pPr defTabSz="92670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948" y="0"/>
            <a:ext cx="3010953" cy="4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62" tIns="46331" rIns="92662" bIns="46331" numCol="1" anchor="t" anchorCtr="0" compatLnSpc="1">
            <a:prstTxWarp prst="textNoShape">
              <a:avLst/>
            </a:prstTxWarp>
          </a:bodyPr>
          <a:lstStyle>
            <a:lvl1pPr algn="r" defTabSz="92670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D3252732-BA8D-4C49-82B9-B69F6386B2C6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569" y="4404359"/>
            <a:ext cx="5093764" cy="417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62" tIns="46331" rIns="92662" bIns="46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134"/>
            <a:ext cx="3010953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62" tIns="46331" rIns="92662" bIns="46331" numCol="1" anchor="b" anchorCtr="0" compatLnSpc="1">
            <a:prstTxWarp prst="textNoShape">
              <a:avLst/>
            </a:prstTxWarp>
          </a:bodyPr>
          <a:lstStyle>
            <a:lvl1pPr defTabSz="92670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948" y="8807134"/>
            <a:ext cx="3010953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62" tIns="46331" rIns="92662" bIns="46331" numCol="1" anchor="b" anchorCtr="0" compatLnSpc="1">
            <a:prstTxWarp prst="textNoShape">
              <a:avLst/>
            </a:prstTxWarp>
          </a:bodyPr>
          <a:lstStyle>
            <a:lvl1pPr algn="r" defTabSz="92670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AA585474-E867-43A0-99B6-94434B83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385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2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58901-49CC-473F-9437-A43CF09198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49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3BB2E-2D06-47DF-94C9-6C2135496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49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59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04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358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12EA5-4F59-4AE7-84D3-11F90A3F5CE5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A3DF7-F23F-4B4E-AE83-1C04C54EF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6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7056-39FD-4FDF-ADE8-CF80DCB0E9D3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24600"/>
            <a:ext cx="381000" cy="365125"/>
          </a:xfrm>
        </p:spPr>
        <p:txBody>
          <a:bodyPr/>
          <a:lstStyle>
            <a:lvl1pPr>
              <a:defRPr sz="1500" b="1"/>
            </a:lvl1pPr>
          </a:lstStyle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E583-9F6F-434C-A691-2C459B4A57FB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4947-6462-4D8F-A3AA-BA691DB2A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7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9AE7-0744-4940-B83D-0846B1D9B4DC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A582-62A1-4897-B658-40F3192AA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1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98F2-8307-4A11-B19F-70342CF179F4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397E-51C7-40C0-990E-3F18F7D22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25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7ADE-7B0C-4AAD-B02A-C6376729F223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CD6B-7C9A-4955-8EFD-C0AE0F423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7808-6351-4595-BDA1-F982BDD99992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284A-0880-49B6-B60D-98C6B9B3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2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AF34-0E65-4380-A077-8EE96D67E3F0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9EBB-599C-4490-B944-0E8500016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09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A569-2F7D-4521-883D-563C1965C46B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C405-40F4-4C81-8D9F-E4992674B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B21C-1A63-4527-AB5E-82E3D3FEC805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5999-340E-4ACF-BB34-8FE13F43D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60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963E-12FC-4777-9AEE-45E9FBD7754B}" type="datetime1">
              <a:rPr lang="en-US" smtClean="0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1A52-F243-4E28-A049-9BCD5654D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09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66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97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35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1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13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16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7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815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9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3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5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39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61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14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5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60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94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5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5C5E4E5-AD2B-4BEB-B7CD-4F73640B1EB4}" type="datetime1">
              <a:rPr lang="en-US">
                <a:ea typeface="ＭＳ Ｐゴシック" pitchFamily="2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9/27/2018</a:t>
            </a:fld>
            <a:endParaRPr lang="en-US">
              <a:ea typeface="ＭＳ Ｐゴシック" pitchFamily="2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ACE77B1-E6C2-4F5D-92A0-CC1BDF15D7F4}" type="slidenum">
              <a:rPr lang="en-US">
                <a:ea typeface="ＭＳ Ｐゴシック" pitchFamily="2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6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DF32-92E9-40CD-B477-88FF0C56644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9F30-7DCA-489C-8C8E-BE0FB8A67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57200" y="189114"/>
            <a:ext cx="8229600" cy="57259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b="1" dirty="0"/>
              <a:t>Mortgage Credit Panel</a:t>
            </a:r>
          </a:p>
        </p:txBody>
      </p:sp>
      <p:sp>
        <p:nvSpPr>
          <p:cNvPr id="2051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553E4-1964-4AEF-9A04-E0130031BD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6" y="1785144"/>
            <a:ext cx="6739467" cy="3790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FBAB42-FC67-46E2-9AFC-4E1A00FAA3FD}"/>
              </a:ext>
            </a:extLst>
          </p:cNvPr>
          <p:cNvSpPr/>
          <p:nvPr/>
        </p:nvSpPr>
        <p:spPr>
          <a:xfrm>
            <a:off x="1524000" y="2971800"/>
            <a:ext cx="33528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00E15-B5E5-4816-9B8D-887BA8D13175}"/>
              </a:ext>
            </a:extLst>
          </p:cNvPr>
          <p:cNvSpPr txBox="1"/>
          <p:nvPr/>
        </p:nvSpPr>
        <p:spPr>
          <a:xfrm>
            <a:off x="1503892" y="2798802"/>
            <a:ext cx="3352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DF9F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Bold ITC" panose="020B0907030504020204" pitchFamily="34" charset="0"/>
              </a:rPr>
              <a:t>CREDIT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4241B-2B71-47CD-B2A7-A87DC0B7427E}"/>
              </a:ext>
            </a:extLst>
          </p:cNvPr>
          <p:cNvSpPr/>
          <p:nvPr/>
        </p:nvSpPr>
        <p:spPr>
          <a:xfrm>
            <a:off x="1503892" y="4800600"/>
            <a:ext cx="3677708" cy="762000"/>
          </a:xfrm>
          <a:prstGeom prst="rect">
            <a:avLst/>
          </a:prstGeom>
          <a:solidFill>
            <a:srgbClr val="E3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C Hammer   You Cant Touch This instrumental (64  kbps)">
            <a:hlinkClick r:id="" action="ppaction://media"/>
            <a:extLst>
              <a:ext uri="{FF2B5EF4-FFF2-40B4-BE49-F238E27FC236}">
                <a16:creationId xmlns:a16="http://schemas.microsoft.com/office/drawing/2014/main" id="{67E2DA4F-63DD-46A0-A7A5-4F6965A294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7918" y="454342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85ABBE-A655-4BA4-A5FA-6887B8FA61F6}"/>
              </a:ext>
            </a:extLst>
          </p:cNvPr>
          <p:cNvSpPr/>
          <p:nvPr/>
        </p:nvSpPr>
        <p:spPr>
          <a:xfrm>
            <a:off x="1503892" y="1785144"/>
            <a:ext cx="3434026" cy="3091656"/>
          </a:xfrm>
          <a:prstGeom prst="rect">
            <a:avLst/>
          </a:prstGeom>
          <a:solidFill>
            <a:srgbClr val="E5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1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1EDCD7-81F5-4C85-A2A3-75C91307D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943498"/>
              </p:ext>
            </p:extLst>
          </p:nvPr>
        </p:nvGraphicFramePr>
        <p:xfrm>
          <a:off x="533400" y="914400"/>
          <a:ext cx="7543801" cy="5088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71446986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023760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00837663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3585122396"/>
                    </a:ext>
                  </a:extLst>
                </a:gridCol>
              </a:tblGrid>
              <a:tr h="908661"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GC/MA Credit Review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Full Credit Review 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(not Section 50 signer)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Full Credit Review 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(Section 50 signer)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extLst>
                  <a:ext uri="{0D108BD9-81ED-4DB2-BD59-A6C34878D82A}">
                    <a16:rowId xmlns:a16="http://schemas.microsoft.com/office/drawing/2014/main" val="134510730"/>
                  </a:ext>
                </a:extLst>
              </a:tr>
              <a:tr h="448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Credit Release/Report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extLst>
                  <a:ext uri="{0D108BD9-81ED-4DB2-BD59-A6C34878D82A}">
                    <a16:rowId xmlns:a16="http://schemas.microsoft.com/office/drawing/2014/main" val="1640670127"/>
                  </a:ext>
                </a:extLst>
              </a:tr>
              <a:tr h="319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Resume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extLst>
                  <a:ext uri="{0D108BD9-81ED-4DB2-BD59-A6C34878D82A}">
                    <a16:rowId xmlns:a16="http://schemas.microsoft.com/office/drawing/2014/main" val="1761991866"/>
                  </a:ext>
                </a:extLst>
              </a:tr>
              <a:tr h="448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Financial Statements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extLst>
                  <a:ext uri="{0D108BD9-81ED-4DB2-BD59-A6C34878D82A}">
                    <a16:rowId xmlns:a16="http://schemas.microsoft.com/office/drawing/2014/main" val="2399867869"/>
                  </a:ext>
                </a:extLst>
              </a:tr>
              <a:tr h="448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HUD 2530 (depends)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extLst>
                  <a:ext uri="{0D108BD9-81ED-4DB2-BD59-A6C34878D82A}">
                    <a16:rowId xmlns:a16="http://schemas.microsoft.com/office/drawing/2014/main" val="152949238"/>
                  </a:ext>
                </a:extLst>
              </a:tr>
              <a:tr h="448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HUD 92013 SUPP 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extLst>
                  <a:ext uri="{0D108BD9-81ED-4DB2-BD59-A6C34878D82A}">
                    <a16:rowId xmlns:a16="http://schemas.microsoft.com/office/drawing/2014/main" val="1005812064"/>
                  </a:ext>
                </a:extLst>
              </a:tr>
              <a:tr h="448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OFAC/LDP/SAM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extLst>
                  <a:ext uri="{0D108BD9-81ED-4DB2-BD59-A6C34878D82A}">
                    <a16:rowId xmlns:a16="http://schemas.microsoft.com/office/drawing/2014/main" val="1631340714"/>
                  </a:ext>
                </a:extLst>
              </a:tr>
              <a:tr h="448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Internet Search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extLst>
                  <a:ext uri="{0D108BD9-81ED-4DB2-BD59-A6C34878D82A}">
                    <a16:rowId xmlns:a16="http://schemas.microsoft.com/office/drawing/2014/main" val="1796595726"/>
                  </a:ext>
                </a:extLst>
              </a:tr>
              <a:tr h="426190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</a:rPr>
                        <a:t>Other Business Concerns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extLst>
                  <a:ext uri="{0D108BD9-81ED-4DB2-BD59-A6C34878D82A}">
                    <a16:rowId xmlns:a16="http://schemas.microsoft.com/office/drawing/2014/main" val="41854780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VOD/Bank Statement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*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extLst>
                  <a:ext uri="{0D108BD9-81ED-4DB2-BD59-A6C34878D82A}">
                    <a16:rowId xmlns:a16="http://schemas.microsoft.com/office/drawing/2014/main" val="62454424"/>
                  </a:ext>
                </a:extLst>
              </a:tr>
              <a:tr h="2878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REO Schedule</a:t>
                      </a:r>
                      <a:endParaRPr lang="en-US" sz="1200" b="1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5556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2600"/>
                        <a:buFont typeface="Wingdings" panose="05000000000000000000" pitchFamily="2" charset="2"/>
                        <a:buChar char="ü"/>
                      </a:pP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3571" marR="3571" marT="3571" marB="0" anchor="ctr"/>
                </a:tc>
                <a:extLst>
                  <a:ext uri="{0D108BD9-81ED-4DB2-BD59-A6C34878D82A}">
                    <a16:rowId xmlns:a16="http://schemas.microsoft.com/office/drawing/2014/main" val="198340696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D845423-BDA7-491F-B34F-E2F5D54A0C80}"/>
              </a:ext>
            </a:extLst>
          </p:cNvPr>
          <p:cNvSpPr txBox="1"/>
          <p:nvPr/>
        </p:nvSpPr>
        <p:spPr>
          <a:xfrm flipH="1">
            <a:off x="960118" y="6324600"/>
            <a:ext cx="460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*required if providing financial support</a:t>
            </a:r>
          </a:p>
        </p:txBody>
      </p:sp>
    </p:spTree>
    <p:extLst>
      <p:ext uri="{BB962C8B-B14F-4D97-AF65-F5344CB8AC3E}">
        <p14:creationId xmlns:p14="http://schemas.microsoft.com/office/powerpoint/2010/main" val="332189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1"/>
            <a:ext cx="7467600" cy="51815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400" b="1" dirty="0"/>
              <a:t>Examples of Others requiring a LIMITED Mortgage Credit Review</a:t>
            </a:r>
          </a:p>
          <a:p>
            <a:pPr marL="0" indent="0">
              <a:buNone/>
            </a:pPr>
            <a:r>
              <a:rPr lang="en-US" sz="1400" b="1" dirty="0"/>
              <a:t>Management Agents with Identity of Interest (IOI)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HUD 92013 SUPP; answer 4 questions, can check credit reports for trade references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Resume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HUD 2530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Financial Statements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Credit Reports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Internet search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Management Agents with no Identity of Interest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Waiver of credit reports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HUD 92013 SUPP; answer 4 questions, can check credit reports for trade references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Resume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HUD 2530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Internet search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General Contractors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Resume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Financial Statements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VOD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HUD 92013 SUPP; answer 4 questions, can check credit reports for trade references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HUD 2530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Credit Reports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Internet search</a:t>
            </a:r>
          </a:p>
        </p:txBody>
      </p:sp>
    </p:spTree>
    <p:extLst>
      <p:ext uri="{BB962C8B-B14F-4D97-AF65-F5344CB8AC3E}">
        <p14:creationId xmlns:p14="http://schemas.microsoft.com/office/powerpoint/2010/main" val="88813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838200"/>
            <a:ext cx="6571343" cy="5333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/>
              <a:t>Passive Principals Are Not subject to Credit Review!!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Passive principals have no decision making authority or financial capacity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BUT, if a passive principal is providing the initial project cash investment (</a:t>
            </a:r>
            <a:r>
              <a:rPr lang="en-US" sz="2000" u="sng" dirty="0"/>
              <a:t>with no ongoing obligation to support the project</a:t>
            </a:r>
            <a:r>
              <a:rPr lang="en-US" sz="2000" dirty="0"/>
              <a:t>), the availability of cash </a:t>
            </a:r>
            <a:r>
              <a:rPr lang="en-US" dirty="0"/>
              <a:t>must be verified.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Bottom Line: Every case will be different. The MAP underwriter must complete research on the borrower to determine who qualifies as principal and the level of mortgage credit required. 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812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177"/>
            <a:ext cx="8229600" cy="5036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Underwriting Notes:</a:t>
            </a:r>
          </a:p>
          <a:p>
            <a:pPr marL="342900" indent="-342900">
              <a:buAutoNum type="arabicPeriod"/>
            </a:pPr>
            <a:r>
              <a:rPr lang="en-US" sz="1600" dirty="0"/>
              <a:t>Be careful of structures or layered organizational structures</a:t>
            </a:r>
          </a:p>
          <a:p>
            <a:pPr marL="342900" indent="-342900">
              <a:buAutoNum type="arabicPeriod"/>
            </a:pPr>
            <a:r>
              <a:rPr lang="en-US" sz="1600" dirty="0"/>
              <a:t>Identify the individuals and entities with operational control (decision makers)</a:t>
            </a:r>
          </a:p>
          <a:p>
            <a:pPr marL="342900" indent="-342900">
              <a:buAutoNum type="arabicPeriod"/>
            </a:pPr>
            <a:r>
              <a:rPr lang="en-US" sz="1600" dirty="0"/>
              <a:t>Identify the individual and entities with financial capacity</a:t>
            </a:r>
          </a:p>
          <a:p>
            <a:pPr marL="342900" indent="-342900">
              <a:buAutoNum type="arabicPeriod"/>
            </a:pPr>
            <a:r>
              <a:rPr lang="en-US" sz="1600" dirty="0"/>
              <a:t>Identify anyone who owns a substantial interest in the property, what is their role?</a:t>
            </a:r>
          </a:p>
          <a:p>
            <a:pPr marL="342900" indent="-342900">
              <a:buAutoNum type="arabicPeriod"/>
            </a:pPr>
            <a:r>
              <a:rPr lang="en-US" sz="1600" dirty="0"/>
              <a:t>Conduct Previous Participation analysis separately</a:t>
            </a:r>
          </a:p>
          <a:p>
            <a:pPr marL="342900" indent="-342900">
              <a:buAutoNum type="arabicPeriod"/>
            </a:pPr>
            <a:r>
              <a:rPr lang="en-US" sz="1600" dirty="0"/>
              <a:t>Be cautious when identifying passive principals: are they really passive, especially if they own a significant percentage? Is it clear the individual or entity has no say in the project? Are they bringing cash to close?</a:t>
            </a:r>
          </a:p>
          <a:p>
            <a:pPr marL="342900" indent="-342900">
              <a:buAutoNum type="arabicPeriod"/>
            </a:pPr>
            <a:r>
              <a:rPr lang="en-US" sz="1600" dirty="0"/>
              <a:t>The determination of the principals is subjective; but be able to support the decision. </a:t>
            </a:r>
          </a:p>
          <a:p>
            <a:pPr marL="342900" indent="-342900">
              <a:buAutoNum type="arabicPeriod"/>
            </a:pPr>
            <a:r>
              <a:rPr lang="en-US" sz="1600" dirty="0"/>
              <a:t>Ask questions to clarify the roles.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4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APPS/2530 Previous Participation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615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838201"/>
            <a:ext cx="6571343" cy="461782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3200" b="1" dirty="0"/>
              <a:t>The big question is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	</a:t>
            </a:r>
            <a:r>
              <a:rPr lang="en-US" sz="3600" b="1" dirty="0">
                <a:solidFill>
                  <a:srgbClr val="FF0000"/>
                </a:solidFill>
              </a:rPr>
              <a:t>Who is included on 	2530/APPS?</a:t>
            </a: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endParaRPr lang="en-US" sz="2000" b="1" dirty="0"/>
          </a:p>
          <a:p>
            <a:endParaRPr lang="en-US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85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838201"/>
            <a:ext cx="6571343" cy="461782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3200" b="1" dirty="0"/>
              <a:t>Answer: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	</a:t>
            </a:r>
            <a:r>
              <a:rPr lang="en-US" sz="3600" b="1" dirty="0">
                <a:solidFill>
                  <a:srgbClr val="FF0000"/>
                </a:solidFill>
              </a:rPr>
              <a:t>Controlling Participants</a:t>
            </a: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endParaRPr lang="en-US" sz="2000" b="1" dirty="0"/>
          </a:p>
          <a:p>
            <a:endParaRPr lang="en-US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07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838200"/>
            <a:ext cx="6571343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Who are Controlling Participants?</a:t>
            </a:r>
          </a:p>
          <a:p>
            <a:endParaRPr lang="en-US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Specified capacities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Individuals and entities who have operational or financial control </a:t>
            </a:r>
            <a:r>
              <a:rPr lang="en-US" sz="2400" b="1" dirty="0"/>
              <a:t>of the specified capacities</a:t>
            </a:r>
          </a:p>
        </p:txBody>
      </p:sp>
    </p:spTree>
    <p:extLst>
      <p:ext uri="{BB962C8B-B14F-4D97-AF65-F5344CB8AC3E}">
        <p14:creationId xmlns:p14="http://schemas.microsoft.com/office/powerpoint/2010/main" val="180870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838201"/>
            <a:ext cx="6571343" cy="461782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Who </a:t>
            </a:r>
            <a:r>
              <a:rPr lang="en-US" sz="2400" b="1" dirty="0" err="1"/>
              <a:t>is“Specified</a:t>
            </a:r>
            <a:r>
              <a:rPr lang="en-US" sz="2400" b="1" dirty="0"/>
              <a:t> Capacity”?</a:t>
            </a:r>
          </a:p>
          <a:p>
            <a:pPr marL="0" indent="0">
              <a:buNone/>
            </a:pPr>
            <a:endParaRPr lang="en-US" sz="2000" dirty="0"/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Borrower/owner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Management Agent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General Contractor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9025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848600" cy="52577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600" b="1" dirty="0"/>
              <a:t>Who are the individuals/entities that control Specified Capacities?</a:t>
            </a:r>
          </a:p>
          <a:p>
            <a:pPr lvl="1"/>
            <a:endParaRPr lang="en-US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 Own, </a:t>
            </a:r>
            <a:r>
              <a:rPr lang="en-US" sz="2200" b="1" dirty="0"/>
              <a:t>directly or indirectly 25% or more </a:t>
            </a:r>
            <a:r>
              <a:rPr lang="en-US" sz="2200" dirty="0"/>
              <a:t>of the specified capacity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70C0"/>
                </a:solidFill>
              </a:rPr>
              <a:t>Controlling owners </a:t>
            </a:r>
            <a:r>
              <a:rPr lang="en-US" sz="2200" b="1" dirty="0"/>
              <a:t>of entities </a:t>
            </a:r>
            <a:r>
              <a:rPr lang="en-US" sz="2200" b="1" dirty="0">
                <a:solidFill>
                  <a:srgbClr val="FF0000"/>
                </a:solidFill>
              </a:rPr>
              <a:t>that control </a:t>
            </a:r>
            <a:r>
              <a:rPr lang="en-US" sz="2200" dirty="0"/>
              <a:t>specified capacity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Any officer (or equivalent, executive management) </a:t>
            </a:r>
            <a:r>
              <a:rPr lang="en-US" sz="2200" i="1" dirty="0"/>
              <a:t>of specified capacity or controlling participant</a:t>
            </a:r>
            <a:r>
              <a:rPr lang="en-US" sz="2200" dirty="0"/>
              <a:t>, directly responsible to the board and have the ability to prevent or resolve violations or circumstances giving rise to flags</a:t>
            </a:r>
          </a:p>
        </p:txBody>
      </p:sp>
    </p:spTree>
    <p:extLst>
      <p:ext uri="{BB962C8B-B14F-4D97-AF65-F5344CB8AC3E}">
        <p14:creationId xmlns:p14="http://schemas.microsoft.com/office/powerpoint/2010/main" val="80382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Active/Passive Principals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8921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848600" cy="5257799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Controlling Roles: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Manager or managing members of LLC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000" dirty="0"/>
              <a:t>General partners of limited partnership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Partners in a general partnership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Executive director or equivalent role of non-profit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76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848600" cy="5257799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Controlling Roles: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 Trustees of a Trust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Members of </a:t>
            </a:r>
            <a:r>
              <a:rPr lang="en-US" u="sng" dirty="0"/>
              <a:t>for-profit</a:t>
            </a:r>
            <a:r>
              <a:rPr lang="en-US" dirty="0"/>
              <a:t> corporations Board of Directors who are </a:t>
            </a:r>
            <a:r>
              <a:rPr lang="en-US" b="1" dirty="0"/>
              <a:t>also officers of corporation.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Controlling stockholder of corporation.  In most cases ownership interest will be at least 25%.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8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848600" cy="5257799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Controlling Roles: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Individual or entity who will sign Section 50 of the Regulatory Agreement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Any other person or entity determined by HUD to exercise day-to-day control, financial or operational over a specified capacity.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12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848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Controlling Participant Exclusions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800" dirty="0"/>
              <a:t>Exclusion takes precedence over inclusion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If entity/individual qualifies for an exclusion, it takes precedence over inclusion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665601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848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Excluded Individuals/Entities</a:t>
            </a:r>
          </a:p>
          <a:p>
            <a:pPr marL="0" indent="0">
              <a:buNone/>
            </a:pPr>
            <a:endParaRPr lang="en-US" sz="2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 </a:t>
            </a:r>
            <a:r>
              <a:rPr lang="en-US" sz="2000" dirty="0"/>
              <a:t>Wholly owned entities – owned 100% by 1 individual or  entity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Shell entities – don’t take actions themselves, only serve as legal vehicles for partners/members or owners to take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Minor officers of corporation – Do not have “significant involvement” </a:t>
            </a:r>
            <a:r>
              <a:rPr lang="en-US" dirty="0"/>
              <a:t>(</a:t>
            </a:r>
            <a:r>
              <a:rPr lang="en-US" sz="2000" dirty="0"/>
              <a:t>ability to prevent or resolve violating or circumstances giving  rise to flags related to the covered project</a:t>
            </a:r>
            <a:r>
              <a:rPr lang="en-US" dirty="0"/>
              <a:t>)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8101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848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Excluded Individuals/Entities</a:t>
            </a:r>
          </a:p>
          <a:p>
            <a:pPr marL="0" indent="0">
              <a:buNone/>
            </a:pPr>
            <a:endParaRPr lang="en-US" sz="2200" b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 dirty="0"/>
              <a:t> </a:t>
            </a:r>
            <a:r>
              <a:rPr lang="en-US" sz="2000" dirty="0"/>
              <a:t>Tax credit investors – Provide LLCI certification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Passive participants with no control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Members, partners, stakeholders and owners of entities with less than 25% share with no control through another capacity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Effective interest is used to determine “share”.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Consider identity of interest relationships, familial relation or common financial interest in determining effective ownership interest.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3576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Excluded Individuals/Entities</a:t>
            </a:r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Members of Board of Directors, non-profit or for-profit </a:t>
            </a:r>
            <a:r>
              <a:rPr lang="en-US" sz="2000" b="1" dirty="0"/>
              <a:t>who do not exercise control through another capacity </a:t>
            </a:r>
            <a:r>
              <a:rPr lang="en-US" sz="2000" dirty="0"/>
              <a:t>(Executive Director or Officers)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Mortgagees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Public housing agency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4127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Excluded Individuals/Entities</a:t>
            </a:r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Individual shareholders of a publicly held company and the company itself do not file. The CEO, controlling shareholder and any other individual identified as having day-today-control must file.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Any individual or entity determined by HUD not to exercise financial or operational control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669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Nonprofit entities</a:t>
            </a:r>
          </a:p>
          <a:p>
            <a:pPr marL="0" indent="0">
              <a:buNone/>
            </a:pPr>
            <a:r>
              <a:rPr lang="en-US" u="sng" dirty="0"/>
              <a:t>Controlling Participant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Any officer (or equivalent, executive management) </a:t>
            </a:r>
            <a:r>
              <a:rPr lang="en-US" sz="1800" i="1" dirty="0"/>
              <a:t>of specified capacity or controlling participant</a:t>
            </a:r>
            <a:r>
              <a:rPr lang="en-US" sz="1800" dirty="0"/>
              <a:t>, directly responsible to the board and have the ability to prevent or resolve violations or circumstances giving rise to flags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Executive director or equivalent role of non-profit</a:t>
            </a:r>
          </a:p>
          <a:p>
            <a:pPr marL="0" indent="0">
              <a:buNone/>
            </a:pPr>
            <a:r>
              <a:rPr lang="en-US" u="sng" dirty="0"/>
              <a:t>Exclusion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Members of Board of Directors </a:t>
            </a:r>
            <a:r>
              <a:rPr lang="en-US" sz="1800" b="1" dirty="0"/>
              <a:t>who do not exercise control through another capacity </a:t>
            </a:r>
            <a:r>
              <a:rPr lang="en-US" sz="1800" dirty="0"/>
              <a:t>(Executive Director or Officers)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037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Corporate Officers vs. Board Officers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400" b="1" dirty="0"/>
              <a:t>Corporate Officers</a:t>
            </a:r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1800" dirty="0"/>
              <a:t>CFO, CEO, CIO, etc.</a:t>
            </a:r>
          </a:p>
          <a:p>
            <a:pPr marL="0" indent="0">
              <a:buNone/>
            </a:pPr>
            <a:r>
              <a:rPr lang="en-US" sz="1800" dirty="0"/>
              <a:t>		President, Vice President, Executive Director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2400" b="1" dirty="0"/>
              <a:t>Board Officers</a:t>
            </a:r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1800" dirty="0"/>
              <a:t>President, Vice President, Treasurer, Secretary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747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799" cy="5181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Active Principal:</a:t>
            </a:r>
          </a:p>
          <a:p>
            <a:r>
              <a:rPr lang="en-US" sz="1800" dirty="0"/>
              <a:t>Responsible for execution of all activities (operational and financial) for the benefit of the project, </a:t>
            </a:r>
            <a:r>
              <a:rPr lang="en-US" sz="1800" b="1" i="1" dirty="0"/>
              <a:t>regardless of the extent of ownership interest</a:t>
            </a:r>
            <a:r>
              <a:rPr lang="en-US" sz="1800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May be individuals or entities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May individually or collectively direct and control borrowing entity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Passive Principal:</a:t>
            </a:r>
          </a:p>
          <a:p>
            <a:r>
              <a:rPr lang="en-US" sz="1800" dirty="0"/>
              <a:t>Has </a:t>
            </a:r>
            <a:r>
              <a:rPr lang="en-US" sz="1800" u="sng" dirty="0"/>
              <a:t>limited</a:t>
            </a:r>
            <a:r>
              <a:rPr lang="en-US" sz="1800" dirty="0"/>
              <a:t> or </a:t>
            </a:r>
            <a:r>
              <a:rPr lang="en-US" sz="1800" b="1" i="1" dirty="0"/>
              <a:t>NO</a:t>
            </a:r>
            <a:r>
              <a:rPr lang="en-US" sz="1800" dirty="0"/>
              <a:t> decision making power or control.</a:t>
            </a:r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b="1" i="1" dirty="0"/>
              <a:t>The decision of determining active and passive principals is SUBJECTIVE!</a:t>
            </a:r>
          </a:p>
        </p:txBody>
      </p:sp>
    </p:spTree>
    <p:extLst>
      <p:ext uri="{BB962C8B-B14F-4D97-AF65-F5344CB8AC3E}">
        <p14:creationId xmlns:p14="http://schemas.microsoft.com/office/powerpoint/2010/main" val="2554001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Organizational Chart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Must be clear enough so that a person not familiar with the project and its entities involved can understand the ownership and control structure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Not everyone listed on the organizational chart must file previous participation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Include a</a:t>
            </a:r>
            <a:r>
              <a:rPr lang="en-US" sz="2000" dirty="0"/>
              <a:t>ll participants (not just principals or Controlling Participants)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Include percentage of ownership (totaling 100%) and role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List at least one natural person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Separate chart for each Specified Capacity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3670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838200"/>
            <a:ext cx="6571343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The Processing Guide is your friend</a:t>
            </a:r>
          </a:p>
          <a:p>
            <a:pPr marL="0" indent="0" algn="ctr">
              <a:buNone/>
            </a:pPr>
            <a:r>
              <a:rPr lang="en-US" dirty="0"/>
              <a:t>Housing Notice 2016-15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7703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524000"/>
          </a:xfrm>
        </p:spPr>
        <p:txBody>
          <a:bodyPr/>
          <a:lstStyle/>
          <a:p>
            <a:pPr algn="ctr"/>
            <a:r>
              <a:rPr lang="en-US" b="1" dirty="0"/>
              <a:t>GC Working Capital Analysis</a:t>
            </a:r>
          </a:p>
        </p:txBody>
      </p:sp>
    </p:spTree>
    <p:extLst>
      <p:ext uri="{BB962C8B-B14F-4D97-AF65-F5344CB8AC3E}">
        <p14:creationId xmlns:p14="http://schemas.microsoft.com/office/powerpoint/2010/main" val="2444034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181599"/>
          </a:xfrm>
        </p:spPr>
        <p:txBody>
          <a:bodyPr>
            <a:normAutofit/>
          </a:bodyPr>
          <a:lstStyle/>
          <a:p>
            <a:r>
              <a:rPr lang="en-US" b="1" dirty="0"/>
              <a:t>Work in Progress Schedule</a:t>
            </a:r>
          </a:p>
          <a:p>
            <a:pPr lvl="1"/>
            <a:r>
              <a:rPr lang="en-US" sz="2000" dirty="0"/>
              <a:t>Need contract amount, % complete, remaining balance, retainage</a:t>
            </a:r>
          </a:p>
          <a:p>
            <a:pPr lvl="1"/>
            <a:r>
              <a:rPr lang="en-US" sz="2000" dirty="0"/>
              <a:t>Eliminate jobs 90% or more complete</a:t>
            </a:r>
          </a:p>
          <a:p>
            <a:pPr lvl="1"/>
            <a:r>
              <a:rPr lang="en-US" sz="2000" dirty="0"/>
              <a:t>Is the GC in negotiations on any other contracts?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497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181599"/>
          </a:xfrm>
        </p:spPr>
        <p:txBody>
          <a:bodyPr>
            <a:normAutofit/>
          </a:bodyPr>
          <a:lstStyle/>
          <a:p>
            <a:r>
              <a:rPr lang="en-US" b="1" dirty="0"/>
              <a:t>Historical Operating Statements</a:t>
            </a:r>
          </a:p>
          <a:p>
            <a:endParaRPr lang="en-US" b="1" dirty="0"/>
          </a:p>
          <a:p>
            <a:pPr lvl="1"/>
            <a:r>
              <a:rPr lang="en-US" sz="2000" dirty="0"/>
              <a:t>3 years of audits and Year to Date</a:t>
            </a:r>
          </a:p>
          <a:p>
            <a:pPr lvl="1"/>
            <a:r>
              <a:rPr lang="en-US" sz="2000" dirty="0"/>
              <a:t>Look at all four years for consistency in income and expenses, and assets and liabilities – question significant changes</a:t>
            </a:r>
          </a:p>
          <a:p>
            <a:pPr lvl="1"/>
            <a:r>
              <a:rPr lang="en-US" sz="2000" dirty="0"/>
              <a:t>Request bank statements for cash and investment accounts to verify liquid assets</a:t>
            </a:r>
          </a:p>
          <a:p>
            <a:pPr lvl="1"/>
            <a:r>
              <a:rPr lang="en-US" sz="2000" dirty="0"/>
              <a:t>Evaluate the Current Assets and Current Liabilities – are they classified correctly? Current assets are those assets that can be liquidated quickly or are expected to be received within 12 months.</a:t>
            </a:r>
          </a:p>
        </p:txBody>
      </p:sp>
    </p:spTree>
    <p:extLst>
      <p:ext uri="{BB962C8B-B14F-4D97-AF65-F5344CB8AC3E}">
        <p14:creationId xmlns:p14="http://schemas.microsoft.com/office/powerpoint/2010/main" val="491887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01000" cy="5029199"/>
          </a:xfrm>
        </p:spPr>
        <p:txBody>
          <a:bodyPr>
            <a:normAutofit/>
          </a:bodyPr>
          <a:lstStyle/>
          <a:p>
            <a:r>
              <a:rPr lang="en-US" b="1" dirty="0"/>
              <a:t>Aging Accounts Receivables</a:t>
            </a:r>
          </a:p>
          <a:p>
            <a:pPr lvl="1"/>
            <a:r>
              <a:rPr lang="en-US" sz="2000" dirty="0"/>
              <a:t>What are the expectations of collecting of anything over 90 days old</a:t>
            </a:r>
          </a:p>
          <a:p>
            <a:pPr lvl="1"/>
            <a:r>
              <a:rPr lang="en-US" sz="2000" dirty="0"/>
              <a:t>Adjust Current Accounts Receivables</a:t>
            </a:r>
          </a:p>
          <a:p>
            <a:pPr lvl="1"/>
            <a:endParaRPr lang="en-US" sz="2000" dirty="0"/>
          </a:p>
          <a:p>
            <a:r>
              <a:rPr lang="en-US" b="1" dirty="0"/>
              <a:t>Bonding Capacity</a:t>
            </a:r>
          </a:p>
          <a:p>
            <a:pPr lvl="1"/>
            <a:r>
              <a:rPr lang="en-US" sz="2000" dirty="0"/>
              <a:t>Does the GC have remaining bonding capacity to cover your project? </a:t>
            </a:r>
          </a:p>
          <a:p>
            <a:pPr lvl="1"/>
            <a:r>
              <a:rPr lang="en-US" sz="2000" dirty="0"/>
              <a:t>Is the GC in negotiations on any other contracts?</a:t>
            </a:r>
          </a:p>
          <a:p>
            <a:pPr lvl="1"/>
            <a:r>
              <a:rPr lang="en-US" sz="2000" dirty="0"/>
              <a:t>Talk to the Bonding Agent</a:t>
            </a:r>
          </a:p>
        </p:txBody>
      </p:sp>
    </p:spTree>
    <p:extLst>
      <p:ext uri="{BB962C8B-B14F-4D97-AF65-F5344CB8AC3E}">
        <p14:creationId xmlns:p14="http://schemas.microsoft.com/office/powerpoint/2010/main" val="1631799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952999"/>
          </a:xfrm>
        </p:spPr>
        <p:txBody>
          <a:bodyPr>
            <a:normAutofit/>
          </a:bodyPr>
          <a:lstStyle/>
          <a:p>
            <a:r>
              <a:rPr lang="en-US" b="1" dirty="0"/>
              <a:t>Lines of Credit</a:t>
            </a:r>
          </a:p>
          <a:p>
            <a:pPr lvl="1"/>
            <a:r>
              <a:rPr lang="en-US" sz="2000" dirty="0"/>
              <a:t>Evidence of LOC.  How long is the LOC good for?  Have they ever drawn on it?</a:t>
            </a:r>
          </a:p>
          <a:p>
            <a:endParaRPr lang="en-US" b="1" dirty="0"/>
          </a:p>
          <a:p>
            <a:r>
              <a:rPr lang="en-US" b="1" dirty="0"/>
              <a:t>Other Business Concerns</a:t>
            </a:r>
          </a:p>
          <a:p>
            <a:pPr lvl="1"/>
            <a:r>
              <a:rPr lang="en-US" sz="2000" dirty="0"/>
              <a:t>Are there affiliates that money transfers back and forth.</a:t>
            </a:r>
          </a:p>
          <a:p>
            <a:pPr lvl="1"/>
            <a:r>
              <a:rPr lang="en-US" sz="2000" dirty="0"/>
              <a:t>Intercompany loans?</a:t>
            </a:r>
          </a:p>
          <a:p>
            <a:pPr lvl="1"/>
            <a:r>
              <a:rPr lang="en-US" sz="2000" dirty="0"/>
              <a:t>Loans to Principals?</a:t>
            </a:r>
          </a:p>
        </p:txBody>
      </p:sp>
    </p:spTree>
    <p:extLst>
      <p:ext uri="{BB962C8B-B14F-4D97-AF65-F5344CB8AC3E}">
        <p14:creationId xmlns:p14="http://schemas.microsoft.com/office/powerpoint/2010/main" val="4155338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010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 Aware!</a:t>
            </a:r>
          </a:p>
          <a:p>
            <a:pPr marL="0" indent="0">
              <a:buNone/>
            </a:pPr>
            <a:endParaRPr lang="en-US" sz="1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Evaluate Working Capital early! Worse thing that could happen is you wait until you have the HUD-2328 and find out there are issues with the 5%.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Identify problem areas early – talk to the CFO or Comptroller – make sure you clearly understand the assets and liabilities.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Not all contracts are the same</a:t>
            </a:r>
            <a:r>
              <a:rPr lang="en-US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43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Pre-application Mortgage Credit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378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990600"/>
            <a:ext cx="6571343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Section 221(d)4 Pre-application mortgage credit</a:t>
            </a:r>
          </a:p>
          <a:p>
            <a:r>
              <a:rPr lang="en-US" dirty="0"/>
              <a:t>The organizational structure is generally preliminary and organizational documents are not finalized</a:t>
            </a:r>
          </a:p>
          <a:p>
            <a:r>
              <a:rPr lang="en-US" dirty="0"/>
              <a:t>Main players may be involved but their role in the final structure may not yet be determined</a:t>
            </a:r>
          </a:p>
          <a:p>
            <a:r>
              <a:rPr lang="en-US" dirty="0"/>
              <a:t>Often management agent, general contractor and possibly architect are not known or will change prior to firm application</a:t>
            </a:r>
          </a:p>
          <a:p>
            <a:r>
              <a:rPr lang="en-US" dirty="0"/>
              <a:t>No specific requirements in the MAP Guide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31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105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Consider the following when making the decision:</a:t>
            </a:r>
          </a:p>
          <a:p>
            <a:pPr marL="0" indent="0">
              <a:buNone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Identify how the property owned; understand all layers of the ownership structure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Identify the borrower’s experience and qualifications to owning, operating , and managing multifamily real estate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Identify who has decision making authority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Identify who has  financial capability to contribute funds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8295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467600" cy="5105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Section 221(d)4 Pre-application mortgage credit requirements</a:t>
            </a:r>
          </a:p>
          <a:p>
            <a:pPr marL="0" indent="0">
              <a:buNone/>
            </a:pPr>
            <a:r>
              <a:rPr lang="en-US" dirty="0"/>
              <a:t>Mortgagor</a:t>
            </a:r>
          </a:p>
          <a:p>
            <a:pPr lvl="1"/>
            <a:r>
              <a:rPr lang="en-US" sz="1800" dirty="0"/>
              <a:t>Organizational chart- subject to change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Financial Statement – </a:t>
            </a:r>
            <a:r>
              <a:rPr lang="en-US" sz="1800" dirty="0">
                <a:solidFill>
                  <a:srgbClr val="FF0000"/>
                </a:solidFill>
              </a:rPr>
              <a:t>N/A if a newly formed entity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2530/APPS – </a:t>
            </a:r>
            <a:r>
              <a:rPr lang="en-US" sz="1800" dirty="0">
                <a:solidFill>
                  <a:srgbClr val="FF0000"/>
                </a:solidFill>
              </a:rPr>
              <a:t>Is this available with organizational structure subject to change?</a:t>
            </a:r>
          </a:p>
          <a:p>
            <a:pPr marL="0" indent="0">
              <a:buNone/>
            </a:pPr>
            <a:r>
              <a:rPr lang="en-US" dirty="0"/>
              <a:t>Principals</a:t>
            </a:r>
          </a:p>
          <a:p>
            <a:pPr lvl="1"/>
            <a:r>
              <a:rPr lang="en-US" sz="1800" dirty="0"/>
              <a:t>Internet search</a:t>
            </a:r>
          </a:p>
          <a:p>
            <a:pPr lvl="1"/>
            <a:r>
              <a:rPr lang="en-US" sz="1800" dirty="0"/>
              <a:t>OFAC/LDP/SAM search</a:t>
            </a:r>
          </a:p>
          <a:p>
            <a:pPr lvl="1"/>
            <a:r>
              <a:rPr lang="en-US" sz="1800" dirty="0"/>
              <a:t>Resumes, list of experience</a:t>
            </a:r>
          </a:p>
          <a:p>
            <a:pPr lvl="1"/>
            <a:r>
              <a:rPr lang="en-US" sz="1800" dirty="0"/>
              <a:t>Principal REO and Maturing Debt Schedule </a:t>
            </a:r>
            <a:r>
              <a:rPr lang="en-US" dirty="0"/>
              <a:t>– </a:t>
            </a:r>
            <a:r>
              <a:rPr lang="en-US" dirty="0">
                <a:solidFill>
                  <a:srgbClr val="FF0000"/>
                </a:solidFill>
              </a:rPr>
              <a:t>Is this available with organizational structure subject to change?</a:t>
            </a:r>
          </a:p>
          <a:p>
            <a:pPr lvl="2"/>
            <a:r>
              <a:rPr lang="en-US" dirty="0"/>
              <a:t>Lender’s prerogative: Principal financial statements may be requested to verify REO schedule.  Statements are not required to be submitted with pre-application.</a:t>
            </a: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2961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8486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Section 221(d)4 Pre-application mortgage credit requirements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Management Agent, General Contractor, Architect, Energy Consultant</a:t>
            </a:r>
          </a:p>
          <a:p>
            <a:pPr lvl="1"/>
            <a:r>
              <a:rPr lang="en-US" sz="1800" dirty="0"/>
              <a:t>Resume, list of experience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4753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8486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Section 221(d)4 Pre-application mortgage credit requirements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If information is not available at the pre-application stage, what are best practices for the mortgage credit review?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6347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57200" y="189114"/>
            <a:ext cx="8229600" cy="57259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b="1" dirty="0"/>
              <a:t>Mortgage Credit Panel</a:t>
            </a:r>
          </a:p>
        </p:txBody>
      </p:sp>
      <p:sp>
        <p:nvSpPr>
          <p:cNvPr id="2051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553E4-1964-4AEF-9A04-E0130031BD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6" y="1785144"/>
            <a:ext cx="6739467" cy="3790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FBAB42-FC67-46E2-9AFC-4E1A00FAA3FD}"/>
              </a:ext>
            </a:extLst>
          </p:cNvPr>
          <p:cNvSpPr/>
          <p:nvPr/>
        </p:nvSpPr>
        <p:spPr>
          <a:xfrm>
            <a:off x="1524000" y="2971800"/>
            <a:ext cx="33528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00E15-B5E5-4816-9B8D-887BA8D13175}"/>
              </a:ext>
            </a:extLst>
          </p:cNvPr>
          <p:cNvSpPr txBox="1"/>
          <p:nvPr/>
        </p:nvSpPr>
        <p:spPr>
          <a:xfrm>
            <a:off x="1503892" y="2798802"/>
            <a:ext cx="3352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DF9F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Bold ITC" panose="020B0907030504020204" pitchFamily="34" charset="0"/>
              </a:rPr>
              <a:t>HUD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4241B-2B71-47CD-B2A7-A87DC0B7427E}"/>
              </a:ext>
            </a:extLst>
          </p:cNvPr>
          <p:cNvSpPr/>
          <p:nvPr/>
        </p:nvSpPr>
        <p:spPr>
          <a:xfrm>
            <a:off x="1503892" y="4648200"/>
            <a:ext cx="3677708" cy="914400"/>
          </a:xfrm>
          <a:prstGeom prst="rect">
            <a:avLst/>
          </a:prstGeom>
          <a:solidFill>
            <a:srgbClr val="E3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C Hammer   You Cant Touch This instrumental (64  kbps)">
            <a:hlinkClick r:id="" action="ppaction://media"/>
            <a:extLst>
              <a:ext uri="{FF2B5EF4-FFF2-40B4-BE49-F238E27FC236}">
                <a16:creationId xmlns:a16="http://schemas.microsoft.com/office/drawing/2014/main" id="{67E2DA4F-63DD-46A0-A7A5-4F6965A294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7918" y="454342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85ABBE-A655-4BA4-A5FA-6887B8FA61F6}"/>
              </a:ext>
            </a:extLst>
          </p:cNvPr>
          <p:cNvSpPr/>
          <p:nvPr/>
        </p:nvSpPr>
        <p:spPr>
          <a:xfrm>
            <a:off x="1479286" y="1747044"/>
            <a:ext cx="3434026" cy="3091656"/>
          </a:xfrm>
          <a:prstGeom prst="rect">
            <a:avLst/>
          </a:prstGeom>
          <a:solidFill>
            <a:srgbClr val="E5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1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cap="none" dirty="0"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3200" i="1" cap="none" dirty="0">
                <a:latin typeface="Calibri" pitchFamily="34" charset="0"/>
                <a:ea typeface="+mn-ea"/>
                <a:cs typeface="+mn-cs"/>
              </a:rPr>
            </a:br>
            <a:r>
              <a:rPr lang="en-US" cap="none" dirty="0">
                <a:latin typeface="Calibri" pitchFamily="34" charset="0"/>
                <a:ea typeface="+mn-ea"/>
                <a:cs typeface="+mn-cs"/>
              </a:rPr>
              <a:t>Concentrated Risk</a:t>
            </a:r>
            <a:r>
              <a:rPr lang="en-US" sz="3200" i="1" cap="none" dirty="0">
                <a:latin typeface="Calibri"/>
                <a:ea typeface="Calibri"/>
                <a:cs typeface="Times New Roman"/>
              </a:rPr>
              <a:t/>
            </a:r>
            <a:br>
              <a:rPr lang="en-US" sz="3200" i="1" cap="none" dirty="0">
                <a:latin typeface="Calibri"/>
                <a:ea typeface="Calibri"/>
                <a:cs typeface="Times New Roman"/>
              </a:rPr>
            </a:b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0" dirty="0">
                <a:latin typeface="Calibri"/>
                <a:ea typeface="Calibri"/>
                <a:cs typeface="Times New Roman"/>
              </a:rPr>
              <a:t>Increasing levels of credit authority, recurring approvals  and limited staff induced proposed changes to process</a:t>
            </a:r>
            <a:endParaRPr lang="en-US" b="0" dirty="0"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>
                <a:latin typeface="Calibri"/>
                <a:ea typeface="Calibri"/>
                <a:cs typeface="Times New Roman"/>
              </a:rPr>
              <a:t>Suggested Changes will include</a:t>
            </a:r>
            <a:r>
              <a:rPr lang="en-US" b="0" dirty="0">
                <a:latin typeface="Calibri"/>
                <a:ea typeface="Calibri"/>
                <a:cs typeface="Times New Roman"/>
              </a:rPr>
              <a:t>: 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Calibri"/>
                <a:ea typeface="Calibri"/>
                <a:cs typeface="Times New Roman"/>
              </a:rPr>
              <a:t>Increase size of loan balance threshold to $500M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0" dirty="0">
                <a:latin typeface="Calibri"/>
                <a:ea typeface="Calibri"/>
                <a:cs typeface="Times New Roman"/>
              </a:rPr>
              <a:t>Increase length of approval to two years (from one)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Calibri"/>
                <a:ea typeface="Calibri"/>
                <a:cs typeface="Times New Roman"/>
              </a:rPr>
              <a:t>May require additional review/approvals as loan balances increase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b="0" dirty="0">
              <a:latin typeface="Calibri"/>
              <a:ea typeface="Calibri"/>
              <a:cs typeface="Times New Roman"/>
            </a:endParaRPr>
          </a:p>
          <a:p>
            <a:pPr marL="457200" lvl="2" indent="0">
              <a:buNone/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pPr marL="457200" lvl="2" indent="0">
              <a:buNone/>
            </a:pPr>
            <a:endParaRPr lang="en-US" b="0" dirty="0">
              <a:latin typeface="Calibri"/>
              <a:ea typeface="Calibri"/>
              <a:cs typeface="Times New Roman"/>
            </a:endParaRPr>
          </a:p>
          <a:p>
            <a:pPr marL="228600" lvl="1" indent="0">
              <a:buNone/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pPr marL="228600" lvl="1" indent="0">
              <a:buNone/>
            </a:pPr>
            <a:endParaRPr lang="en-US" b="0" dirty="0"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0" dirty="0"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0" dirty="0">
              <a:latin typeface="Calibri"/>
              <a:ea typeface="Calibri"/>
              <a:cs typeface="Times New Roman"/>
            </a:endParaRPr>
          </a:p>
          <a:p>
            <a:pPr marL="0"/>
            <a:endParaRPr lang="en-US" b="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A6AC-089E-4228-9D3F-F48E4550A8C3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26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2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66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033D-D1AB-4EB2-94BC-000BAE71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Nationals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674C-0021-4A56-A9BE-E4ACBA6E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Foreign National can be an Active or Passive Principal</a:t>
            </a:r>
          </a:p>
          <a:p>
            <a:r>
              <a:rPr lang="en-US" sz="2400" dirty="0"/>
              <a:t>Section 8.2 of the MAP Guide requires that: </a:t>
            </a:r>
          </a:p>
          <a:p>
            <a:pPr lvl="1"/>
            <a:r>
              <a:rPr lang="en-US" sz="2400" dirty="0"/>
              <a:t>At least one principal with operational decision making authority must be a US Citizen, or a foreign national lawfully residing in the US (green card)</a:t>
            </a:r>
          </a:p>
          <a:p>
            <a:r>
              <a:rPr lang="en-US" sz="2400" dirty="0"/>
              <a:t>Domestic Principal </a:t>
            </a:r>
          </a:p>
          <a:p>
            <a:pPr lvl="1"/>
            <a:r>
              <a:rPr lang="en-US" sz="2400" dirty="0"/>
              <a:t>US citizen with operational control – significant assets and net worth commensurate with planned project</a:t>
            </a:r>
          </a:p>
          <a:p>
            <a:pPr lvl="1"/>
            <a:r>
              <a:rPr lang="en-US" sz="2400" dirty="0"/>
              <a:t>Is required if foreign national(s) are passive </a:t>
            </a:r>
          </a:p>
          <a:p>
            <a:pPr lvl="1"/>
            <a:r>
              <a:rPr lang="en-US" sz="2400" dirty="0"/>
              <a:t>Lender must identify relationships of domestic principal to foreign national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39D14-E65D-431D-A0DB-515FF2AE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C09B0-A436-4930-9DBD-7F024B262714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26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26" charset="0"/>
              <a:ea typeface="+mn-ea"/>
              <a:cs typeface="+mn-cs"/>
            </a:endParaRPr>
          </a:p>
        </p:txBody>
      </p:sp>
      <p:pic>
        <p:nvPicPr>
          <p:cNvPr id="5" name="Wild Thing (Instrumental Version) (64  kbps)">
            <a:hlinkClick r:id="" action="ppaction://media"/>
            <a:extLst>
              <a:ext uri="{FF2B5EF4-FFF2-40B4-BE49-F238E27FC236}">
                <a16:creationId xmlns:a16="http://schemas.microsoft.com/office/drawing/2014/main" id="{551E8292-FFD8-41F5-9326-B1D940B113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9718" y="11739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13E4-5227-47A0-8C4B-C461371C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Nationals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FA81C-3F60-4FE3-B346-BD03D19D2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Active Principal - require SSN, eligible immigration status</a:t>
            </a:r>
          </a:p>
          <a:p>
            <a:pPr lvl="1"/>
            <a:r>
              <a:rPr lang="en-US" dirty="0"/>
              <a:t>No SSN, cannot be an Active Principal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dirty="0"/>
              <a:t>Passive Principal -  no SSN as no 2530 filing required</a:t>
            </a:r>
          </a:p>
          <a:p>
            <a:pPr lvl="1"/>
            <a:r>
              <a:rPr lang="en-US" dirty="0"/>
              <a:t>ITIN’s cannot be used in place of an SSN</a:t>
            </a:r>
          </a:p>
          <a:p>
            <a:pPr lvl="1"/>
            <a:endParaRPr lang="en-US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969B7-426F-4BD0-B1C4-7A8B571C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C09B0-A436-4930-9DBD-7F024B262714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26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2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93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897B-ABFB-4E57-B94B-875F4ED1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Nationals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460ED-B5B1-452F-BD85-DD52714E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passive, must disclose identification of individual</a:t>
            </a:r>
          </a:p>
          <a:p>
            <a:pPr lvl="1"/>
            <a:r>
              <a:rPr lang="en-US" dirty="0"/>
              <a:t>Required for OFAC search</a:t>
            </a:r>
          </a:p>
          <a:p>
            <a:pPr lvl="1"/>
            <a:r>
              <a:rPr lang="en-US" dirty="0"/>
              <a:t>Lender must certify that org docs confirm passive role</a:t>
            </a:r>
          </a:p>
          <a:p>
            <a:pPr lvl="1"/>
            <a:r>
              <a:rPr lang="en-US" dirty="0"/>
              <a:t>Passive investor (or entity) must certify that interest is passive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DEC3-1272-4D02-B2FC-95461880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C09B0-A436-4930-9DBD-7F024B262714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26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2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024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HUD Large Borrower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Practitioner’s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857520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2010-21:  Risk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“Particular attention and additional scrutiny” to principals with greater than $250 million of FHA insured debt</a:t>
            </a:r>
          </a:p>
          <a:p>
            <a:r>
              <a:rPr lang="en-US" dirty="0"/>
              <a:t>Lender review of REO Schedule determines if the principal meets the $250 million threshold</a:t>
            </a:r>
          </a:p>
          <a:p>
            <a:r>
              <a:rPr lang="en-US" dirty="0"/>
              <a:t>HUD pre-approval required before such principals can apply for additional FHA mortgage insurance</a:t>
            </a:r>
          </a:p>
        </p:txBody>
      </p:sp>
    </p:spTree>
    <p:extLst>
      <p:ext uri="{BB962C8B-B14F-4D97-AF65-F5344CB8AC3E}">
        <p14:creationId xmlns:p14="http://schemas.microsoft.com/office/powerpoint/2010/main" val="150862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1"/>
            <a:ext cx="7772399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Be Aware!</a:t>
            </a:r>
          </a:p>
          <a:p>
            <a:pPr marL="0" indent="0">
              <a:buNone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Not all principals are treated the same!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Ownership percentage is </a:t>
            </a:r>
            <a:r>
              <a:rPr lang="en-US" sz="2200" b="1" dirty="0"/>
              <a:t>NOT</a:t>
            </a:r>
            <a:r>
              <a:rPr lang="en-US" sz="2200" dirty="0"/>
              <a:t> the determining factor of whether a principal is classified as active or passive.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/>
              <a:t>An individual may own less than 25% (partnership, LLC) or 10% (corporation) but still have operational and financial control.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/>
              <a:t>Identify problem areas early</a:t>
            </a:r>
          </a:p>
        </p:txBody>
      </p:sp>
    </p:spTree>
    <p:extLst>
      <p:ext uri="{BB962C8B-B14F-4D97-AF65-F5344CB8AC3E}">
        <p14:creationId xmlns:p14="http://schemas.microsoft.com/office/powerpoint/2010/main" val="3601290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were the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Department’s Concern – Financial or credit problems could destabilize the principal’s FHA insured assets?</a:t>
            </a:r>
          </a:p>
          <a:p>
            <a:r>
              <a:rPr lang="en-US" dirty="0"/>
              <a:t>The Industry’s Concern – Large Borrowers represent our Top Tier clients and will this approval discourage them from applying for FHA insurance?</a:t>
            </a:r>
          </a:p>
        </p:txBody>
      </p:sp>
    </p:spTree>
    <p:extLst>
      <p:ext uri="{BB962C8B-B14F-4D97-AF65-F5344CB8AC3E}">
        <p14:creationId xmlns:p14="http://schemas.microsoft.com/office/powerpoint/2010/main" val="2998106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provides clarification to the 2010 ML and establishes processing procedures</a:t>
            </a:r>
          </a:p>
          <a:p>
            <a:r>
              <a:rPr lang="en-US" dirty="0"/>
              <a:t>$250,000,000 threshold more clearly defined as currently insured assets plus any proposed additional commitments</a:t>
            </a:r>
          </a:p>
          <a:p>
            <a:r>
              <a:rPr lang="en-US" dirty="0"/>
              <a:t>Alternatively, principals with 25 or more commercial assets (includes MF) have the option to seek prior approval even if HUD insurance &lt; $250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647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Applies to all applications for FHA multifamily insurance except for 223(a)(7)</a:t>
            </a:r>
          </a:p>
          <a:p>
            <a:r>
              <a:rPr lang="en-US" dirty="0"/>
              <a:t>Does not apply to programs administered by the Office of Healthcare</a:t>
            </a:r>
          </a:p>
          <a:p>
            <a:r>
              <a:rPr lang="en-US" dirty="0"/>
              <a:t>However, in evaluating the $250 million threshold FHA insured Healthcare loans do count toward the total</a:t>
            </a:r>
          </a:p>
        </p:txBody>
      </p:sp>
    </p:spTree>
    <p:extLst>
      <p:ext uri="{BB962C8B-B14F-4D97-AF65-F5344CB8AC3E}">
        <p14:creationId xmlns:p14="http://schemas.microsoft.com/office/powerpoint/2010/main" val="3161583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want to conclude about Large Borrowers?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the Principal a credit risk given the performance of currently FHA insured and other properties?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the appropriate increase in credit authority (insured loan balance)?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Are there asset combinations that present credit risk?</a:t>
            </a:r>
          </a:p>
        </p:txBody>
      </p:sp>
    </p:spTree>
    <p:extLst>
      <p:ext uri="{BB962C8B-B14F-4D97-AF65-F5344CB8AC3E}">
        <p14:creationId xmlns:p14="http://schemas.microsoft.com/office/powerpoint/2010/main" val="1690481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Cont’d</a:t>
            </a:r>
          </a:p>
          <a:p>
            <a:pPr marL="1371600" lvl="2" indent="-457200">
              <a:buFont typeface="+mj-lt"/>
              <a:buAutoNum type="arabicPeriod" startAt="4"/>
            </a:pPr>
            <a:r>
              <a:rPr lang="en-US" dirty="0"/>
              <a:t>Allow HUD to provide efficient credit approvals to Principals who have FHA insured assets across different regions</a:t>
            </a:r>
          </a:p>
          <a:p>
            <a:pPr marL="1371600" lvl="2" indent="-457200">
              <a:buFont typeface="+mj-lt"/>
              <a:buAutoNum type="arabicPeriod" startAt="4"/>
            </a:pPr>
            <a:r>
              <a:rPr lang="en-US" dirty="0"/>
              <a:t>Assist largest users of FHA insurance to plan for future FHA insured transactions</a:t>
            </a:r>
          </a:p>
        </p:txBody>
      </p:sp>
    </p:spTree>
    <p:extLst>
      <p:ext uri="{BB962C8B-B14F-4D97-AF65-F5344CB8AC3E}">
        <p14:creationId xmlns:p14="http://schemas.microsoft.com/office/powerpoint/2010/main" val="3077333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Pre-Approval is Mandatory – New Pre-Applications or Firm Applications not accepted without Prior Approval</a:t>
            </a:r>
          </a:p>
          <a:p>
            <a:r>
              <a:rPr lang="en-US" dirty="0"/>
              <a:t>Technical Support Division of Office of Multifamily completes the review and issues the Prior Approval</a:t>
            </a:r>
          </a:p>
          <a:p>
            <a:r>
              <a:rPr lang="en-US" dirty="0"/>
              <a:t>Complete Mortgage Credit Review of Principal required with additional requirement of forecast of material changes in financial position over the following 12 months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7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Approvals are issued by HUD to cover a defined timeframe and can include conditions such 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List of new projects for which new applications will be accepted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Exceptions on types of projects or geographic markets for proposed new applications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Maximum amount of FHA insurance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Minimum principal liquidity requirements </a:t>
            </a:r>
          </a:p>
        </p:txBody>
      </p:sp>
    </p:spTree>
    <p:extLst>
      <p:ext uri="{BB962C8B-B14F-4D97-AF65-F5344CB8AC3E}">
        <p14:creationId xmlns:p14="http://schemas.microsoft.com/office/powerpoint/2010/main" val="9766492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or submission of Prior Approval request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Designation of Lead MAP Lender – Selected by Sponsor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Description of Principal and their roles including contact information, organizational charts and resumes.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Full Mortgage Credit review for each Principal per MAP Guide Chapter 8 guidelines</a:t>
            </a:r>
          </a:p>
        </p:txBody>
      </p:sp>
    </p:spTree>
    <p:extLst>
      <p:ext uri="{BB962C8B-B14F-4D97-AF65-F5344CB8AC3E}">
        <p14:creationId xmlns:p14="http://schemas.microsoft.com/office/powerpoint/2010/main" val="12892198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or submission of Prior Approval request (Cont’d)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REO Schedule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 properties owned (FHA insured and not) with individual asset and aggregate portfolio analysis.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FHA insured assets analyze physical condition (REAC), occupancy and debt coverage.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non-FHA assets focus on debt maturities and stress analysis (debt coverage less than 1.10)</a:t>
            </a:r>
          </a:p>
        </p:txBody>
      </p:sp>
    </p:spTree>
    <p:extLst>
      <p:ext uri="{BB962C8B-B14F-4D97-AF65-F5344CB8AC3E}">
        <p14:creationId xmlns:p14="http://schemas.microsoft.com/office/powerpoint/2010/main" val="13837975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or submission of Prior Approval request (Cont’d)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REO Schedule Analysis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/>
              <a:t>For non-residential assets, Principal or Lender to obtain additional analytical resources (if necessary)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/>
              <a:t>Proposed FHA insured transactions with estimated cash requirements and financing plan to meet those requirements</a:t>
            </a:r>
          </a:p>
          <a:p>
            <a:pPr marL="971550" lvl="1" indent="-514350">
              <a:buFont typeface="+mj-lt"/>
              <a:buAutoNum type="arabicPeriod" startAt="4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Separate classification from Previous Participation – each has its own guidelines and they may or may not be the same.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111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or submission of Prior Approval request – Other Considerations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Succession plan if likelihood of incapacity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SEC filings are acceptable if Principal is a publically traded entity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Confirmation that the Principal is not a defendant in a legal action involving the Federal Government nor is delinquent on any Federal debt</a:t>
            </a:r>
          </a:p>
        </p:txBody>
      </p:sp>
    </p:spTree>
    <p:extLst>
      <p:ext uri="{BB962C8B-B14F-4D97-AF65-F5344CB8AC3E}">
        <p14:creationId xmlns:p14="http://schemas.microsoft.com/office/powerpoint/2010/main" val="23710555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Lender Analysis and Recommendation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Is ownership and management stable?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What challenges confront the Principal and is a plan in place to meet these challenges?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Will proposed additions to the Principal’s REO Schedule make the portfolio stronger?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Is there financial capacity and forecasted cash flow available to meet anticipated needs?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Does the Principal have a good track record?</a:t>
            </a:r>
          </a:p>
        </p:txBody>
      </p:sp>
    </p:spTree>
    <p:extLst>
      <p:ext uri="{BB962C8B-B14F-4D97-AF65-F5344CB8AC3E}">
        <p14:creationId xmlns:p14="http://schemas.microsoft.com/office/powerpoint/2010/main" val="1586890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2013-09:  Concentration of Principal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Division Review and Decision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30 Day Review Period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Explain decision identifying areas of strength or weakness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Include any proposed conditions to the approval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Identify specific proposed transactions for FHA insurance and minimum cash or liquid assets required to close those transactions</a:t>
            </a:r>
          </a:p>
        </p:txBody>
      </p:sp>
    </p:spTree>
    <p:extLst>
      <p:ext uri="{BB962C8B-B14F-4D97-AF65-F5344CB8AC3E}">
        <p14:creationId xmlns:p14="http://schemas.microsoft.com/office/powerpoint/2010/main" val="633490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 Guide (January 2016) – Chapter 8.6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Principals with greater than $250 million, the Lender must not adjust for the Principal’s fractional ownership percentage</a:t>
            </a:r>
          </a:p>
          <a:p>
            <a:r>
              <a:rPr lang="en-US" sz="2800" dirty="0"/>
              <a:t>Prior approval required for investors with greater than $250 Million but who wish to invest in future projects in passive role &lt; 25%</a:t>
            </a:r>
          </a:p>
          <a:p>
            <a:r>
              <a:rPr lang="en-US" sz="2800" dirty="0"/>
              <a:t>Prior Approval good for 24 months or lesser period at HUD’s discretion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44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 Guide Appendix 8C – Prior Approval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Generally consistent with ML 2013-09</a:t>
            </a:r>
          </a:p>
          <a:p>
            <a:r>
              <a:rPr lang="en-US" sz="2800" dirty="0"/>
              <a:t>A few notable comments/exceptions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HUD will accept a mortgage insurance application subject to Large Borrower approval in certain instances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2530/APPS is an exhibit for each individual application and not for the Prior Approval submission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Language referring to organizational charts has been removed (Roles in individual transactions)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1"/>
            <a:ext cx="7543800" cy="4617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Examples of Operational Control in organizational documents include:</a:t>
            </a:r>
          </a:p>
          <a:p>
            <a:pPr marL="0" indent="0">
              <a:buNone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Develops and approves the annual budget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Has approval authority for significant expenses, refinance, dissolution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Is able to hire/fire management agents, etc.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Appoint staff or decision maker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446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Active Principals need some level of Mortgage Credit Review:</a:t>
            </a:r>
          </a:p>
          <a:p>
            <a:pPr marL="0" indent="0">
              <a:buNone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Full Mortgage Credit including REO Schedule (Section 50 signers)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Full Mortgage Credit excluding REO Schedule (active principals not signing Section 50) if not a decision maker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Limited Mortgage Credit (management agents, general contractors, potentially others)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82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001000" cy="5257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/>
              <a:t>Full Mortgage Credit review for Active Principals NOT signing Section 50</a:t>
            </a:r>
          </a:p>
          <a:p>
            <a:r>
              <a:rPr lang="en-US" sz="2200" dirty="0"/>
              <a:t>Some principals may have financial capacity but not full decision making authority</a:t>
            </a:r>
          </a:p>
          <a:p>
            <a:endParaRPr lang="en-US" sz="2200" dirty="0"/>
          </a:p>
          <a:p>
            <a:pPr lvl="1"/>
            <a:r>
              <a:rPr lang="en-US" sz="2200" dirty="0"/>
              <a:t>For example, an investor who has exceeded the $250 million threshold or wishes to avoid exceeding the threshold and invests as a passive investor with less than 25% (or 10% for a corporation) will require a mortgage credit review</a:t>
            </a:r>
            <a:r>
              <a:rPr lang="en-US" sz="2200" b="1" dirty="0" smtClean="0"/>
              <a:t>.*</a:t>
            </a:r>
            <a:endParaRPr lang="en-US" sz="2200" b="1" dirty="0"/>
          </a:p>
          <a:p>
            <a:endParaRPr lang="en-US" sz="1800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6200" y="6095999"/>
            <a:ext cx="1124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* The </a:t>
            </a:r>
            <a:r>
              <a:rPr lang="en-US" dirty="0">
                <a:solidFill>
                  <a:schemeClr val="bg1"/>
                </a:solidFill>
              </a:rPr>
              <a:t>new notice is expected to change or eliminate this MAP Guide requirement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78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HA Multifamily Underwriting Training Program&amp;#x0D;&amp;#x0A;Course 1:  Borrower Ownership Structures&amp;quot;&quot;/&gt;&lt;property id=&quot;20307&quot; value=&quot;258&quot;/&gt;&lt;/object&gt;&lt;object type=&quot;3&quot; unique_id=&quot;10005&quot;&gt;&lt;property id=&quot;20148&quot; value=&quot;5&quot;/&gt;&lt;property id=&quot;20300&quot; value=&quot;Slide 2 - &amp;quot;Borrower Ownership Structures&amp;quot;&quot;/&gt;&lt;property id=&quot;20307&quot; value=&quot;304&quot;/&gt;&lt;/object&gt;&lt;object type=&quot;3&quot; unique_id=&quot;10006&quot;&gt;&lt;property id=&quot;20148&quot; value=&quot;5&quot;/&gt;&lt;property id=&quot;20300&quot; value=&quot;Slide 3 - &amp;quot;Borrower Ownership Structures&amp;quot;&quot;/&gt;&lt;property id=&quot;20307&quot; value=&quot;289&quot;/&gt;&lt;/object&gt;&lt;object type=&quot;3&quot; unique_id=&quot;10007&quot;&gt;&lt;property id=&quot;20148&quot; value=&quot;5&quot;/&gt;&lt;property id=&quot;20300&quot; value=&quot;Slide 4 - &amp;quot;Borrower Ownership Structures&amp;quot;&quot;/&gt;&lt;property id=&quot;20307&quot; value=&quot;292&quot;/&gt;&lt;/object&gt;&lt;object type=&quot;3&quot; unique_id=&quot;10008&quot;&gt;&lt;property id=&quot;20148&quot; value=&quot;5&quot;/&gt;&lt;property id=&quot;20300&quot; value=&quot;Slide 9 - &amp;quot;Borrower Ownership Structures&amp;quot;&quot;/&gt;&lt;property id=&quot;20307&quot; value=&quot;294&quot;/&gt;&lt;/object&gt;&lt;object type=&quot;3&quot; unique_id=&quot;10009&quot;&gt;&lt;property id=&quot;20148&quot; value=&quot;5&quot;/&gt;&lt;property id=&quot;20300&quot; value=&quot;Slide 6 - &amp;quot;Borrower Ownership Structures&amp;quot;&quot;/&gt;&lt;property id=&quot;20307&quot; value=&quot;293&quot;/&gt;&lt;/object&gt;&lt;object type=&quot;3&quot; unique_id=&quot;10010&quot;&gt;&lt;property id=&quot;20148&quot; value=&quot;5&quot;/&gt;&lt;property id=&quot;20300&quot; value=&quot;Slide 14 - &amp;quot;Borrower Ownership Structures&amp;quot;&quot;/&gt;&lt;property id=&quot;20307&quot; value=&quot;295&quot;/&gt;&lt;/object&gt;&lt;object type=&quot;3&quot; unique_id=&quot;10011&quot;&gt;&lt;property id=&quot;20148&quot; value=&quot;5&quot;/&gt;&lt;property id=&quot;20300&quot; value=&quot;Slide 17 - &amp;quot;Borrower Ownership Structures&amp;quot;&quot;/&gt;&lt;property id=&quot;20307&quot; value=&quot;296&quot;/&gt;&lt;/object&gt;&lt;object type=&quot;3&quot; unique_id=&quot;10012&quot;&gt;&lt;property id=&quot;20148&quot; value=&quot;5&quot;/&gt;&lt;property id=&quot;20300&quot; value=&quot;Slide 18 - &amp;quot;Borrower Ownership Structures&amp;quot;&quot;/&gt;&lt;property id=&quot;20307&quot; value=&quot;297&quot;/&gt;&lt;/object&gt;&lt;object type=&quot;3&quot; unique_id=&quot;10013&quot;&gt;&lt;property id=&quot;20148&quot; value=&quot;5&quot;/&gt;&lt;property id=&quot;20300&quot; value=&quot;Slide 20 - &amp;quot;Borrower Ownership Structures&amp;quot;&quot;/&gt;&lt;property id=&quot;20307&quot; value=&quot;305&quot;/&gt;&lt;/object&gt;&lt;object type=&quot;3&quot; unique_id=&quot;10014&quot;&gt;&lt;property id=&quot;20148&quot; value=&quot;5&quot;/&gt;&lt;property id=&quot;20300&quot; value=&quot;Slide 12 - &amp;quot;Borrower Ownership Structures&amp;#x0D;&amp;#x0A;&amp;quot;&quot;/&gt;&lt;property id=&quot;20307&quot; value=&quot;298&quot;/&gt;&lt;/object&gt;&lt;object type=&quot;3&quot; unique_id=&quot;10015&quot;&gt;&lt;property id=&quot;20148&quot; value=&quot;5&quot;/&gt;&lt;property id=&quot;20300&quot; value=&quot;Slide 21 - &amp;quot;Borrower Ownership Structures&amp;quot;&quot;/&gt;&lt;property id=&quot;20307&quot; value=&quot;302&quot;/&gt;&lt;/object&gt;&lt;object type=&quot;3&quot; unique_id=&quot;10016&quot;&gt;&lt;property id=&quot;20148&quot; value=&quot;5&quot;/&gt;&lt;property id=&quot;20300&quot; value=&quot;Slide 27 - &amp;quot;Borrower Ownership Structures&amp;quot;&quot;/&gt;&lt;property id=&quot;20307&quot; value=&quot;303&quot;/&gt;&lt;/object&gt;&lt;object type=&quot;3&quot; unique_id=&quot;10017&quot;&gt;&lt;property id=&quot;20148&quot; value=&quot;5&quot;/&gt;&lt;property id=&quot;20300&quot; value=&quot;Slide 23 - &amp;quot;Borrower Ownership Structures&amp;quot;&quot;/&gt;&lt;property id=&quot;20307&quot; value=&quot;311&quot;/&gt;&lt;/object&gt;&lt;object type=&quot;3&quot; unique_id=&quot;10018&quot;&gt;&lt;property id=&quot;20148&quot; value=&quot;5&quot;/&gt;&lt;property id=&quot;20300&quot; value=&quot;Slide 24 - &amp;quot;Borrower Ownership Structures&amp;quot;&quot;/&gt;&lt;property id=&quot;20307&quot; value=&quot;299&quot;/&gt;&lt;/object&gt;&lt;object type=&quot;3&quot; unique_id=&quot;10019&quot;&gt;&lt;property id=&quot;20148&quot; value=&quot;5&quot;/&gt;&lt;property id=&quot;20300&quot; value=&quot;Slide 28 - &amp;quot;Borrower Ownership Structures&amp;quot;&quot;/&gt;&lt;property id=&quot;20307&quot; value=&quot;300&quot;/&gt;&lt;/object&gt;&lt;object type=&quot;3&quot; unique_id=&quot;10020&quot;&gt;&lt;property id=&quot;20148&quot; value=&quot;5&quot;/&gt;&lt;property id=&quot;20300&quot; value=&quot;Slide 33 - &amp;quot;Borrower Ownership Structures&amp;quot;&quot;/&gt;&lt;property id=&quot;20307&quot; value=&quot;306&quot;/&gt;&lt;/object&gt;&lt;object type=&quot;3&quot; unique_id=&quot;10024&quot;&gt;&lt;property id=&quot;20148&quot; value=&quot;5&quot;/&gt;&lt;property id=&quot;20300&quot; value=&quot;Slide 36 - &amp;quot;Borrower Ownership Structures&amp;quot;&quot;/&gt;&lt;property id=&quot;20307&quot; value=&quot;310&quot;/&gt;&lt;/object&gt;&lt;object type=&quot;3&quot; unique_id=&quot;10026&quot;&gt;&lt;property id=&quot;20148&quot; value=&quot;5&quot;/&gt;&lt;property id=&quot;20300&quot; value=&quot;Slide 41 - &amp;quot;Identifying the Principals&amp;quot;&quot;/&gt;&lt;property id=&quot;20307&quot; value=&quot;313&quot;/&gt;&lt;/object&gt;&lt;object type=&quot;3&quot; unique_id=&quot;10027&quot;&gt;&lt;property id=&quot;20148&quot; value=&quot;5&quot;/&gt;&lt;property id=&quot;20300&quot; value=&quot;Slide 58 - &amp;quot;Organizational Charts&amp;quot;&quot;/&gt;&lt;property id=&quot;20307&quot; value=&quot;314&quot;/&gt;&lt;/object&gt;&lt;object type=&quot;3&quot; unique_id=&quot;10028&quot;&gt;&lt;property id=&quot;20148&quot; value=&quot;5&quot;/&gt;&lt;property id=&quot;20300&quot; value=&quot;Slide 60 - &amp;quot;Organizational Charts&amp;quot;&quot;/&gt;&lt;property id=&quot;20307&quot; value=&quot;315&quot;/&gt;&lt;/object&gt;&lt;object type=&quot;3&quot; unique_id=&quot;10029&quot;&gt;&lt;property id=&quot;20148&quot; value=&quot;5&quot;/&gt;&lt;property id=&quot;20300&quot; value=&quot;Slide 62 - &amp;quot;Organizational Charts&amp;quot;&quot;/&gt;&lt;property id=&quot;20307&quot; value=&quot;316&quot;/&gt;&lt;/object&gt;&lt;object type=&quot;3&quot; unique_id=&quot;10030&quot;&gt;&lt;property id=&quot;20148&quot; value=&quot;5&quot;/&gt;&lt;property id=&quot;20300&quot; value=&quot;Slide 64 - &amp;quot;Organizational Charts&amp;quot;&quot;/&gt;&lt;property id=&quot;20307&quot; value=&quot;317&quot;/&gt;&lt;/object&gt;&lt;object type=&quot;3&quot; unique_id=&quot;10032&quot;&gt;&lt;property id=&quot;20148&quot; value=&quot;5&quot;/&gt;&lt;property id=&quot;20300&quot; value=&quot;Slide 67 - &amp;quot;Borrower Organizational Structures&amp;quot;&quot;/&gt;&lt;property id=&quot;20307&quot; value=&quot;319&quot;/&gt;&lt;/object&gt;&lt;object type=&quot;3&quot; unique_id=&quot;10066&quot;&gt;&lt;property id=&quot;20148&quot; value=&quot;5&quot;/&gt;&lt;property id=&quot;20300&quot; value=&quot;Slide 11 - &amp;quot;Borrower Ownership Structures&amp;quot;&quot;/&gt;&lt;property id=&quot;20307&quot; value=&quot;325&quot;/&gt;&lt;/object&gt;&lt;object type=&quot;3&quot; unique_id=&quot;10107&quot;&gt;&lt;property id=&quot;20148&quot; value=&quot;5&quot;/&gt;&lt;property id=&quot;20300&quot; value=&quot;Slide 68 - &amp;quot;Borrower Organizational Structures&amp;quot;&quot;/&gt;&lt;property id=&quot;20307&quot; value=&quot;326&quot;/&gt;&lt;/object&gt;&lt;object type=&quot;3&quot; unique_id=&quot;10146&quot;&gt;&lt;property id=&quot;20148&quot; value=&quot;5&quot;/&gt;&lt;property id=&quot;20300&quot; value=&quot;Slide 5 - &amp;quot;Borrower Ownership Structures&amp;quot;&quot;/&gt;&lt;property id=&quot;20307&quot; value=&quot;347&quot;/&gt;&lt;/object&gt;&lt;object type=&quot;3&quot; unique_id=&quot;10147&quot;&gt;&lt;property id=&quot;20148&quot; value=&quot;5&quot;/&gt;&lt;property id=&quot;20300&quot; value=&quot;Slide 8 - &amp;quot;Borrower Ownership Structures&amp;quot;&quot;/&gt;&lt;property id=&quot;20307&quot; value=&quot;328&quot;/&gt;&lt;/object&gt;&lt;object type=&quot;3&quot; unique_id=&quot;10148&quot;&gt;&lt;property id=&quot;20148&quot; value=&quot;5&quot;/&gt;&lt;property id=&quot;20300&quot; value=&quot;Slide 13 - &amp;quot;Borrower Ownership Structures&amp;quot;&quot;/&gt;&lt;property id=&quot;20307&quot; value=&quot;348&quot;/&gt;&lt;/object&gt;&lt;object type=&quot;3&quot; unique_id=&quot;10149&quot;&gt;&lt;property id=&quot;20148&quot; value=&quot;5&quot;/&gt;&lt;property id=&quot;20300&quot; value=&quot;Slide 19 - &amp;quot;Borrower Ownership Structure&amp;quot;&quot;/&gt;&lt;property id=&quot;20307&quot; value=&quot;329&quot;/&gt;&lt;/object&gt;&lt;object type=&quot;3&quot; unique_id=&quot;10150&quot;&gt;&lt;property id=&quot;20148&quot; value=&quot;5&quot;/&gt;&lt;property id=&quot;20300&quot; value=&quot;Slide 26 - &amp;quot;Borrower Ownership Structures&amp;quot;&quot;/&gt;&lt;property id=&quot;20307&quot; value=&quot;331&quot;/&gt;&lt;/object&gt;&lt;object type=&quot;3&quot; unique_id=&quot;10152&quot;&gt;&lt;property id=&quot;20148&quot; value=&quot;5&quot;/&gt;&lt;property id=&quot;20300&quot; value=&quot;Slide 29 - &amp;quot;Borrower Ownership Structures&amp;quot;&quot;/&gt;&lt;property id=&quot;20307&quot; value=&quot;330&quot;/&gt;&lt;/object&gt;&lt;object type=&quot;3&quot; unique_id=&quot;10153&quot;&gt;&lt;property id=&quot;20148&quot; value=&quot;5&quot;/&gt;&lt;property id=&quot;20300&quot; value=&quot;Slide 31 - &amp;quot;Borrower Ownership Structures&amp;quot;&quot;/&gt;&lt;property id=&quot;20307&quot; value=&quot;332&quot;/&gt;&lt;/object&gt;&lt;object type=&quot;3&quot; unique_id=&quot;10154&quot;&gt;&lt;property id=&quot;20148&quot; value=&quot;5&quot;/&gt;&lt;property id=&quot;20300&quot; value=&quot;Slide 32 - &amp;quot;Borrower Ownership Structures&amp;quot;&quot;/&gt;&lt;property id=&quot;20307&quot; value=&quot;333&quot;/&gt;&lt;/object&gt;&lt;object type=&quot;3&quot; unique_id=&quot;10155&quot;&gt;&lt;property id=&quot;20148&quot; value=&quot;5&quot;/&gt;&lt;property id=&quot;20300&quot; value=&quot;Slide 34 - &amp;quot;Borrower Ownership Structures&amp;quot;&quot;/&gt;&lt;property id=&quot;20307&quot; value=&quot;334&quot;/&gt;&lt;/object&gt;&lt;object type=&quot;3&quot; unique_id=&quot;10156&quot;&gt;&lt;property id=&quot;20148&quot; value=&quot;5&quot;/&gt;&lt;property id=&quot;20300&quot; value=&quot;Slide 35 - &amp;quot;Borrower Ownership Structures&amp;quot;&quot;/&gt;&lt;property id=&quot;20307&quot; value=&quot;335&quot;/&gt;&lt;/object&gt;&lt;object type=&quot;3&quot; unique_id=&quot;10157&quot;&gt;&lt;property id=&quot;20148&quot; value=&quot;5&quot;/&gt;&lt;property id=&quot;20300&quot; value=&quot;Slide 37 - &amp;quot;Borrower Ownership Structures&amp;quot;&quot;/&gt;&lt;property id=&quot;20307&quot; value=&quot;336&quot;/&gt;&lt;/object&gt;&lt;object type=&quot;3&quot; unique_id=&quot;10158&quot;&gt;&lt;property id=&quot;20148&quot; value=&quot;5&quot;/&gt;&lt;property id=&quot;20300&quot; value=&quot;Slide 39 - &amp;quot;Borrower Ownership Structures&amp;quot;&quot;/&gt;&lt;property id=&quot;20307&quot; value=&quot;350&quot;/&gt;&lt;/object&gt;&lt;object type=&quot;3&quot; unique_id=&quot;10159&quot;&gt;&lt;property id=&quot;20148&quot; value=&quot;5&quot;/&gt;&lt;property id=&quot;20300&quot; value=&quot;Slide 40 - &amp;quot;Borrower Ownership Structures&amp;quot;&quot;/&gt;&lt;property id=&quot;20307&quot; value=&quot;351&quot;/&gt;&lt;/object&gt;&lt;object type=&quot;3&quot; unique_id=&quot;10160&quot;&gt;&lt;property id=&quot;20148&quot; value=&quot;5&quot;/&gt;&lt;property id=&quot;20300&quot; value=&quot;Slide 38 - &amp;quot;Borrower Ownership Structures&amp;quot;&quot;/&gt;&lt;property id=&quot;20307&quot; value=&quot;352&quot;/&gt;&lt;/object&gt;&lt;object type=&quot;3&quot; unique_id=&quot;10161&quot;&gt;&lt;property id=&quot;20148&quot; value=&quot;5&quot;/&gt;&lt;property id=&quot;20300&quot; value=&quot;Slide 59 - &amp;quot;Organizational Chart&amp;quot;&quot;/&gt;&lt;property id=&quot;20307&quot; value=&quot;353&quot;/&gt;&lt;/object&gt;&lt;object type=&quot;3&quot; unique_id=&quot;10162&quot;&gt;&lt;property id=&quot;20148&quot; value=&quot;5&quot;/&gt;&lt;property id=&quot;20300&quot; value=&quot;Slide 61 - &amp;quot;Organizational Charts&amp;quot;&quot;/&gt;&lt;property id=&quot;20307&quot; value=&quot;354&quot;/&gt;&lt;/object&gt;&lt;object type=&quot;3&quot; unique_id=&quot;10163&quot;&gt;&lt;property id=&quot;20148&quot; value=&quot;5&quot;/&gt;&lt;property id=&quot;20300&quot; value=&quot;Slide 63 - &amp;quot;Organizational Charts&amp;quot;&quot;/&gt;&lt;property id=&quot;20307&quot; value=&quot;355&quot;/&gt;&lt;/object&gt;&lt;object type=&quot;3&quot; unique_id=&quot;10164&quot;&gt;&lt;property id=&quot;20148&quot; value=&quot;5&quot;/&gt;&lt;property id=&quot;20300&quot; value=&quot;Slide 65 - &amp;quot;Organizational Charts&amp;quot;&quot;/&gt;&lt;property id=&quot;20307&quot; value=&quot;356&quot;/&gt;&lt;/object&gt;&lt;object type=&quot;3&quot; unique_id=&quot;10214&quot;&gt;&lt;property id=&quot;20148&quot; value=&quot;5&quot;/&gt;&lt;property id=&quot;20300&quot; value=&quot;Slide 15 - &amp;quot;Borrower Ownership Structures&amp;quot;&quot;/&gt;&lt;property id=&quot;20307&quot; value=&quot;357&quot;/&gt;&lt;/object&gt;&lt;object type=&quot;3&quot; unique_id=&quot;10362&quot;&gt;&lt;property id=&quot;20148&quot; value=&quot;5&quot;/&gt;&lt;property id=&quot;20300&quot; value=&quot;Slide 7 - &amp;quot;Borrower Organizational Structures &amp;quot;&quot;/&gt;&lt;property id=&quot;20307&quot; value=&quot;358&quot;/&gt;&lt;/object&gt;&lt;object type=&quot;3&quot; unique_id=&quot;10363&quot;&gt;&lt;property id=&quot;20148&quot; value=&quot;5&quot;/&gt;&lt;property id=&quot;20300&quot; value=&quot;Slide 10 - &amp;quot;Borrower Organizational Structure&amp;quot;&quot;/&gt;&lt;property id=&quot;20307&quot; value=&quot;359&quot;/&gt;&lt;/object&gt;&lt;object type=&quot;3&quot; unique_id=&quot;10364&quot;&gt;&lt;property id=&quot;20148&quot; value=&quot;5&quot;/&gt;&lt;property id=&quot;20300&quot; value=&quot;Slide 25 - &amp;quot;Borrower Organizational Structures&amp;quot;&quot;/&gt;&lt;property id=&quot;20307&quot; value=&quot;360&quot;/&gt;&lt;/object&gt;&lt;object type=&quot;3&quot; unique_id=&quot;10573&quot;&gt;&lt;property id=&quot;20148&quot; value=&quot;5&quot;/&gt;&lt;property id=&quot;20300&quot; value=&quot;Slide 43 - &amp;quot;Previous Participation&amp;quot;&quot;/&gt;&lt;property id=&quot;20307&quot; value=&quot;361&quot;/&gt;&lt;/object&gt;&lt;object type=&quot;3&quot; unique_id=&quot;10945&quot;&gt;&lt;property id=&quot;20148&quot; value=&quot;5&quot;/&gt;&lt;property id=&quot;20300&quot; value=&quot;Slide 45 - &amp;quot;Previous Participation&amp;quot;&quot;/&gt;&lt;property id=&quot;20307&quot; value=&quot;362&quot;/&gt;&lt;/object&gt;&lt;object type=&quot;3&quot; unique_id=&quot;10946&quot;&gt;&lt;property id=&quot;20148&quot; value=&quot;5&quot;/&gt;&lt;property id=&quot;20300&quot; value=&quot;Slide 46 - &amp;quot;Previous Participation&amp;quot;&quot;/&gt;&lt;property id=&quot;20307&quot; value=&quot;363&quot;/&gt;&lt;/object&gt;&lt;object type=&quot;3&quot; unique_id=&quot;10947&quot;&gt;&lt;property id=&quot;20148&quot; value=&quot;5&quot;/&gt;&lt;property id=&quot;20300&quot; value=&quot;Slide 47 - &amp;quot;Previous Participation&amp;quot;&quot;/&gt;&lt;property id=&quot;20307&quot; value=&quot;364&quot;/&gt;&lt;/object&gt;&lt;object type=&quot;3&quot; unique_id=&quot;10948&quot;&gt;&lt;property id=&quot;20148&quot; value=&quot;5&quot;/&gt;&lt;property id=&quot;20300&quot; value=&quot;Slide 48 - &amp;quot;Previous Participation&amp;quot;&quot;/&gt;&lt;property id=&quot;20307&quot; value=&quot;365&quot;/&gt;&lt;/object&gt;&lt;object type=&quot;3&quot; unique_id=&quot;10949&quot;&gt;&lt;property id=&quot;20148&quot; value=&quot;5&quot;/&gt;&lt;property id=&quot;20300&quot; value=&quot;Slide 50 - &amp;quot;Previous Participation&amp;quot;&quot;/&gt;&lt;property id=&quot;20307&quot; value=&quot;366&quot;/&gt;&lt;/object&gt;&lt;object type=&quot;3&quot; unique_id=&quot;11356&quot;&gt;&lt;property id=&quot;20148&quot; value=&quot;5&quot;/&gt;&lt;property id=&quot;20300&quot; value=&quot;Slide 51 - &amp;quot;Organizational Charts&amp;quot;&quot;/&gt;&lt;property id=&quot;20307&quot; value=&quot;367&quot;/&gt;&lt;/object&gt;&lt;object type=&quot;3&quot; unique_id=&quot;11357&quot;&gt;&lt;property id=&quot;20148&quot; value=&quot;5&quot;/&gt;&lt;property id=&quot;20300&quot; value=&quot;Slide 52 - &amp;quot;Organizational Charts&amp;quot;&quot;/&gt;&lt;property id=&quot;20307&quot; value=&quot;368&quot;/&gt;&lt;/object&gt;&lt;object type=&quot;3&quot; unique_id=&quot;11358&quot;&gt;&lt;property id=&quot;20148&quot; value=&quot;5&quot;/&gt;&lt;property id=&quot;20300&quot; value=&quot;Slide 55 - &amp;quot;Organizational Charts&amp;quot;&quot;/&gt;&lt;property id=&quot;20307&quot; value=&quot;369&quot;/&gt;&lt;/object&gt;&lt;object type=&quot;3&quot; unique_id=&quot;11359&quot;&gt;&lt;property id=&quot;20148&quot; value=&quot;5&quot;/&gt;&lt;property id=&quot;20300&quot; value=&quot;Slide 56 - &amp;quot;APPS&amp;quot;&quot;/&gt;&lt;property id=&quot;20307&quot; value=&quot;370&quot;/&gt;&lt;/object&gt;&lt;object type=&quot;3&quot; unique_id=&quot;11360&quot;&gt;&lt;property id=&quot;20148&quot; value=&quot;5&quot;/&gt;&lt;property id=&quot;20300&quot; value=&quot;Slide 57 - &amp;quot;APPS - Flags&amp;quot;&quot;/&gt;&lt;property id=&quot;20307&quot; value=&quot;371&quot;/&gt;&lt;/object&gt;&lt;object type=&quot;3&quot; unique_id=&quot;11739&quot;&gt;&lt;property id=&quot;20148&quot; value=&quot;5&quot;/&gt;&lt;property id=&quot;20300&quot; value=&quot;Slide 16 - &amp;quot;Group Exercise #1&amp;quot;&quot;/&gt;&lt;property id=&quot;20307&quot; value=&quot;373&quot;/&gt;&lt;/object&gt;&lt;object type=&quot;3&quot; unique_id=&quot;11740&quot;&gt;&lt;property id=&quot;20148&quot; value=&quot;5&quot;/&gt;&lt;property id=&quot;20300&quot; value=&quot;Slide 66 - &amp;quot;Course 1 Activity #3&amp;quot;&quot;/&gt;&lt;property id=&quot;20307&quot; value=&quot;372&quot;/&gt;&lt;/object&gt;&lt;object type=&quot;3&quot; unique_id=&quot;11871&quot;&gt;&lt;property id=&quot;20148&quot; value=&quot;5&quot;/&gt;&lt;property id=&quot;20300&quot; value=&quot;Slide 22 - &amp;quot;Borrower Organizational Structures&amp;quot;&quot;/&gt;&lt;property id=&quot;20307&quot; value=&quot;374&quot;/&gt;&lt;/object&gt;&lt;object type=&quot;3&quot; unique_id=&quot;11872&quot;&gt;&lt;property id=&quot;20148&quot; value=&quot;5&quot;/&gt;&lt;property id=&quot;20300&quot; value=&quot;Slide 42 - &amp;quot;Group Exercise #2&amp;quot;&quot;/&gt;&lt;property id=&quot;20307&quot; value=&quot;375&quot;/&gt;&lt;/object&gt;&lt;object type=&quot;3&quot; unique_id=&quot;56305&quot;&gt;&lt;property id=&quot;20148&quot; value=&quot;5&quot;/&gt;&lt;property id=&quot;20300&quot; value=&quot;Slide 30 - &amp;quot;Borrower Organizational Control&amp;quot;&quot;/&gt;&lt;property id=&quot;20307&quot; value=&quot;376&quot;/&gt;&lt;/object&gt;&lt;object type=&quot;3&quot; unique_id=&quot;56306&quot;&gt;&lt;property id=&quot;20148&quot; value=&quot;5&quot;/&gt;&lt;property id=&quot;20300&quot; value=&quot;Slide 44 - &amp;quot;Previous Participation&amp;quot;&quot;/&gt;&lt;property id=&quot;20307&quot; value=&quot;377&quot;/&gt;&lt;/object&gt;&lt;object type=&quot;3&quot; unique_id=&quot;56307&quot;&gt;&lt;property id=&quot;20148&quot; value=&quot;5&quot;/&gt;&lt;property id=&quot;20300&quot; value=&quot;Slide 49 - &amp;quot;Previous Participation&amp;quot;&quot;/&gt;&lt;property id=&quot;20307&quot; value=&quot;378&quot;/&gt;&lt;/object&gt;&lt;object type=&quot;3&quot; unique_id=&quot;56798&quot;&gt;&lt;property id=&quot;20148&quot; value=&quot;5&quot;/&gt;&lt;property id=&quot;20300&quot; value=&quot;Slide 53 - &amp;quot;Organizational Charts&amp;quot;&quot;/&gt;&lt;property id=&quot;20307&quot; value=&quot;379&quot;/&gt;&lt;/object&gt;&lt;object type=&quot;3&quot; unique_id=&quot;56799&quot;&gt;&lt;property id=&quot;20148&quot; value=&quot;5&quot;/&gt;&lt;property id=&quot;20300&quot; value=&quot;Slide 54 - &amp;quot;Organizational Charts&amp;quot;&quot;/&gt;&lt;property id=&quot;20307&quot; value=&quot;3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HSNG PPT Template_March 21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28224</TotalTime>
  <Words>2899</Words>
  <Application>Microsoft Office PowerPoint</Application>
  <PresentationFormat>On-screen Show (4:3)</PresentationFormat>
  <Paragraphs>426</Paragraphs>
  <Slides>64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ＭＳ Ｐゴシック</vt:lpstr>
      <vt:lpstr>Arial</vt:lpstr>
      <vt:lpstr>Calibri</vt:lpstr>
      <vt:lpstr>Century Gothic</vt:lpstr>
      <vt:lpstr>Courier New</vt:lpstr>
      <vt:lpstr>Eras Bold ITC</vt:lpstr>
      <vt:lpstr>ITC Franklin Gothic Book</vt:lpstr>
      <vt:lpstr>Times New Roman</vt:lpstr>
      <vt:lpstr>Wingdings</vt:lpstr>
      <vt:lpstr>ヒラギノ角ゴ Pro W3</vt:lpstr>
      <vt:lpstr>Gallery</vt:lpstr>
      <vt:lpstr>HSNG PPT Template_March 21-2013</vt:lpstr>
      <vt:lpstr>Office Theme</vt:lpstr>
      <vt:lpstr>  Mortgage Credit Panel</vt:lpstr>
      <vt:lpstr>Active/Passive Principals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APPS/2530 Previous Participation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 Working Capital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Pre-application Mortgage Credit Requirements</vt:lpstr>
      <vt:lpstr>PowerPoint Presentation</vt:lpstr>
      <vt:lpstr>PowerPoint Presentation</vt:lpstr>
      <vt:lpstr>PowerPoint Presentation</vt:lpstr>
      <vt:lpstr>PowerPoint Presentation</vt:lpstr>
      <vt:lpstr>  Mortgage Credit Panel</vt:lpstr>
      <vt:lpstr> Concentrated Risk </vt:lpstr>
      <vt:lpstr>Foreign Nationals</vt:lpstr>
      <vt:lpstr>Foreign Nationals</vt:lpstr>
      <vt:lpstr>Foreign Nationals</vt:lpstr>
      <vt:lpstr>HUD Large Borrower Review</vt:lpstr>
      <vt:lpstr>ML 2010-21:  Risk Mitigation</vt:lpstr>
      <vt:lpstr>What were the concerns?</vt:lpstr>
      <vt:lpstr>ML 2013-09:  Concentration of Principal Risk</vt:lpstr>
      <vt:lpstr>ML 2013-09:  Concentration of Principal Risk</vt:lpstr>
      <vt:lpstr>ML 2013-09:  Concentration of Principal Risk</vt:lpstr>
      <vt:lpstr>ML 2013-09:  Concentration of Principal Risk</vt:lpstr>
      <vt:lpstr>ML 2013-09:  Concentration of Principal Risk</vt:lpstr>
      <vt:lpstr>ML 2013-09:  Concentration of Principal Risk</vt:lpstr>
      <vt:lpstr>ML 2013-09:  Concentration of Principal Risk</vt:lpstr>
      <vt:lpstr>ML 2013-09:  Concentration of Principal Risk</vt:lpstr>
      <vt:lpstr>ML 2013-09:  Concentration of Principal Risk</vt:lpstr>
      <vt:lpstr>ML 2013-09:  Concentration of Principal Risk</vt:lpstr>
      <vt:lpstr>ML 2013-09:  Concentration of Principal Risk</vt:lpstr>
      <vt:lpstr>ML 2013-09:  Concentration of Principal Risk</vt:lpstr>
      <vt:lpstr>MAP Guide (January 2016) – Chapter 8.6</vt:lpstr>
      <vt:lpstr>MAP Guide Appendix 8C – Prior Approval Requirements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Walker, Katheryne</dc:creator>
  <cp:lastModifiedBy>Peggy Lawrence</cp:lastModifiedBy>
  <cp:revision>551</cp:revision>
  <cp:lastPrinted>2017-12-16T03:05:56Z</cp:lastPrinted>
  <dcterms:created xsi:type="dcterms:W3CDTF">2011-05-23T17:50:40Z</dcterms:created>
  <dcterms:modified xsi:type="dcterms:W3CDTF">2018-09-27T18:32:31Z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lassification Level">
    <vt:lpwstr>Personal</vt:lpwstr>
  </property>
</Properties>
</file>