
<file path=[Content_Types].xml><?xml version="1.0" encoding="utf-8"?>
<Types xmlns="http://schemas.openxmlformats.org/package/2006/content-types">
  <Default Extension="bin" ContentType="application/vnd.openxmlformats-officedocument.oleObject"/>
  <Default Extension="crdownload" ContentType="image/gif"/>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0"/>
  </p:notesMasterIdLst>
  <p:sldIdLst>
    <p:sldId id="256" r:id="rId2"/>
    <p:sldId id="305" r:id="rId3"/>
    <p:sldId id="378" r:id="rId4"/>
    <p:sldId id="367" r:id="rId5"/>
    <p:sldId id="370" r:id="rId6"/>
    <p:sldId id="340" r:id="rId7"/>
    <p:sldId id="341" r:id="rId8"/>
    <p:sldId id="342" r:id="rId9"/>
    <p:sldId id="343" r:id="rId10"/>
    <p:sldId id="347" r:id="rId11"/>
    <p:sldId id="348" r:id="rId12"/>
    <p:sldId id="349" r:id="rId13"/>
    <p:sldId id="350" r:id="rId14"/>
    <p:sldId id="354" r:id="rId15"/>
    <p:sldId id="351" r:id="rId16"/>
    <p:sldId id="352" r:id="rId17"/>
    <p:sldId id="353" r:id="rId18"/>
    <p:sldId id="355" r:id="rId19"/>
    <p:sldId id="356" r:id="rId20"/>
    <p:sldId id="377" r:id="rId21"/>
    <p:sldId id="357" r:id="rId22"/>
    <p:sldId id="358" r:id="rId23"/>
    <p:sldId id="360" r:id="rId24"/>
    <p:sldId id="361" r:id="rId25"/>
    <p:sldId id="362" r:id="rId26"/>
    <p:sldId id="363" r:id="rId27"/>
    <p:sldId id="364" r:id="rId28"/>
    <p:sldId id="366"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3300"/>
    <a:srgbClr val="66CCFF"/>
    <a:srgbClr val="FF9933"/>
    <a:srgbClr val="FF33CC"/>
    <a:srgbClr val="66FFCC"/>
    <a:srgbClr val="99CC00"/>
    <a:srgbClr val="009999"/>
    <a:srgbClr val="0099FF"/>
    <a:srgbClr val="336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09"/>
    <p:restoredTop sz="91477" autoAdjust="0"/>
  </p:normalViewPr>
  <p:slideViewPr>
    <p:cSldViewPr snapToGrid="0" snapToObjects="1">
      <p:cViewPr varScale="1">
        <p:scale>
          <a:sx n="112" d="100"/>
          <a:sy n="112" d="100"/>
        </p:scale>
        <p:origin x="2384" y="192"/>
      </p:cViewPr>
      <p:guideLst>
        <p:guide orient="horz" pos="2160"/>
        <p:guide pos="2880"/>
      </p:guideLst>
    </p:cSldViewPr>
  </p:slideViewPr>
  <p:notesTextViewPr>
    <p:cViewPr>
      <p:scale>
        <a:sx n="100" d="100"/>
        <a:sy n="100" d="100"/>
      </p:scale>
      <p:origin x="0" y="0"/>
    </p:cViewPr>
  </p:notesTextViewPr>
  <p:sorterViewPr>
    <p:cViewPr>
      <p:scale>
        <a:sx n="188" d="100"/>
        <a:sy n="188" d="100"/>
      </p:scale>
      <p:origin x="0" y="116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ares\centers\HFP\JZhu\presentations\Richard%20Green%20Class\gse-reform-figure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oleObject" Target="file:////Users/richardgreen/Downloads/hinc01_1.xls"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458703018812002E-2"/>
          <c:y val="9.7737465322903005E-2"/>
          <c:w val="0.83057604557236897"/>
          <c:h val="0.71632839127514802"/>
        </c:manualLayout>
      </c:layout>
      <c:lineChart>
        <c:grouping val="standard"/>
        <c:varyColors val="0"/>
        <c:ser>
          <c:idx val="0"/>
          <c:order val="0"/>
          <c:spPr>
            <a:ln w="38100" cap="rnd">
              <a:solidFill>
                <a:srgbClr val="1696D2"/>
              </a:solidFill>
              <a:round/>
            </a:ln>
            <a:effectLst/>
          </c:spPr>
          <c:marker>
            <c:symbol val="none"/>
          </c:marker>
          <c:dLbls>
            <c:dLbl>
              <c:idx val="24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FB2-4B6B-AB9A-05E403EEA4EA}"/>
                </c:ext>
              </c:extLst>
            </c:dLbl>
            <c:numFmt formatCode="&quot;$&quot;#,##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Lato"/>
                    <a:ea typeface="Lato"/>
                    <a:cs typeface="Lato"/>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'housing-finance-over-time'!$A$45:$A$286</c:f>
              <c:numCache>
                <c:formatCode>yyyy\-mm\-dd</c:formatCode>
                <c:ptCount val="242"/>
                <c:pt idx="0">
                  <c:v>21186</c:v>
                </c:pt>
                <c:pt idx="1">
                  <c:v>21276</c:v>
                </c:pt>
                <c:pt idx="2">
                  <c:v>21367</c:v>
                </c:pt>
                <c:pt idx="3">
                  <c:v>21459</c:v>
                </c:pt>
                <c:pt idx="4">
                  <c:v>21551</c:v>
                </c:pt>
                <c:pt idx="5">
                  <c:v>21641</c:v>
                </c:pt>
                <c:pt idx="6">
                  <c:v>21732</c:v>
                </c:pt>
                <c:pt idx="7">
                  <c:v>21824</c:v>
                </c:pt>
                <c:pt idx="8">
                  <c:v>21916</c:v>
                </c:pt>
                <c:pt idx="9">
                  <c:v>22007</c:v>
                </c:pt>
                <c:pt idx="10">
                  <c:v>22098</c:v>
                </c:pt>
                <c:pt idx="11">
                  <c:v>22190</c:v>
                </c:pt>
                <c:pt idx="12">
                  <c:v>22282</c:v>
                </c:pt>
                <c:pt idx="13">
                  <c:v>22372</c:v>
                </c:pt>
                <c:pt idx="14">
                  <c:v>22463</c:v>
                </c:pt>
                <c:pt idx="15">
                  <c:v>22555</c:v>
                </c:pt>
                <c:pt idx="16">
                  <c:v>22647</c:v>
                </c:pt>
                <c:pt idx="17">
                  <c:v>22737</c:v>
                </c:pt>
                <c:pt idx="18">
                  <c:v>22828</c:v>
                </c:pt>
                <c:pt idx="19">
                  <c:v>22920</c:v>
                </c:pt>
                <c:pt idx="20">
                  <c:v>23012</c:v>
                </c:pt>
                <c:pt idx="21">
                  <c:v>23102</c:v>
                </c:pt>
                <c:pt idx="22">
                  <c:v>23193</c:v>
                </c:pt>
                <c:pt idx="23">
                  <c:v>23285</c:v>
                </c:pt>
                <c:pt idx="24">
                  <c:v>23377</c:v>
                </c:pt>
                <c:pt idx="25">
                  <c:v>23468</c:v>
                </c:pt>
                <c:pt idx="26">
                  <c:v>23559</c:v>
                </c:pt>
                <c:pt idx="27">
                  <c:v>23651</c:v>
                </c:pt>
                <c:pt idx="28">
                  <c:v>23743</c:v>
                </c:pt>
                <c:pt idx="29">
                  <c:v>23833</c:v>
                </c:pt>
                <c:pt idx="30">
                  <c:v>23924</c:v>
                </c:pt>
                <c:pt idx="31">
                  <c:v>24016</c:v>
                </c:pt>
                <c:pt idx="32">
                  <c:v>24108</c:v>
                </c:pt>
                <c:pt idx="33">
                  <c:v>24198</c:v>
                </c:pt>
                <c:pt idx="34">
                  <c:v>24289</c:v>
                </c:pt>
                <c:pt idx="35">
                  <c:v>24381</c:v>
                </c:pt>
                <c:pt idx="36">
                  <c:v>24473</c:v>
                </c:pt>
                <c:pt idx="37">
                  <c:v>24563</c:v>
                </c:pt>
                <c:pt idx="38">
                  <c:v>24654</c:v>
                </c:pt>
                <c:pt idx="39">
                  <c:v>24746</c:v>
                </c:pt>
                <c:pt idx="40">
                  <c:v>24838</c:v>
                </c:pt>
                <c:pt idx="41">
                  <c:v>24929</c:v>
                </c:pt>
                <c:pt idx="42">
                  <c:v>25020</c:v>
                </c:pt>
                <c:pt idx="43">
                  <c:v>25112</c:v>
                </c:pt>
                <c:pt idx="44">
                  <c:v>25204</c:v>
                </c:pt>
                <c:pt idx="45">
                  <c:v>25294</c:v>
                </c:pt>
                <c:pt idx="46">
                  <c:v>25385</c:v>
                </c:pt>
                <c:pt idx="47">
                  <c:v>25477</c:v>
                </c:pt>
                <c:pt idx="48">
                  <c:v>25569</c:v>
                </c:pt>
                <c:pt idx="49">
                  <c:v>25659</c:v>
                </c:pt>
                <c:pt idx="50">
                  <c:v>25750</c:v>
                </c:pt>
                <c:pt idx="51">
                  <c:v>25842</c:v>
                </c:pt>
                <c:pt idx="52">
                  <c:v>25934</c:v>
                </c:pt>
                <c:pt idx="53">
                  <c:v>26024</c:v>
                </c:pt>
                <c:pt idx="54">
                  <c:v>26115</c:v>
                </c:pt>
                <c:pt idx="55">
                  <c:v>26207</c:v>
                </c:pt>
                <c:pt idx="56">
                  <c:v>26299</c:v>
                </c:pt>
                <c:pt idx="57">
                  <c:v>26390</c:v>
                </c:pt>
                <c:pt idx="58">
                  <c:v>26481</c:v>
                </c:pt>
                <c:pt idx="59">
                  <c:v>26573</c:v>
                </c:pt>
                <c:pt idx="60">
                  <c:v>26665</c:v>
                </c:pt>
                <c:pt idx="61">
                  <c:v>26755</c:v>
                </c:pt>
                <c:pt idx="62">
                  <c:v>26846</c:v>
                </c:pt>
                <c:pt idx="63">
                  <c:v>26938</c:v>
                </c:pt>
                <c:pt idx="64">
                  <c:v>27030</c:v>
                </c:pt>
                <c:pt idx="65">
                  <c:v>27120</c:v>
                </c:pt>
                <c:pt idx="66">
                  <c:v>27211</c:v>
                </c:pt>
                <c:pt idx="67">
                  <c:v>27303</c:v>
                </c:pt>
                <c:pt idx="68">
                  <c:v>27395</c:v>
                </c:pt>
                <c:pt idx="69">
                  <c:v>27485</c:v>
                </c:pt>
                <c:pt idx="70">
                  <c:v>27576</c:v>
                </c:pt>
                <c:pt idx="71">
                  <c:v>27668</c:v>
                </c:pt>
                <c:pt idx="72">
                  <c:v>27760</c:v>
                </c:pt>
                <c:pt idx="73">
                  <c:v>27851</c:v>
                </c:pt>
                <c:pt idx="74">
                  <c:v>27942</c:v>
                </c:pt>
                <c:pt idx="75">
                  <c:v>28034</c:v>
                </c:pt>
                <c:pt idx="76">
                  <c:v>28126</c:v>
                </c:pt>
                <c:pt idx="77">
                  <c:v>28216</c:v>
                </c:pt>
                <c:pt idx="78">
                  <c:v>28307</c:v>
                </c:pt>
                <c:pt idx="79">
                  <c:v>28399</c:v>
                </c:pt>
                <c:pt idx="80">
                  <c:v>28491</c:v>
                </c:pt>
                <c:pt idx="81">
                  <c:v>28581</c:v>
                </c:pt>
                <c:pt idx="82">
                  <c:v>28672</c:v>
                </c:pt>
                <c:pt idx="83">
                  <c:v>28764</c:v>
                </c:pt>
                <c:pt idx="84">
                  <c:v>28856</c:v>
                </c:pt>
                <c:pt idx="85">
                  <c:v>28946</c:v>
                </c:pt>
                <c:pt idx="86">
                  <c:v>29037</c:v>
                </c:pt>
                <c:pt idx="87">
                  <c:v>29129</c:v>
                </c:pt>
                <c:pt idx="88">
                  <c:v>29221</c:v>
                </c:pt>
                <c:pt idx="89">
                  <c:v>29312</c:v>
                </c:pt>
                <c:pt idx="90">
                  <c:v>29403</c:v>
                </c:pt>
                <c:pt idx="91">
                  <c:v>29495</c:v>
                </c:pt>
                <c:pt idx="92">
                  <c:v>29587</c:v>
                </c:pt>
                <c:pt idx="93">
                  <c:v>29677</c:v>
                </c:pt>
                <c:pt idx="94">
                  <c:v>29768</c:v>
                </c:pt>
                <c:pt idx="95">
                  <c:v>29860</c:v>
                </c:pt>
                <c:pt idx="96">
                  <c:v>29952</c:v>
                </c:pt>
                <c:pt idx="97">
                  <c:v>30042</c:v>
                </c:pt>
                <c:pt idx="98">
                  <c:v>30133</c:v>
                </c:pt>
                <c:pt idx="99">
                  <c:v>30225</c:v>
                </c:pt>
                <c:pt idx="100">
                  <c:v>30317</c:v>
                </c:pt>
                <c:pt idx="101">
                  <c:v>30407</c:v>
                </c:pt>
                <c:pt idx="102">
                  <c:v>30498</c:v>
                </c:pt>
                <c:pt idx="103">
                  <c:v>30590</c:v>
                </c:pt>
                <c:pt idx="104">
                  <c:v>30682</c:v>
                </c:pt>
                <c:pt idx="105">
                  <c:v>30773</c:v>
                </c:pt>
                <c:pt idx="106">
                  <c:v>30864</c:v>
                </c:pt>
                <c:pt idx="107">
                  <c:v>30956</c:v>
                </c:pt>
                <c:pt idx="108">
                  <c:v>31048</c:v>
                </c:pt>
                <c:pt idx="109">
                  <c:v>31138</c:v>
                </c:pt>
                <c:pt idx="110">
                  <c:v>31229</c:v>
                </c:pt>
                <c:pt idx="111">
                  <c:v>31321</c:v>
                </c:pt>
                <c:pt idx="112">
                  <c:v>31413</c:v>
                </c:pt>
                <c:pt idx="113">
                  <c:v>31503</c:v>
                </c:pt>
                <c:pt idx="114">
                  <c:v>31594</c:v>
                </c:pt>
                <c:pt idx="115">
                  <c:v>31686</c:v>
                </c:pt>
                <c:pt idx="116">
                  <c:v>31778</c:v>
                </c:pt>
                <c:pt idx="117">
                  <c:v>31868</c:v>
                </c:pt>
                <c:pt idx="118">
                  <c:v>31959</c:v>
                </c:pt>
                <c:pt idx="119">
                  <c:v>32051</c:v>
                </c:pt>
                <c:pt idx="120">
                  <c:v>32143</c:v>
                </c:pt>
                <c:pt idx="121">
                  <c:v>32234</c:v>
                </c:pt>
                <c:pt idx="122">
                  <c:v>32325</c:v>
                </c:pt>
                <c:pt idx="123">
                  <c:v>32417</c:v>
                </c:pt>
                <c:pt idx="124">
                  <c:v>32509</c:v>
                </c:pt>
                <c:pt idx="125">
                  <c:v>32599</c:v>
                </c:pt>
                <c:pt idx="126">
                  <c:v>32690</c:v>
                </c:pt>
                <c:pt idx="127">
                  <c:v>32782</c:v>
                </c:pt>
                <c:pt idx="128">
                  <c:v>32874</c:v>
                </c:pt>
                <c:pt idx="129">
                  <c:v>32964</c:v>
                </c:pt>
                <c:pt idx="130">
                  <c:v>33055</c:v>
                </c:pt>
                <c:pt idx="131">
                  <c:v>33147</c:v>
                </c:pt>
                <c:pt idx="132">
                  <c:v>33239</c:v>
                </c:pt>
                <c:pt idx="133">
                  <c:v>33329</c:v>
                </c:pt>
                <c:pt idx="134">
                  <c:v>33420</c:v>
                </c:pt>
                <c:pt idx="135">
                  <c:v>33512</c:v>
                </c:pt>
                <c:pt idx="136">
                  <c:v>33604</c:v>
                </c:pt>
                <c:pt idx="137">
                  <c:v>33695</c:v>
                </c:pt>
                <c:pt idx="138">
                  <c:v>33786</c:v>
                </c:pt>
                <c:pt idx="139">
                  <c:v>33878</c:v>
                </c:pt>
                <c:pt idx="140">
                  <c:v>33970</c:v>
                </c:pt>
                <c:pt idx="141">
                  <c:v>34060</c:v>
                </c:pt>
                <c:pt idx="142">
                  <c:v>34151</c:v>
                </c:pt>
                <c:pt idx="143">
                  <c:v>34243</c:v>
                </c:pt>
                <c:pt idx="144">
                  <c:v>34335</c:v>
                </c:pt>
                <c:pt idx="145">
                  <c:v>34425</c:v>
                </c:pt>
                <c:pt idx="146">
                  <c:v>34516</c:v>
                </c:pt>
                <c:pt idx="147">
                  <c:v>34608</c:v>
                </c:pt>
                <c:pt idx="148">
                  <c:v>34700</c:v>
                </c:pt>
                <c:pt idx="149">
                  <c:v>34790</c:v>
                </c:pt>
                <c:pt idx="150">
                  <c:v>34881</c:v>
                </c:pt>
                <c:pt idx="151">
                  <c:v>34973</c:v>
                </c:pt>
                <c:pt idx="152">
                  <c:v>35065</c:v>
                </c:pt>
                <c:pt idx="153">
                  <c:v>35156</c:v>
                </c:pt>
                <c:pt idx="154">
                  <c:v>35247</c:v>
                </c:pt>
                <c:pt idx="155">
                  <c:v>35339</c:v>
                </c:pt>
                <c:pt idx="156">
                  <c:v>35431</c:v>
                </c:pt>
                <c:pt idx="157">
                  <c:v>35521</c:v>
                </c:pt>
                <c:pt idx="158">
                  <c:v>35612</c:v>
                </c:pt>
                <c:pt idx="159">
                  <c:v>35704</c:v>
                </c:pt>
                <c:pt idx="160">
                  <c:v>35796</c:v>
                </c:pt>
                <c:pt idx="161">
                  <c:v>35886</c:v>
                </c:pt>
                <c:pt idx="162">
                  <c:v>35977</c:v>
                </c:pt>
                <c:pt idx="163">
                  <c:v>36069</c:v>
                </c:pt>
                <c:pt idx="164">
                  <c:v>36161</c:v>
                </c:pt>
                <c:pt idx="165">
                  <c:v>36251</c:v>
                </c:pt>
                <c:pt idx="166">
                  <c:v>36342</c:v>
                </c:pt>
                <c:pt idx="167">
                  <c:v>36434</c:v>
                </c:pt>
                <c:pt idx="168">
                  <c:v>36526</c:v>
                </c:pt>
                <c:pt idx="169">
                  <c:v>36617</c:v>
                </c:pt>
                <c:pt idx="170">
                  <c:v>36708</c:v>
                </c:pt>
                <c:pt idx="171">
                  <c:v>36800</c:v>
                </c:pt>
                <c:pt idx="172">
                  <c:v>36892</c:v>
                </c:pt>
                <c:pt idx="173">
                  <c:v>36982</c:v>
                </c:pt>
                <c:pt idx="174">
                  <c:v>37073</c:v>
                </c:pt>
                <c:pt idx="175">
                  <c:v>37165</c:v>
                </c:pt>
                <c:pt idx="176">
                  <c:v>37257</c:v>
                </c:pt>
                <c:pt idx="177">
                  <c:v>37347</c:v>
                </c:pt>
                <c:pt idx="178">
                  <c:v>37438</c:v>
                </c:pt>
                <c:pt idx="179">
                  <c:v>37530</c:v>
                </c:pt>
                <c:pt idx="180">
                  <c:v>37622</c:v>
                </c:pt>
                <c:pt idx="181">
                  <c:v>37712</c:v>
                </c:pt>
                <c:pt idx="182">
                  <c:v>37803</c:v>
                </c:pt>
                <c:pt idx="183">
                  <c:v>37895</c:v>
                </c:pt>
                <c:pt idx="184">
                  <c:v>37987</c:v>
                </c:pt>
                <c:pt idx="185">
                  <c:v>38078</c:v>
                </c:pt>
                <c:pt idx="186">
                  <c:v>38169</c:v>
                </c:pt>
                <c:pt idx="187">
                  <c:v>38261</c:v>
                </c:pt>
                <c:pt idx="188">
                  <c:v>38353</c:v>
                </c:pt>
                <c:pt idx="189">
                  <c:v>38443</c:v>
                </c:pt>
                <c:pt idx="190">
                  <c:v>38534</c:v>
                </c:pt>
                <c:pt idx="191">
                  <c:v>38626</c:v>
                </c:pt>
                <c:pt idx="192">
                  <c:v>38718</c:v>
                </c:pt>
                <c:pt idx="193">
                  <c:v>38808</c:v>
                </c:pt>
                <c:pt idx="194">
                  <c:v>38899</c:v>
                </c:pt>
                <c:pt idx="195">
                  <c:v>38991</c:v>
                </c:pt>
                <c:pt idx="196">
                  <c:v>39083</c:v>
                </c:pt>
                <c:pt idx="197">
                  <c:v>39173</c:v>
                </c:pt>
                <c:pt idx="198">
                  <c:v>39264</c:v>
                </c:pt>
                <c:pt idx="199">
                  <c:v>39356</c:v>
                </c:pt>
                <c:pt idx="200">
                  <c:v>39448</c:v>
                </c:pt>
                <c:pt idx="201">
                  <c:v>39539</c:v>
                </c:pt>
                <c:pt idx="202">
                  <c:v>39630</c:v>
                </c:pt>
                <c:pt idx="203">
                  <c:v>39722</c:v>
                </c:pt>
                <c:pt idx="204">
                  <c:v>39814</c:v>
                </c:pt>
                <c:pt idx="205">
                  <c:v>39904</c:v>
                </c:pt>
                <c:pt idx="206">
                  <c:v>39995</c:v>
                </c:pt>
                <c:pt idx="207">
                  <c:v>40087</c:v>
                </c:pt>
                <c:pt idx="208">
                  <c:v>40179</c:v>
                </c:pt>
                <c:pt idx="209">
                  <c:v>40269</c:v>
                </c:pt>
                <c:pt idx="210">
                  <c:v>40360</c:v>
                </c:pt>
                <c:pt idx="211">
                  <c:v>40452</c:v>
                </c:pt>
                <c:pt idx="212">
                  <c:v>40544</c:v>
                </c:pt>
                <c:pt idx="213">
                  <c:v>40634</c:v>
                </c:pt>
                <c:pt idx="214">
                  <c:v>40725</c:v>
                </c:pt>
                <c:pt idx="215">
                  <c:v>40817</c:v>
                </c:pt>
                <c:pt idx="216">
                  <c:v>40909</c:v>
                </c:pt>
                <c:pt idx="217">
                  <c:v>41000</c:v>
                </c:pt>
                <c:pt idx="218">
                  <c:v>41091</c:v>
                </c:pt>
                <c:pt idx="219">
                  <c:v>41183</c:v>
                </c:pt>
                <c:pt idx="220">
                  <c:v>41275</c:v>
                </c:pt>
                <c:pt idx="221">
                  <c:v>41365</c:v>
                </c:pt>
                <c:pt idx="222">
                  <c:v>41456</c:v>
                </c:pt>
                <c:pt idx="223">
                  <c:v>41548</c:v>
                </c:pt>
                <c:pt idx="224">
                  <c:v>41640</c:v>
                </c:pt>
                <c:pt idx="225">
                  <c:v>41730</c:v>
                </c:pt>
                <c:pt idx="226">
                  <c:v>41821</c:v>
                </c:pt>
                <c:pt idx="227">
                  <c:v>41913</c:v>
                </c:pt>
                <c:pt idx="228">
                  <c:v>42005</c:v>
                </c:pt>
                <c:pt idx="229">
                  <c:v>42095</c:v>
                </c:pt>
                <c:pt idx="230">
                  <c:v>42186</c:v>
                </c:pt>
                <c:pt idx="231">
                  <c:v>42278</c:v>
                </c:pt>
                <c:pt idx="232">
                  <c:v>42370</c:v>
                </c:pt>
                <c:pt idx="233">
                  <c:v>42461</c:v>
                </c:pt>
                <c:pt idx="234">
                  <c:v>42552</c:v>
                </c:pt>
                <c:pt idx="235">
                  <c:v>42644</c:v>
                </c:pt>
                <c:pt idx="236">
                  <c:v>42736</c:v>
                </c:pt>
                <c:pt idx="237">
                  <c:v>42826</c:v>
                </c:pt>
                <c:pt idx="238">
                  <c:v>42917</c:v>
                </c:pt>
                <c:pt idx="239">
                  <c:v>43009</c:v>
                </c:pt>
                <c:pt idx="240">
                  <c:v>43101</c:v>
                </c:pt>
                <c:pt idx="241">
                  <c:v>43191</c:v>
                </c:pt>
              </c:numCache>
            </c:numRef>
          </c:cat>
          <c:val>
            <c:numRef>
              <c:f>'housing-finance-over-time'!$C$45:$C$286</c:f>
              <c:numCache>
                <c:formatCode>General</c:formatCode>
                <c:ptCount val="242"/>
                <c:pt idx="0">
                  <c:v>106.899</c:v>
                </c:pt>
                <c:pt idx="1">
                  <c:v>108.896</c:v>
                </c:pt>
                <c:pt idx="2">
                  <c:v>111.614</c:v>
                </c:pt>
                <c:pt idx="3">
                  <c:v>114.574</c:v>
                </c:pt>
                <c:pt idx="4">
                  <c:v>117.14700000000001</c:v>
                </c:pt>
                <c:pt idx="5">
                  <c:v>120.51300000000001</c:v>
                </c:pt>
                <c:pt idx="6">
                  <c:v>123.983</c:v>
                </c:pt>
                <c:pt idx="7">
                  <c:v>126.904</c:v>
                </c:pt>
                <c:pt idx="8">
                  <c:v>129.25700000000001</c:v>
                </c:pt>
                <c:pt idx="9">
                  <c:v>132.018</c:v>
                </c:pt>
                <c:pt idx="10">
                  <c:v>135.05600000000001</c:v>
                </c:pt>
                <c:pt idx="11">
                  <c:v>137.804</c:v>
                </c:pt>
                <c:pt idx="12">
                  <c:v>139.97</c:v>
                </c:pt>
                <c:pt idx="13">
                  <c:v>142.75200000000001</c:v>
                </c:pt>
                <c:pt idx="14">
                  <c:v>145.99199999999999</c:v>
                </c:pt>
                <c:pt idx="15">
                  <c:v>149.49700000000001</c:v>
                </c:pt>
                <c:pt idx="16">
                  <c:v>151.94800000000001</c:v>
                </c:pt>
                <c:pt idx="17">
                  <c:v>155.40799999999999</c:v>
                </c:pt>
                <c:pt idx="18">
                  <c:v>159.22800000000001</c:v>
                </c:pt>
                <c:pt idx="19">
                  <c:v>163.12700000000001</c:v>
                </c:pt>
                <c:pt idx="20">
                  <c:v>166.12299999999999</c:v>
                </c:pt>
                <c:pt idx="21">
                  <c:v>170.27099999999999</c:v>
                </c:pt>
                <c:pt idx="22">
                  <c:v>174.76499999999999</c:v>
                </c:pt>
                <c:pt idx="23">
                  <c:v>178.99700000000001</c:v>
                </c:pt>
                <c:pt idx="24">
                  <c:v>182.697</c:v>
                </c:pt>
                <c:pt idx="25">
                  <c:v>186.97200000000001</c:v>
                </c:pt>
                <c:pt idx="26">
                  <c:v>191.49</c:v>
                </c:pt>
                <c:pt idx="27">
                  <c:v>195.66399999999999</c:v>
                </c:pt>
                <c:pt idx="28">
                  <c:v>199.09200000000001</c:v>
                </c:pt>
                <c:pt idx="29">
                  <c:v>203.28299999999999</c:v>
                </c:pt>
                <c:pt idx="30">
                  <c:v>207.59899999999999</c:v>
                </c:pt>
                <c:pt idx="31">
                  <c:v>211.96700000000001</c:v>
                </c:pt>
                <c:pt idx="32">
                  <c:v>215.83799999999999</c:v>
                </c:pt>
                <c:pt idx="33">
                  <c:v>219.66499999999999</c:v>
                </c:pt>
                <c:pt idx="34">
                  <c:v>222.649</c:v>
                </c:pt>
                <c:pt idx="35">
                  <c:v>225.33600000000001</c:v>
                </c:pt>
                <c:pt idx="36">
                  <c:v>226.77600000000001</c:v>
                </c:pt>
                <c:pt idx="37">
                  <c:v>229.221</c:v>
                </c:pt>
                <c:pt idx="38">
                  <c:v>233.55500000000001</c:v>
                </c:pt>
                <c:pt idx="39">
                  <c:v>238.01499999999999</c:v>
                </c:pt>
                <c:pt idx="40">
                  <c:v>241.49600000000001</c:v>
                </c:pt>
                <c:pt idx="41">
                  <c:v>245.465</c:v>
                </c:pt>
                <c:pt idx="42">
                  <c:v>249.81100000000001</c:v>
                </c:pt>
                <c:pt idx="43">
                  <c:v>254.22300000000001</c:v>
                </c:pt>
                <c:pt idx="44">
                  <c:v>255.57</c:v>
                </c:pt>
                <c:pt idx="45">
                  <c:v>259.5339999999992</c:v>
                </c:pt>
                <c:pt idx="46">
                  <c:v>264.66300000000001</c:v>
                </c:pt>
                <c:pt idx="47">
                  <c:v>269.04899999999992</c:v>
                </c:pt>
                <c:pt idx="48">
                  <c:v>275.42399999999918</c:v>
                </c:pt>
                <c:pt idx="49">
                  <c:v>284.36500000000001</c:v>
                </c:pt>
                <c:pt idx="50">
                  <c:v>288.34899999999999</c:v>
                </c:pt>
                <c:pt idx="51">
                  <c:v>292.24</c:v>
                </c:pt>
                <c:pt idx="52">
                  <c:v>296.34899999999999</c:v>
                </c:pt>
                <c:pt idx="53">
                  <c:v>303.20600000000002</c:v>
                </c:pt>
                <c:pt idx="54">
                  <c:v>311.37900000000002</c:v>
                </c:pt>
                <c:pt idx="55">
                  <c:v>318.41099999999921</c:v>
                </c:pt>
                <c:pt idx="56">
                  <c:v>325.75299999999999</c:v>
                </c:pt>
                <c:pt idx="57">
                  <c:v>335.71600000000001</c:v>
                </c:pt>
                <c:pt idx="58">
                  <c:v>347.33699999999919</c:v>
                </c:pt>
                <c:pt idx="59">
                  <c:v>357.37</c:v>
                </c:pt>
                <c:pt idx="60">
                  <c:v>365.95499999999993</c:v>
                </c:pt>
                <c:pt idx="61">
                  <c:v>378.024</c:v>
                </c:pt>
                <c:pt idx="62">
                  <c:v>389.89400000000001</c:v>
                </c:pt>
                <c:pt idx="63">
                  <c:v>399.84</c:v>
                </c:pt>
                <c:pt idx="64">
                  <c:v>407.89800000000002</c:v>
                </c:pt>
                <c:pt idx="65">
                  <c:v>422.75400000000002</c:v>
                </c:pt>
                <c:pt idx="66">
                  <c:v>434.08600000000001</c:v>
                </c:pt>
                <c:pt idx="67">
                  <c:v>441.19900000000001</c:v>
                </c:pt>
                <c:pt idx="68">
                  <c:v>447.73700000000002</c:v>
                </c:pt>
                <c:pt idx="69">
                  <c:v>458.57100000000003</c:v>
                </c:pt>
                <c:pt idx="70">
                  <c:v>470.99599999999919</c:v>
                </c:pt>
                <c:pt idx="71">
                  <c:v>482.99</c:v>
                </c:pt>
                <c:pt idx="72">
                  <c:v>495.62400000000002</c:v>
                </c:pt>
                <c:pt idx="73">
                  <c:v>510.48700000000002</c:v>
                </c:pt>
                <c:pt idx="74">
                  <c:v>527.61699999999996</c:v>
                </c:pt>
                <c:pt idx="75">
                  <c:v>544.78700000000003</c:v>
                </c:pt>
                <c:pt idx="76">
                  <c:v>561.005</c:v>
                </c:pt>
                <c:pt idx="77">
                  <c:v>586.24199999999996</c:v>
                </c:pt>
                <c:pt idx="78">
                  <c:v>613.77599999999995</c:v>
                </c:pt>
                <c:pt idx="79">
                  <c:v>638.495</c:v>
                </c:pt>
                <c:pt idx="80">
                  <c:v>658.11300000000006</c:v>
                </c:pt>
                <c:pt idx="81">
                  <c:v>687.15800000000002</c:v>
                </c:pt>
                <c:pt idx="82">
                  <c:v>719.75</c:v>
                </c:pt>
                <c:pt idx="83">
                  <c:v>751.36599999999896</c:v>
                </c:pt>
                <c:pt idx="84">
                  <c:v>776.45399999999938</c:v>
                </c:pt>
                <c:pt idx="85">
                  <c:v>808.83499999999924</c:v>
                </c:pt>
                <c:pt idx="86">
                  <c:v>843.65899999999999</c:v>
                </c:pt>
                <c:pt idx="87">
                  <c:v>870.24599999999998</c:v>
                </c:pt>
                <c:pt idx="88">
                  <c:v>902.70799999999997</c:v>
                </c:pt>
                <c:pt idx="89">
                  <c:v>919.39699999999937</c:v>
                </c:pt>
                <c:pt idx="90">
                  <c:v>950.17100000000005</c:v>
                </c:pt>
                <c:pt idx="91">
                  <c:v>977.34199999999896</c:v>
                </c:pt>
                <c:pt idx="92">
                  <c:v>992.20600000000002</c:v>
                </c:pt>
                <c:pt idx="93">
                  <c:v>1017.099</c:v>
                </c:pt>
                <c:pt idx="94">
                  <c:v>1036.9010000000001</c:v>
                </c:pt>
                <c:pt idx="95">
                  <c:v>1052.634</c:v>
                </c:pt>
                <c:pt idx="96">
                  <c:v>1065.0730000000001</c:v>
                </c:pt>
                <c:pt idx="97">
                  <c:v>1080.2429999999999</c:v>
                </c:pt>
                <c:pt idx="98">
                  <c:v>1082.088</c:v>
                </c:pt>
                <c:pt idx="99">
                  <c:v>1097.1769999999999</c:v>
                </c:pt>
                <c:pt idx="100">
                  <c:v>1115.252</c:v>
                </c:pt>
                <c:pt idx="101">
                  <c:v>1146.579</c:v>
                </c:pt>
                <c:pt idx="102">
                  <c:v>1185.6410000000001</c:v>
                </c:pt>
                <c:pt idx="103">
                  <c:v>1217.7650000000001</c:v>
                </c:pt>
                <c:pt idx="104">
                  <c:v>1249.3652500000001</c:v>
                </c:pt>
                <c:pt idx="105">
                  <c:v>1290.59584</c:v>
                </c:pt>
                <c:pt idx="106">
                  <c:v>1326.9219700000001</c:v>
                </c:pt>
                <c:pt idx="107">
                  <c:v>1350.73759</c:v>
                </c:pt>
                <c:pt idx="108">
                  <c:v>1407.43208</c:v>
                </c:pt>
                <c:pt idx="109">
                  <c:v>1449.70021</c:v>
                </c:pt>
                <c:pt idx="110">
                  <c:v>1499.0756699999999</c:v>
                </c:pt>
                <c:pt idx="111">
                  <c:v>1548.87933</c:v>
                </c:pt>
                <c:pt idx="112">
                  <c:v>1579.52099</c:v>
                </c:pt>
                <c:pt idx="113">
                  <c:v>1638.1685299999999</c:v>
                </c:pt>
                <c:pt idx="114">
                  <c:v>1705.1712600000001</c:v>
                </c:pt>
                <c:pt idx="115">
                  <c:v>1730.1287600000001</c:v>
                </c:pt>
                <c:pt idx="116">
                  <c:v>1770.48983</c:v>
                </c:pt>
                <c:pt idx="117">
                  <c:v>1843.9526699999999</c:v>
                </c:pt>
                <c:pt idx="118">
                  <c:v>1898.6603700000001</c:v>
                </c:pt>
                <c:pt idx="119">
                  <c:v>1928.4570699999999</c:v>
                </c:pt>
                <c:pt idx="120">
                  <c:v>1974.91932</c:v>
                </c:pt>
                <c:pt idx="121">
                  <c:v>2044.9577899999999</c:v>
                </c:pt>
                <c:pt idx="122">
                  <c:v>2105.9152100000001</c:v>
                </c:pt>
                <c:pt idx="123">
                  <c:v>2162.7894500000002</c:v>
                </c:pt>
                <c:pt idx="124">
                  <c:v>2196.9313200000001</c:v>
                </c:pt>
                <c:pt idx="125">
                  <c:v>2255.3783400000002</c:v>
                </c:pt>
                <c:pt idx="126">
                  <c:v>2321.6316000000002</c:v>
                </c:pt>
                <c:pt idx="127">
                  <c:v>2369.5575800000001</c:v>
                </c:pt>
                <c:pt idx="128">
                  <c:v>2450.14788</c:v>
                </c:pt>
                <c:pt idx="129">
                  <c:v>2517.15148</c:v>
                </c:pt>
                <c:pt idx="130">
                  <c:v>2567.224609999992</c:v>
                </c:pt>
                <c:pt idx="131">
                  <c:v>2606.80494</c:v>
                </c:pt>
                <c:pt idx="132">
                  <c:v>2641.5593100000001</c:v>
                </c:pt>
                <c:pt idx="133">
                  <c:v>2700.528649999992</c:v>
                </c:pt>
                <c:pt idx="134">
                  <c:v>2722.7985399999998</c:v>
                </c:pt>
                <c:pt idx="135">
                  <c:v>2774.7056600000001</c:v>
                </c:pt>
                <c:pt idx="136">
                  <c:v>2814.3430899999998</c:v>
                </c:pt>
                <c:pt idx="137">
                  <c:v>2845.78656</c:v>
                </c:pt>
                <c:pt idx="138">
                  <c:v>2899.0898399999992</c:v>
                </c:pt>
                <c:pt idx="139">
                  <c:v>2942.0675299999998</c:v>
                </c:pt>
                <c:pt idx="140">
                  <c:v>2952.16021</c:v>
                </c:pt>
                <c:pt idx="141">
                  <c:v>3006.4252000000001</c:v>
                </c:pt>
                <c:pt idx="142">
                  <c:v>3058.8027699999998</c:v>
                </c:pt>
                <c:pt idx="143">
                  <c:v>3101.0040399999998</c:v>
                </c:pt>
                <c:pt idx="144">
                  <c:v>3132.49919</c:v>
                </c:pt>
                <c:pt idx="145">
                  <c:v>3179.9687800000002</c:v>
                </c:pt>
                <c:pt idx="146">
                  <c:v>3230.6293999999998</c:v>
                </c:pt>
                <c:pt idx="147">
                  <c:v>3278.2137200000002</c:v>
                </c:pt>
                <c:pt idx="148">
                  <c:v>3306.2848100000001</c:v>
                </c:pt>
                <c:pt idx="149">
                  <c:v>3356.0250599999999</c:v>
                </c:pt>
                <c:pt idx="150">
                  <c:v>3413.00443</c:v>
                </c:pt>
                <c:pt idx="151">
                  <c:v>3445.6713199999999</c:v>
                </c:pt>
                <c:pt idx="152">
                  <c:v>3508.201489999999</c:v>
                </c:pt>
                <c:pt idx="153">
                  <c:v>3567.7775099999999</c:v>
                </c:pt>
                <c:pt idx="154">
                  <c:v>3632.6714500000012</c:v>
                </c:pt>
                <c:pt idx="155">
                  <c:v>3681.9252700000002</c:v>
                </c:pt>
                <c:pt idx="156">
                  <c:v>3727.5527200000001</c:v>
                </c:pt>
                <c:pt idx="157">
                  <c:v>3782.126479999999</c:v>
                </c:pt>
                <c:pt idx="158">
                  <c:v>3874.7288100000001</c:v>
                </c:pt>
                <c:pt idx="159">
                  <c:v>3916.5105100000001</c:v>
                </c:pt>
                <c:pt idx="160">
                  <c:v>3986.11006</c:v>
                </c:pt>
                <c:pt idx="161">
                  <c:v>4076.85662</c:v>
                </c:pt>
                <c:pt idx="162">
                  <c:v>4168.5048800000004</c:v>
                </c:pt>
                <c:pt idx="163">
                  <c:v>4275.8385200000002</c:v>
                </c:pt>
                <c:pt idx="164">
                  <c:v>4365.8079300000009</c:v>
                </c:pt>
                <c:pt idx="165">
                  <c:v>4474.3507800000007</c:v>
                </c:pt>
                <c:pt idx="166">
                  <c:v>4606.36618</c:v>
                </c:pt>
                <c:pt idx="167">
                  <c:v>4701.1797999999999</c:v>
                </c:pt>
                <c:pt idx="168">
                  <c:v>4772.4036900000001</c:v>
                </c:pt>
                <c:pt idx="169">
                  <c:v>4896.5971600000003</c:v>
                </c:pt>
                <c:pt idx="170">
                  <c:v>5020.7055600000003</c:v>
                </c:pt>
                <c:pt idx="171">
                  <c:v>5124.9760800000004</c:v>
                </c:pt>
                <c:pt idx="172">
                  <c:v>5221.8181700000014</c:v>
                </c:pt>
                <c:pt idx="173">
                  <c:v>5393.8927800000001</c:v>
                </c:pt>
                <c:pt idx="174">
                  <c:v>5553.5522800000008</c:v>
                </c:pt>
                <c:pt idx="175">
                  <c:v>5678.0300700000007</c:v>
                </c:pt>
                <c:pt idx="176">
                  <c:v>5825.4788399999989</c:v>
                </c:pt>
                <c:pt idx="177">
                  <c:v>6013.3733700000003</c:v>
                </c:pt>
                <c:pt idx="178">
                  <c:v>6222.3986000000004</c:v>
                </c:pt>
                <c:pt idx="179">
                  <c:v>6434.3791000000001</c:v>
                </c:pt>
                <c:pt idx="180">
                  <c:v>6605.2361500000006</c:v>
                </c:pt>
                <c:pt idx="181">
                  <c:v>6847.9345999999996</c:v>
                </c:pt>
                <c:pt idx="182">
                  <c:v>7077.3456100000003</c:v>
                </c:pt>
                <c:pt idx="183">
                  <c:v>7261.1655900000014</c:v>
                </c:pt>
                <c:pt idx="184">
                  <c:v>7467.3406800000002</c:v>
                </c:pt>
                <c:pt idx="185">
                  <c:v>7758.7272800000001</c:v>
                </c:pt>
                <c:pt idx="186">
                  <c:v>8025.9945900000002</c:v>
                </c:pt>
                <c:pt idx="187">
                  <c:v>8293.0006599999888</c:v>
                </c:pt>
                <c:pt idx="188">
                  <c:v>8537.9543400000002</c:v>
                </c:pt>
                <c:pt idx="189">
                  <c:v>8849.6020000000008</c:v>
                </c:pt>
                <c:pt idx="190">
                  <c:v>9167.6020500000031</c:v>
                </c:pt>
                <c:pt idx="191">
                  <c:v>9449.6241399999908</c:v>
                </c:pt>
                <c:pt idx="192">
                  <c:v>9778.5913399999845</c:v>
                </c:pt>
                <c:pt idx="193">
                  <c:v>10107.03667</c:v>
                </c:pt>
                <c:pt idx="194">
                  <c:v>10367.17844</c:v>
                </c:pt>
                <c:pt idx="195">
                  <c:v>10531.732190000001</c:v>
                </c:pt>
                <c:pt idx="196">
                  <c:v>10761.204320000001</c:v>
                </c:pt>
                <c:pt idx="197">
                  <c:v>10966.730680000001</c:v>
                </c:pt>
                <c:pt idx="198">
                  <c:v>11163.41131</c:v>
                </c:pt>
                <c:pt idx="199">
                  <c:v>11271.52872</c:v>
                </c:pt>
                <c:pt idx="200">
                  <c:v>11348.386500000001</c:v>
                </c:pt>
                <c:pt idx="201">
                  <c:v>11327.76201</c:v>
                </c:pt>
                <c:pt idx="202">
                  <c:v>11290.666080000001</c:v>
                </c:pt>
                <c:pt idx="203">
                  <c:v>11188.160159999999</c:v>
                </c:pt>
                <c:pt idx="204">
                  <c:v>11178.331050000001</c:v>
                </c:pt>
                <c:pt idx="205">
                  <c:v>11133.31006</c:v>
                </c:pt>
                <c:pt idx="206">
                  <c:v>11054.35001</c:v>
                </c:pt>
                <c:pt idx="207">
                  <c:v>10994.538479999999</c:v>
                </c:pt>
                <c:pt idx="208">
                  <c:v>10863.614390000001</c:v>
                </c:pt>
                <c:pt idx="209">
                  <c:v>10795.945610000001</c:v>
                </c:pt>
                <c:pt idx="210">
                  <c:v>10723.30291</c:v>
                </c:pt>
                <c:pt idx="211">
                  <c:v>10524.40573</c:v>
                </c:pt>
                <c:pt idx="212">
                  <c:v>10460.92316</c:v>
                </c:pt>
                <c:pt idx="213">
                  <c:v>10392.53109</c:v>
                </c:pt>
                <c:pt idx="214">
                  <c:v>10335.251270000001</c:v>
                </c:pt>
                <c:pt idx="215">
                  <c:v>10283.127119999999</c:v>
                </c:pt>
                <c:pt idx="216">
                  <c:v>10217.99632</c:v>
                </c:pt>
                <c:pt idx="217">
                  <c:v>10154.848819999999</c:v>
                </c:pt>
                <c:pt idx="218">
                  <c:v>10106.98676</c:v>
                </c:pt>
                <c:pt idx="219">
                  <c:v>10052.176009999999</c:v>
                </c:pt>
                <c:pt idx="220">
                  <c:v>10000.452929999999</c:v>
                </c:pt>
                <c:pt idx="221">
                  <c:v>9965.7379399999845</c:v>
                </c:pt>
                <c:pt idx="222">
                  <c:v>9977.3409299999839</c:v>
                </c:pt>
                <c:pt idx="223">
                  <c:v>9961.6707799999949</c:v>
                </c:pt>
                <c:pt idx="224">
                  <c:v>9927.5110299999888</c:v>
                </c:pt>
                <c:pt idx="225">
                  <c:v>9922.7802200000006</c:v>
                </c:pt>
                <c:pt idx="226">
                  <c:v>9934.9539099999838</c:v>
                </c:pt>
                <c:pt idx="227">
                  <c:v>9948.0056299999833</c:v>
                </c:pt>
                <c:pt idx="228">
                  <c:v>9918.8260299999838</c:v>
                </c:pt>
                <c:pt idx="229">
                  <c:v>9961.8052899999821</c:v>
                </c:pt>
                <c:pt idx="230">
                  <c:v>10010.08116</c:v>
                </c:pt>
                <c:pt idx="231">
                  <c:v>10080.52693</c:v>
                </c:pt>
                <c:pt idx="232">
                  <c:v>10085.051530000001</c:v>
                </c:pt>
                <c:pt idx="233">
                  <c:v>10150.679040000001</c:v>
                </c:pt>
                <c:pt idx="234">
                  <c:v>10238.490379999999</c:v>
                </c:pt>
                <c:pt idx="235">
                  <c:v>10299.393340000001</c:v>
                </c:pt>
                <c:pt idx="236">
                  <c:v>10347.402669999999</c:v>
                </c:pt>
                <c:pt idx="237">
                  <c:v>10433.787909999999</c:v>
                </c:pt>
                <c:pt idx="238">
                  <c:v>10526.300869999999</c:v>
                </c:pt>
                <c:pt idx="239">
                  <c:v>10606.463089999999</c:v>
                </c:pt>
                <c:pt idx="240">
                  <c:v>10648.43526</c:v>
                </c:pt>
                <c:pt idx="241">
                  <c:v>10718.605380000001</c:v>
                </c:pt>
              </c:numCache>
            </c:numRef>
          </c:val>
          <c:smooth val="0"/>
          <c:extLst>
            <c:ext xmlns:c16="http://schemas.microsoft.com/office/drawing/2014/chart" uri="{C3380CC4-5D6E-409C-BE32-E72D297353CC}">
              <c16:uniqueId val="{00000000-CFB2-4B6B-AB9A-05E403EEA4EA}"/>
            </c:ext>
          </c:extLst>
        </c:ser>
        <c:dLbls>
          <c:showLegendKey val="0"/>
          <c:showVal val="0"/>
          <c:showCatName val="0"/>
          <c:showSerName val="0"/>
          <c:showPercent val="0"/>
          <c:showBubbleSize val="0"/>
        </c:dLbls>
        <c:smooth val="0"/>
        <c:axId val="-1460831968"/>
        <c:axId val="-1367266528"/>
      </c:lineChart>
      <c:dateAx>
        <c:axId val="-1460831968"/>
        <c:scaling>
          <c:orientation val="minMax"/>
        </c:scaling>
        <c:delete val="0"/>
        <c:axPos val="b"/>
        <c:numFmt formatCode="yyyy" sourceLinked="0"/>
        <c:majorTickMark val="out"/>
        <c:minorTickMark val="none"/>
        <c:tickLblPos val="nextTo"/>
        <c:spPr>
          <a:noFill/>
          <a:ln w="12700" cap="flat" cmpd="sng" algn="ctr">
            <a:solidFill>
              <a:srgbClr val="000000">
                <a:lumMod val="100000"/>
              </a:srgb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Lato"/>
                <a:ea typeface="Lato"/>
                <a:cs typeface="Lato"/>
              </a:defRPr>
            </a:pPr>
            <a:endParaRPr lang="en-US"/>
          </a:p>
        </c:txPr>
        <c:crossAx val="-1367266528"/>
        <c:crosses val="autoZero"/>
        <c:auto val="1"/>
        <c:lblOffset val="100"/>
        <c:baseTimeUnit val="months"/>
        <c:majorUnit val="60"/>
        <c:majorTimeUnit val="months"/>
      </c:dateAx>
      <c:valAx>
        <c:axId val="-1367266528"/>
        <c:scaling>
          <c:orientation val="minMax"/>
        </c:scaling>
        <c:delete val="0"/>
        <c:axPos val="l"/>
        <c:majorGridlines>
          <c:spPr>
            <a:ln w="12700" cap="flat" cmpd="sng" algn="ctr">
              <a:solidFill>
                <a:srgbClr val="D9D9D9"/>
              </a:solidFill>
              <a:prstDash val="sysDot"/>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Lato"/>
                <a:ea typeface="Lato"/>
                <a:cs typeface="Lato"/>
              </a:defRPr>
            </a:pPr>
            <a:endParaRPr lang="en-US"/>
          </a:p>
        </c:txPr>
        <c:crossAx val="-1460831968"/>
        <c:crosses val="autoZero"/>
        <c:crossBetween val="midCat"/>
      </c:valAx>
      <c:spPr>
        <a:noFill/>
        <a:ln>
          <a:noFill/>
        </a:ln>
        <a:effectLst/>
      </c:spPr>
    </c:plotArea>
    <c:plotVisOnly val="1"/>
    <c:dispBlanksAs val="gap"/>
    <c:showDLblsOverMax val="0"/>
  </c:chart>
  <c:spPr>
    <a:solidFill>
      <a:schemeClr val="bg1"/>
    </a:solidFill>
    <a:ln w="25400" cap="flat" cmpd="sng" algn="ctr">
      <a:noFill/>
      <a:round/>
    </a:ln>
    <a:effectLst/>
  </c:spPr>
  <c:txPr>
    <a:bodyPr/>
    <a:lstStyle/>
    <a:p>
      <a:pPr>
        <a:defRPr>
          <a:latin typeface="Lato"/>
          <a:ea typeface="Lato"/>
          <a:cs typeface="Lato"/>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6049615271885599E-2"/>
          <c:y val="0.14146953704042101"/>
          <c:w val="0.81010384086787901"/>
          <c:h val="0.73999436000929397"/>
        </c:manualLayout>
      </c:layout>
      <c:lineChart>
        <c:grouping val="standard"/>
        <c:varyColors val="0"/>
        <c:ser>
          <c:idx val="3"/>
          <c:order val="0"/>
          <c:tx>
            <c:strRef>
              <c:f>'Value of Housing Market series'!$M$75</c:f>
              <c:strCache>
                <c:ptCount val="1"/>
                <c:pt idx="0">
                  <c:v>Debt, household mortgages</c:v>
                </c:pt>
              </c:strCache>
            </c:strRef>
          </c:tx>
          <c:spPr>
            <a:ln w="38100">
              <a:solidFill>
                <a:srgbClr val="169CEC"/>
              </a:solidFill>
            </a:ln>
          </c:spPr>
          <c:marker>
            <c:symbol val="none"/>
          </c:marker>
          <c:dLbls>
            <c:dLbl>
              <c:idx val="1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7A0-4324-A144-76DD1B3F6097}"/>
                </c:ext>
              </c:extLst>
            </c:dLbl>
            <c:numFmt formatCode="&quot;$&quot;#,##0.0" sourceLinked="0"/>
            <c:spPr>
              <a:noFill/>
              <a:ln>
                <a:noFill/>
              </a:ln>
              <a:effectLst/>
            </c:spPr>
            <c:txPr>
              <a:bodyPr wrap="square" lIns="38100" tIns="19050" rIns="38100" bIns="19050" anchor="ctr" anchorCtr="0">
                <a:spAutoFit/>
              </a:bodyPr>
              <a:lstStyle/>
              <a:p>
                <a:pPr algn="ctr">
                  <a:defRPr lang="en-US" sz="14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'Value of Housing Market series'!$L$81:$L$100</c:f>
              <c:strCach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 Q2</c:v>
                </c:pt>
              </c:strCache>
            </c:strRef>
          </c:cat>
          <c:val>
            <c:numRef>
              <c:f>'Value of Housing Market series'!$M$81:$M$100</c:f>
              <c:numCache>
                <c:formatCode>General</c:formatCode>
                <c:ptCount val="19"/>
                <c:pt idx="0">
                  <c:v>5122.1000000000004</c:v>
                </c:pt>
                <c:pt idx="1">
                  <c:v>5675.1</c:v>
                </c:pt>
                <c:pt idx="2">
                  <c:v>6431.4</c:v>
                </c:pt>
                <c:pt idx="3">
                  <c:v>7255.4</c:v>
                </c:pt>
                <c:pt idx="4">
                  <c:v>8292.2999999999847</c:v>
                </c:pt>
                <c:pt idx="5">
                  <c:v>9420.7999999999847</c:v>
                </c:pt>
                <c:pt idx="6">
                  <c:v>10500.5</c:v>
                </c:pt>
                <c:pt idx="7">
                  <c:v>11238.7</c:v>
                </c:pt>
                <c:pt idx="8">
                  <c:v>11152.6</c:v>
                </c:pt>
                <c:pt idx="9">
                  <c:v>10939.1</c:v>
                </c:pt>
                <c:pt idx="10">
                  <c:v>10446.700000000001</c:v>
                </c:pt>
                <c:pt idx="11">
                  <c:v>10200.799999999999</c:v>
                </c:pt>
                <c:pt idx="12">
                  <c:v>9971.7999999999847</c:v>
                </c:pt>
                <c:pt idx="13">
                  <c:v>9951</c:v>
                </c:pt>
                <c:pt idx="14">
                  <c:v>9938.5</c:v>
                </c:pt>
                <c:pt idx="15">
                  <c:v>10083</c:v>
                </c:pt>
                <c:pt idx="16">
                  <c:v>10290.9</c:v>
                </c:pt>
                <c:pt idx="17">
                  <c:v>10606.4</c:v>
                </c:pt>
                <c:pt idx="18">
                  <c:v>10718.6</c:v>
                </c:pt>
              </c:numCache>
            </c:numRef>
          </c:val>
          <c:smooth val="0"/>
          <c:extLst>
            <c:ext xmlns:c16="http://schemas.microsoft.com/office/drawing/2014/chart" uri="{C3380CC4-5D6E-409C-BE32-E72D297353CC}">
              <c16:uniqueId val="{00000001-B7A0-4324-A144-76DD1B3F6097}"/>
            </c:ext>
          </c:extLst>
        </c:ser>
        <c:ser>
          <c:idx val="2"/>
          <c:order val="1"/>
          <c:tx>
            <c:strRef>
              <c:f>'Value of Housing Market series'!$P$75</c:f>
              <c:strCache>
                <c:ptCount val="1"/>
                <c:pt idx="0">
                  <c:v>Household equity</c:v>
                </c:pt>
              </c:strCache>
            </c:strRef>
          </c:tx>
          <c:spPr>
            <a:ln w="38100">
              <a:solidFill>
                <a:srgbClr val="FCB300"/>
              </a:solidFill>
            </a:ln>
          </c:spPr>
          <c:marker>
            <c:symbol val="none"/>
          </c:marker>
          <c:dLbls>
            <c:dLbl>
              <c:idx val="1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7A0-4324-A144-76DD1B3F6097}"/>
                </c:ext>
              </c:extLst>
            </c:dLbl>
            <c:numFmt formatCode="&quot;$&quot;#,##0.0" sourceLinked="0"/>
            <c:spPr>
              <a:noFill/>
              <a:ln>
                <a:noFill/>
              </a:ln>
              <a:effectLst/>
            </c:spPr>
            <c:txPr>
              <a:bodyPr wrap="square" lIns="38100" tIns="19050" rIns="38100" bIns="19050" anchor="ctr" anchorCtr="0">
                <a:spAutoFit/>
              </a:bodyPr>
              <a:lstStyle/>
              <a:p>
                <a:pPr algn="ctr">
                  <a:defRPr lang="en-US" sz="14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'Value of Housing Market series'!$L$81:$L$100</c:f>
              <c:strCach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 Q2</c:v>
                </c:pt>
              </c:strCache>
            </c:strRef>
          </c:cat>
          <c:val>
            <c:numRef>
              <c:f>'Value of Housing Market series'!$P$81:$P$100</c:f>
              <c:numCache>
                <c:formatCode>General</c:formatCode>
                <c:ptCount val="19"/>
                <c:pt idx="0">
                  <c:v>7854.4044911610144</c:v>
                </c:pt>
                <c:pt idx="1">
                  <c:v>8789.3671082299788</c:v>
                </c:pt>
                <c:pt idx="2">
                  <c:v>9418.3597193191908</c:v>
                </c:pt>
                <c:pt idx="3">
                  <c:v>10033.176914282411</c:v>
                </c:pt>
                <c:pt idx="4">
                  <c:v>11713.609668677</c:v>
                </c:pt>
                <c:pt idx="5">
                  <c:v>13841.949613472911</c:v>
                </c:pt>
                <c:pt idx="6">
                  <c:v>13446.57368314833</c:v>
                </c:pt>
                <c:pt idx="7">
                  <c:v>10676.203668695931</c:v>
                </c:pt>
                <c:pt idx="8">
                  <c:v>7237.3300179601047</c:v>
                </c:pt>
                <c:pt idx="9">
                  <c:v>6897.2792444862471</c:v>
                </c:pt>
                <c:pt idx="10">
                  <c:v>6840.9891927871186</c:v>
                </c:pt>
                <c:pt idx="11">
                  <c:v>6798.7798593205216</c:v>
                </c:pt>
                <c:pt idx="12">
                  <c:v>8498.751714614009</c:v>
                </c:pt>
                <c:pt idx="13">
                  <c:v>10241.680471686161</c:v>
                </c:pt>
                <c:pt idx="14">
                  <c:v>11425.123008989951</c:v>
                </c:pt>
                <c:pt idx="15">
                  <c:v>12674.47445003865</c:v>
                </c:pt>
                <c:pt idx="16">
                  <c:v>13918.958221090419</c:v>
                </c:pt>
                <c:pt idx="17">
                  <c:v>15201.39790794148</c:v>
                </c:pt>
                <c:pt idx="18">
                  <c:v>15991.2058282178</c:v>
                </c:pt>
              </c:numCache>
            </c:numRef>
          </c:val>
          <c:smooth val="0"/>
          <c:extLst>
            <c:ext xmlns:c16="http://schemas.microsoft.com/office/drawing/2014/chart" uri="{C3380CC4-5D6E-409C-BE32-E72D297353CC}">
              <c16:uniqueId val="{00000003-B7A0-4324-A144-76DD1B3F6097}"/>
            </c:ext>
          </c:extLst>
        </c:ser>
        <c:ser>
          <c:idx val="4"/>
          <c:order val="2"/>
          <c:tx>
            <c:strRef>
              <c:f>'Value of Housing Market series'!$Q$75</c:f>
              <c:strCache>
                <c:ptCount val="1"/>
                <c:pt idx="0">
                  <c:v>Total value</c:v>
                </c:pt>
              </c:strCache>
            </c:strRef>
          </c:tx>
          <c:spPr>
            <a:ln w="38100">
              <a:solidFill>
                <a:srgbClr val="00B050"/>
              </a:solidFill>
            </a:ln>
          </c:spPr>
          <c:marker>
            <c:symbol val="none"/>
          </c:marker>
          <c:dLbls>
            <c:dLbl>
              <c:idx val="18"/>
              <c:numFmt formatCode="&quot;$&quot;#,##0.0" sourceLinked="0"/>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7A0-4324-A144-76DD1B3F6097}"/>
                </c:ext>
              </c:extLst>
            </c:dLbl>
            <c:numFmt formatCode="#,##0.0" sourceLinked="0"/>
            <c:spPr>
              <a:noFill/>
              <a:ln>
                <a:noFill/>
              </a:ln>
              <a:effectLst/>
            </c:spPr>
            <c:txPr>
              <a:bodyPr wrap="square" lIns="38100" tIns="19050" rIns="38100" bIns="19050" anchor="ctr">
                <a:spAutoFit/>
              </a:bodyPr>
              <a:lstStyle/>
              <a:p>
                <a:pPr>
                  <a:defRPr sz="1400"/>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'Value of Housing Market series'!$L$81:$L$100</c:f>
              <c:strCach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 Q2</c:v>
                </c:pt>
              </c:strCache>
            </c:strRef>
          </c:cat>
          <c:val>
            <c:numRef>
              <c:f>'Value of Housing Market series'!$Q$81:$Q$100</c:f>
              <c:numCache>
                <c:formatCode>General</c:formatCode>
                <c:ptCount val="19"/>
                <c:pt idx="0">
                  <c:v>12976.504491161009</c:v>
                </c:pt>
                <c:pt idx="1">
                  <c:v>14464.46710822999</c:v>
                </c:pt>
                <c:pt idx="2">
                  <c:v>15849.7597193192</c:v>
                </c:pt>
                <c:pt idx="3">
                  <c:v>17288.57691428241</c:v>
                </c:pt>
                <c:pt idx="4">
                  <c:v>20005.909668676919</c:v>
                </c:pt>
                <c:pt idx="5">
                  <c:v>23262.749613472901</c:v>
                </c:pt>
                <c:pt idx="6">
                  <c:v>23947.073683148341</c:v>
                </c:pt>
                <c:pt idx="7">
                  <c:v>21914.90366869593</c:v>
                </c:pt>
                <c:pt idx="8">
                  <c:v>18389.930017960109</c:v>
                </c:pt>
                <c:pt idx="9">
                  <c:v>17836.379244486168</c:v>
                </c:pt>
                <c:pt idx="10">
                  <c:v>17287.689192787129</c:v>
                </c:pt>
                <c:pt idx="11">
                  <c:v>16999.579859320511</c:v>
                </c:pt>
                <c:pt idx="12">
                  <c:v>18470.551714614019</c:v>
                </c:pt>
                <c:pt idx="13">
                  <c:v>20192.680471686159</c:v>
                </c:pt>
                <c:pt idx="14">
                  <c:v>21363.623008989951</c:v>
                </c:pt>
                <c:pt idx="15">
                  <c:v>22757.474450038651</c:v>
                </c:pt>
                <c:pt idx="16">
                  <c:v>24209.858221090421</c:v>
                </c:pt>
                <c:pt idx="17">
                  <c:v>25807.797907941502</c:v>
                </c:pt>
                <c:pt idx="18">
                  <c:v>26709.80582821785</c:v>
                </c:pt>
              </c:numCache>
            </c:numRef>
          </c:val>
          <c:smooth val="0"/>
          <c:extLst>
            <c:ext xmlns:c16="http://schemas.microsoft.com/office/drawing/2014/chart" uri="{C3380CC4-5D6E-409C-BE32-E72D297353CC}">
              <c16:uniqueId val="{00000005-B7A0-4324-A144-76DD1B3F6097}"/>
            </c:ext>
          </c:extLst>
        </c:ser>
        <c:dLbls>
          <c:showLegendKey val="0"/>
          <c:showVal val="0"/>
          <c:showCatName val="0"/>
          <c:showSerName val="0"/>
          <c:showPercent val="0"/>
          <c:showBubbleSize val="0"/>
        </c:dLbls>
        <c:smooth val="0"/>
        <c:axId val="-1367066816"/>
        <c:axId val="-1367063984"/>
      </c:lineChart>
      <c:catAx>
        <c:axId val="-1367066816"/>
        <c:scaling>
          <c:orientation val="minMax"/>
        </c:scaling>
        <c:delete val="0"/>
        <c:axPos val="b"/>
        <c:numFmt formatCode="General" sourceLinked="1"/>
        <c:majorTickMark val="out"/>
        <c:minorTickMark val="none"/>
        <c:tickLblPos val="low"/>
        <c:spPr>
          <a:ln>
            <a:solidFill>
              <a:schemeClr val="bg1">
                <a:lumMod val="75000"/>
              </a:schemeClr>
            </a:solidFill>
          </a:ln>
        </c:spPr>
        <c:txPr>
          <a:bodyPr rot="0" vert="horz"/>
          <a:lstStyle/>
          <a:p>
            <a:pPr>
              <a:defRPr sz="1400">
                <a:solidFill>
                  <a:srgbClr val="0070C0"/>
                </a:solidFill>
              </a:defRPr>
            </a:pPr>
            <a:endParaRPr lang="en-US"/>
          </a:p>
        </c:txPr>
        <c:crossAx val="-1367063984"/>
        <c:crosses val="autoZero"/>
        <c:auto val="1"/>
        <c:lblAlgn val="ctr"/>
        <c:lblOffset val="100"/>
        <c:tickLblSkip val="2"/>
        <c:noMultiLvlLbl val="0"/>
      </c:catAx>
      <c:valAx>
        <c:axId val="-1367063984"/>
        <c:scaling>
          <c:orientation val="minMax"/>
        </c:scaling>
        <c:delete val="0"/>
        <c:axPos val="l"/>
        <c:majorGridlines>
          <c:spPr>
            <a:ln w="12700" cap="sq">
              <a:solidFill>
                <a:schemeClr val="bg1">
                  <a:lumMod val="85000"/>
                </a:schemeClr>
              </a:solidFill>
              <a:prstDash val="sysDot"/>
              <a:miter lim="800000"/>
            </a:ln>
          </c:spPr>
        </c:majorGridlines>
        <c:title>
          <c:tx>
            <c:rich>
              <a:bodyPr rot="0" vert="horz"/>
              <a:lstStyle/>
              <a:p>
                <a:pPr>
                  <a:defRPr sz="1200" b="0"/>
                </a:pPr>
                <a:r>
                  <a:rPr lang="en-US" sz="1400" b="0" i="1" dirty="0"/>
                  <a:t>$</a:t>
                </a:r>
                <a:r>
                  <a:rPr lang="en-US" sz="1400" b="0" i="1" baseline="0" dirty="0"/>
                  <a:t> trillions</a:t>
                </a:r>
                <a:endParaRPr lang="en-US" sz="1400" b="0" i="1" dirty="0"/>
              </a:p>
            </c:rich>
          </c:tx>
          <c:layout>
            <c:manualLayout>
              <c:xMode val="edge"/>
              <c:yMode val="edge"/>
              <c:x val="3.0965158914318002E-4"/>
              <c:y val="3.9974066155206399E-2"/>
            </c:manualLayout>
          </c:layout>
          <c:overlay val="0"/>
        </c:title>
        <c:numFmt formatCode="General" sourceLinked="1"/>
        <c:majorTickMark val="none"/>
        <c:minorTickMark val="none"/>
        <c:tickLblPos val="nextTo"/>
        <c:spPr>
          <a:ln>
            <a:noFill/>
          </a:ln>
        </c:spPr>
        <c:txPr>
          <a:bodyPr/>
          <a:lstStyle/>
          <a:p>
            <a:pPr>
              <a:defRPr sz="1400">
                <a:solidFill>
                  <a:srgbClr val="0070C0"/>
                </a:solidFill>
              </a:defRPr>
            </a:pPr>
            <a:endParaRPr lang="en-US"/>
          </a:p>
        </c:txPr>
        <c:crossAx val="-1367066816"/>
        <c:crosses val="autoZero"/>
        <c:crossBetween val="midCat"/>
        <c:dispUnits>
          <c:builtInUnit val="thousands"/>
        </c:dispUnits>
      </c:valAx>
    </c:plotArea>
    <c:legend>
      <c:legendPos val="t"/>
      <c:layout>
        <c:manualLayout>
          <c:xMode val="edge"/>
          <c:yMode val="edge"/>
          <c:x val="0.13674655677323599"/>
          <c:y val="0"/>
          <c:w val="0.72650688645352901"/>
          <c:h val="0.193930084199017"/>
        </c:manualLayout>
      </c:layout>
      <c:overlay val="0"/>
      <c:txPr>
        <a:bodyPr/>
        <a:lstStyle/>
        <a:p>
          <a:pPr>
            <a:defRPr sz="1400">
              <a:solidFill>
                <a:srgbClr val="0070C0"/>
              </a:solidFill>
            </a:defRPr>
          </a:pPr>
          <a:endParaRPr lang="en-US"/>
        </a:p>
      </c:txPr>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Age</a:t>
            </a:r>
            <a:r>
              <a:rPr lang="en-US" baseline="0"/>
              <a:t> And Income 2017</a:t>
            </a:r>
          </a:p>
          <a:p>
            <a:pPr>
              <a:defRPr/>
            </a:pPr>
            <a:r>
              <a:rPr lang="en-US" baseline="0"/>
              <a:t>US Census: Current Population Survey</a:t>
            </a:r>
          </a:p>
          <a:p>
            <a:pPr>
              <a:defRPr/>
            </a:pP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Median Income</c:v>
                </c:pt>
              </c:strCache>
            </c:strRef>
          </c:tx>
          <c:spPr>
            <a:solidFill>
              <a:srgbClr val="C00000"/>
            </a:solidFill>
            <a:ln>
              <a:noFill/>
            </a:ln>
            <a:effectLst/>
          </c:spPr>
          <c:invertIfNegative val="0"/>
          <c:cat>
            <c:strRef>
              <c:f>Sheet1!$A$2:$A$8</c:f>
              <c:strCache>
                <c:ptCount val="7"/>
                <c:pt idx="0">
                  <c:v>..15 to 24 years</c:v>
                </c:pt>
                <c:pt idx="1">
                  <c:v>..25 to 34 years</c:v>
                </c:pt>
                <c:pt idx="2">
                  <c:v>..35 to 44 years</c:v>
                </c:pt>
                <c:pt idx="3">
                  <c:v>..45 to 54 years</c:v>
                </c:pt>
                <c:pt idx="4">
                  <c:v>..55 to 64 years</c:v>
                </c:pt>
                <c:pt idx="5">
                  <c:v>..65 to 74 years</c:v>
                </c:pt>
                <c:pt idx="6">
                  <c:v>..75 years and over</c:v>
                </c:pt>
              </c:strCache>
            </c:strRef>
          </c:cat>
          <c:val>
            <c:numRef>
              <c:f>Sheet1!$B$2:$B$8</c:f>
              <c:numCache>
                <c:formatCode>#,##0</c:formatCode>
                <c:ptCount val="7"/>
                <c:pt idx="0">
                  <c:v>40093</c:v>
                </c:pt>
                <c:pt idx="1">
                  <c:v>62294</c:v>
                </c:pt>
                <c:pt idx="2">
                  <c:v>78368</c:v>
                </c:pt>
                <c:pt idx="3">
                  <c:v>80671</c:v>
                </c:pt>
                <c:pt idx="4">
                  <c:v>68567</c:v>
                </c:pt>
                <c:pt idx="5">
                  <c:v>50804</c:v>
                </c:pt>
                <c:pt idx="6">
                  <c:v>31893</c:v>
                </c:pt>
              </c:numCache>
            </c:numRef>
          </c:val>
          <c:extLst>
            <c:ext xmlns:c16="http://schemas.microsoft.com/office/drawing/2014/chart" uri="{C3380CC4-5D6E-409C-BE32-E72D297353CC}">
              <c16:uniqueId val="{00000000-4D6D-294F-8B37-9D3D22D11E71}"/>
            </c:ext>
          </c:extLst>
        </c:ser>
        <c:ser>
          <c:idx val="1"/>
          <c:order val="1"/>
          <c:tx>
            <c:strRef>
              <c:f>Sheet1!$C$1</c:f>
              <c:strCache>
                <c:ptCount val="1"/>
                <c:pt idx="0">
                  <c:v>Mean Income</c:v>
                </c:pt>
              </c:strCache>
            </c:strRef>
          </c:tx>
          <c:spPr>
            <a:solidFill>
              <a:srgbClr val="FFC000"/>
            </a:solidFill>
            <a:ln>
              <a:noFill/>
            </a:ln>
            <a:effectLst/>
          </c:spPr>
          <c:invertIfNegative val="0"/>
          <c:cat>
            <c:strRef>
              <c:f>Sheet1!$A$2:$A$8</c:f>
              <c:strCache>
                <c:ptCount val="7"/>
                <c:pt idx="0">
                  <c:v>..15 to 24 years</c:v>
                </c:pt>
                <c:pt idx="1">
                  <c:v>..25 to 34 years</c:v>
                </c:pt>
                <c:pt idx="2">
                  <c:v>..35 to 44 years</c:v>
                </c:pt>
                <c:pt idx="3">
                  <c:v>..45 to 54 years</c:v>
                </c:pt>
                <c:pt idx="4">
                  <c:v>..55 to 64 years</c:v>
                </c:pt>
                <c:pt idx="5">
                  <c:v>..65 to 74 years</c:v>
                </c:pt>
                <c:pt idx="6">
                  <c:v>..75 years and over</c:v>
                </c:pt>
              </c:strCache>
            </c:strRef>
          </c:cat>
          <c:val>
            <c:numRef>
              <c:f>Sheet1!$C$2:$C$8</c:f>
              <c:numCache>
                <c:formatCode>#,##0</c:formatCode>
                <c:ptCount val="7"/>
                <c:pt idx="0">
                  <c:v>56633</c:v>
                </c:pt>
                <c:pt idx="1">
                  <c:v>81487</c:v>
                </c:pt>
                <c:pt idx="2">
                  <c:v>101402</c:v>
                </c:pt>
                <c:pt idx="3">
                  <c:v>105346</c:v>
                </c:pt>
                <c:pt idx="4">
                  <c:v>96779</c:v>
                </c:pt>
                <c:pt idx="5">
                  <c:v>74570</c:v>
                </c:pt>
                <c:pt idx="6">
                  <c:v>49614</c:v>
                </c:pt>
              </c:numCache>
            </c:numRef>
          </c:val>
          <c:extLst>
            <c:ext xmlns:c16="http://schemas.microsoft.com/office/drawing/2014/chart" uri="{C3380CC4-5D6E-409C-BE32-E72D297353CC}">
              <c16:uniqueId val="{00000001-4D6D-294F-8B37-9D3D22D11E71}"/>
            </c:ext>
          </c:extLst>
        </c:ser>
        <c:dLbls>
          <c:showLegendKey val="0"/>
          <c:showVal val="0"/>
          <c:showCatName val="0"/>
          <c:showSerName val="0"/>
          <c:showPercent val="0"/>
          <c:showBubbleSize val="0"/>
        </c:dLbls>
        <c:gapWidth val="219"/>
        <c:overlap val="-27"/>
        <c:axId val="-1366844800"/>
        <c:axId val="-1366842048"/>
      </c:barChart>
      <c:catAx>
        <c:axId val="-1366844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66842048"/>
        <c:crosses val="autoZero"/>
        <c:auto val="1"/>
        <c:lblAlgn val="ctr"/>
        <c:lblOffset val="100"/>
        <c:noMultiLvlLbl val="0"/>
      </c:catAx>
      <c:valAx>
        <c:axId val="-13668420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668448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0.01865</cdr:x>
      <cdr:y>0</cdr:y>
    </cdr:from>
    <cdr:to>
      <cdr:x>0.57421</cdr:x>
      <cdr:y>0.05556</cdr:y>
    </cdr:to>
    <cdr:sp macro="" textlink="">
      <cdr:nvSpPr>
        <cdr:cNvPr id="3" name="YAxisLabelBox">
          <a:extLst xmlns:a="http://schemas.openxmlformats.org/drawingml/2006/main">
            <a:ext uri="{FF2B5EF4-FFF2-40B4-BE49-F238E27FC236}">
              <a16:creationId xmlns:a16="http://schemas.microsoft.com/office/drawing/2014/main" id="{FFFEE4E5-D8A6-4857-8430-DE32DEE9A277}"/>
            </a:ext>
          </a:extLst>
        </cdr:cNvPr>
        <cdr:cNvSpPr txBox="1"/>
      </cdr:nvSpPr>
      <cdr:spPr>
        <a:xfrm xmlns:a="http://schemas.openxmlformats.org/drawingml/2006/main">
          <a:off x="175364" y="0"/>
          <a:ext cx="5222700" cy="216579"/>
        </a:xfrm>
        <a:prstGeom xmlns:a="http://schemas.openxmlformats.org/drawingml/2006/main" prst="rect">
          <a:avLst/>
        </a:prstGeom>
      </cdr:spPr>
      <cdr:txBody>
        <a:bodyPr xmlns:a="http://schemas.openxmlformats.org/drawingml/2006/main" vertOverflow="clip" vert="horz" rtlCol="0"/>
        <a:lstStyle xmlns:a="http://schemas.openxmlformats.org/drawingml/2006/main"/>
        <a:p xmlns:a="http://schemas.openxmlformats.org/drawingml/2006/main">
          <a:r>
            <a:rPr lang="en-US" sz="1200" b="0" dirty="0">
              <a:latin typeface="Lato Italic" panose="020F0502020204030203" pitchFamily="34" charset="0"/>
            </a:rPr>
            <a:t>$ billions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4DE51B-77CF-1340-A20E-6D3D42C9F60E}" type="datetimeFigureOut">
              <a:rPr lang="en-US" smtClean="0"/>
              <a:t>9/8/19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CE1C69-1F19-5F4D-8721-D92C761BD0DE}" type="slidenum">
              <a:rPr lang="en-US" smtClean="0"/>
              <a:t>‹#›</a:t>
            </a:fld>
            <a:endParaRPr lang="en-US"/>
          </a:p>
        </p:txBody>
      </p:sp>
    </p:spTree>
    <p:extLst>
      <p:ext uri="{BB962C8B-B14F-4D97-AF65-F5344CB8AC3E}">
        <p14:creationId xmlns:p14="http://schemas.microsoft.com/office/powerpoint/2010/main" val="276591880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0"/>
            <a:ext cx="0" cy="0"/>
          </a:xfrm>
          <a:prstGeom prst="rect">
            <a:avLst/>
          </a:prstGeom>
          <a:noFill/>
          <a:ln w="12700">
            <a:solidFill>
              <a:prstClr val="black"/>
            </a:solidFill>
          </a:ln>
        </p:spPr>
      </p:sp>
      <p:sp>
        <p:nvSpPr>
          <p:cNvPr id="3" name="Notes Placeholder"/>
          <p:cNvSpPr>
            <a:spLocks noGrp="1"/>
          </p:cNvSpPr>
          <p:nvPr>
            <p:ph type="body" idx="1"/>
          </p:nvPr>
        </p:nvSpPr>
        <p:spPr>
          <a:xfrm>
            <a:off x="0" y="0"/>
            <a:ext cx="5486400" cy="3600450"/>
          </a:xfrm>
          <a:prstGeom prst="rect">
            <a:avLst/>
          </a:prstGeom>
        </p:spPr>
        <p:txBody>
          <a:bodyPr/>
          <a:lstStyle/>
          <a:p>
            <a:pPr marL="0" marR="0" lvl="0" indent="0" algn="l" fontAlgn="base">
              <a:lnSpc>
                <a:spcPct val="100000"/>
              </a:lnSpc>
            </a:pPr>
            <a:r>
              <a:rPr lang="en-US" sz="1000" u="none">
                <a:solidFill>
                  <a:srgbClr val="000000">
                    <a:alpha val="100000"/>
                  </a:srgbClr>
                </a:solidFill>
                <a:latin typeface="Calibri"/>
              </a:rPr>
              <a:t>Source:
            Federal Reserve Bank of St. Louis
Release:
            Interest Rate Spreads
Units: 
Percent, Not Seasonally Adjusted
Frequency: 
          Daily
Starting with the update on June 21, 2019, the Treasury bond data used in calculating interest rate spreads is obtained directly from the U.S. Treasury Department.
Series is calculated as the spread between 10-Year Treasury Constant Maturity (BC_10YEAR) and 2-Year Treasury Constant Maturity (BC_2YEAR). Both underlying series are published at the U.S. Treasury Department.
Federal Reserve Bank of St. Louis,
                    10-Year Treasury Constant Maturity Minus 2-Year Treasury Constant Maturity [T10Y2Y],
                    retrieved from FRED,
                    Federal Reserve Bank of St. Louis;
                    https://fred.stlouisfed.org/series/T10Y2Y,
                    August 27, 2019.
</a:t>
            </a:r>
          </a:p>
        </p:txBody>
      </p:sp>
    </p:spTree>
    <p:extLst>
      <p:ext uri="{BB962C8B-B14F-4D97-AF65-F5344CB8AC3E}">
        <p14:creationId xmlns:p14="http://schemas.microsoft.com/office/powerpoint/2010/main" val="1140233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0"/>
            <a:ext cx="0" cy="0"/>
          </a:xfrm>
          <a:prstGeom prst="rect">
            <a:avLst/>
          </a:prstGeom>
          <a:noFill/>
          <a:ln w="12700">
            <a:solidFill>
              <a:prstClr val="black"/>
            </a:solidFill>
          </a:ln>
        </p:spPr>
      </p:sp>
      <p:sp>
        <p:nvSpPr>
          <p:cNvPr id="3" name="Notes Placeholder"/>
          <p:cNvSpPr>
            <a:spLocks noGrp="1"/>
          </p:cNvSpPr>
          <p:nvPr>
            <p:ph type="body" idx="1"/>
          </p:nvPr>
        </p:nvSpPr>
        <p:spPr>
          <a:xfrm>
            <a:off x="0" y="0"/>
            <a:ext cx="5486400" cy="3600450"/>
          </a:xfrm>
          <a:prstGeom prst="rect">
            <a:avLst/>
          </a:prstGeom>
        </p:spPr>
        <p:txBody>
          <a:bodyPr/>
          <a:lstStyle/>
          <a:p>
            <a:pPr marL="0" marR="0" lvl="0" indent="0" algn="l" fontAlgn="base">
              <a:lnSpc>
                <a:spcPct val="100000"/>
              </a:lnSpc>
            </a:pPr>
            <a:r>
              <a:rPr lang="en-US" sz="1000" u="none">
                <a:solidFill>
                  <a:srgbClr val="000000">
                    <a:alpha val="100000"/>
                  </a:srgbClr>
                </a:solidFill>
                <a:latin typeface="Calibri"/>
              </a:rPr>
              <a:t>Source:
            U.S. Census Bureau
Source:
            U.S. Department of Housing and Urban Development
Release:
            New Residential Construction
Units: 
Thousands of Units, Seasonally Adjusted Annual Rate
Frequency: 
          Monthly
Starting with the 2005-02-16 release, the series reflects an increase in the universe of permit-issuing places from 19,000 to 20,000 places.
U.S. Census Bureau and U.S. Department of Housing and Urban Development,
                    New Private Housing Units Authorized by Building Permits [PERMIT],
                    retrieved from FRED,
                    Federal Reserve Bank of St. Louis;
                    https://fred.stlouisfed.org/series/PERMIT,
                    July 17, 2019.
Source:
            Organization for Economic Co-operation and Development
Release:
            Main Economic Indicators
Units: 
Persons, Seasonally Adjusted
Frequency: 
          Monthly
OECD descriptor ID: LFWA64TTOECD unit ID: STSAOECD country ID: USAAll OECD data should be cited as follows: OECD, "Main Economic Indicators - complete database", Main Economic Indicators (database),http://dx.doi.org/10.1787/data-00052-en (Accessed on date)Copyright, 2016, OECD. Reprinted with permission.
Organization for Economic Co-operation and Development,
                    Working Age Population: Aged 15-64: All Persons for the United States [LFWA64TTUSM647S],
                    retrieved from FRED,
                    Federal Reserve Bank of St. Louis;
                    https://fred.stlouisfed.org/series/LFWA64TTUSM647S,
                    July 17, 2019.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0"/>
            <a:ext cx="0" cy="0"/>
          </a:xfrm>
          <a:prstGeom prst="rect">
            <a:avLst/>
          </a:prstGeom>
          <a:noFill/>
          <a:ln w="12700">
            <a:solidFill>
              <a:prstClr val="black"/>
            </a:solidFill>
          </a:ln>
        </p:spPr>
      </p:sp>
      <p:sp>
        <p:nvSpPr>
          <p:cNvPr id="3" name="Notes Placeholder"/>
          <p:cNvSpPr>
            <a:spLocks noGrp="1"/>
          </p:cNvSpPr>
          <p:nvPr>
            <p:ph type="body" idx="1"/>
          </p:nvPr>
        </p:nvSpPr>
        <p:spPr>
          <a:xfrm>
            <a:off x="0" y="0"/>
            <a:ext cx="5486400" cy="3600450"/>
          </a:xfrm>
          <a:prstGeom prst="rect">
            <a:avLst/>
          </a:prstGeom>
        </p:spPr>
        <p:txBody>
          <a:bodyPr/>
          <a:lstStyle/>
          <a:p>
            <a:pPr marL="0" marR="0" lvl="0" indent="0" algn="l" fontAlgn="base">
              <a:lnSpc>
                <a:spcPct val="100000"/>
              </a:lnSpc>
            </a:pPr>
            <a:r>
              <a:rPr lang="en-US" sz="1000" u="none">
                <a:solidFill>
                  <a:srgbClr val="000000">
                    <a:alpha val="100000"/>
                  </a:srgbClr>
                </a:solidFill>
                <a:latin typeface="Calibri"/>
              </a:rPr>
              <a:t>Source: 
Federal Reserve Bank of St. Louis
Release: 
Interest Rate Spreads
Units: 
Percent, Not Seasonally Adjusted
Frequency: 
          Daily
Series is calculated as the spread between 10-Year Treasury Constant Maturity (https://fred.stlouisfed.org/series/DGS10) and 2-Year Treasury Constant Maturity (https://fred.stlouisfed.org/series/DGS2).
Federal Reserve Bank of St. Louis, 
      10-Year Treasury Constant Maturity Minus 2-Year Treasury Constant Maturity [T10Y2Y], 
      retrieved from FRED, 
      Federal Reserve Bank of St. Louis; 
      https://fred.stlouisfed.org/series/T10Y2Y, 
      June 5, 2018.
</a:t>
            </a:r>
          </a:p>
        </p:txBody>
      </p:sp>
    </p:spTree>
    <p:extLst>
      <p:ext uri="{BB962C8B-B14F-4D97-AF65-F5344CB8AC3E}">
        <p14:creationId xmlns:p14="http://schemas.microsoft.com/office/powerpoint/2010/main" val="823356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0"/>
            <a:ext cx="0" cy="0"/>
          </a:xfrm>
          <a:prstGeom prst="rect">
            <a:avLst/>
          </a:prstGeom>
          <a:noFill/>
          <a:ln w="12700">
            <a:solidFill>
              <a:prstClr val="black"/>
            </a:solidFill>
          </a:ln>
        </p:spPr>
      </p:sp>
      <p:sp>
        <p:nvSpPr>
          <p:cNvPr id="3" name="Notes Placeholder"/>
          <p:cNvSpPr>
            <a:spLocks noGrp="1"/>
          </p:cNvSpPr>
          <p:nvPr>
            <p:ph type="body" idx="1"/>
          </p:nvPr>
        </p:nvSpPr>
        <p:spPr>
          <a:xfrm>
            <a:off x="0" y="0"/>
            <a:ext cx="5486400" cy="3600450"/>
          </a:xfrm>
          <a:prstGeom prst="rect">
            <a:avLst/>
          </a:prstGeom>
        </p:spPr>
        <p:txBody>
          <a:bodyPr/>
          <a:lstStyle/>
          <a:p>
            <a:pPr marL="0" marR="0" lvl="0" indent="0" algn="l" fontAlgn="base">
              <a:lnSpc>
                <a:spcPct val="100000"/>
              </a:lnSpc>
            </a:pPr>
            <a:r>
              <a:rPr lang="en-US" sz="1000" u="none">
                <a:solidFill>
                  <a:srgbClr val="000000">
                    <a:alpha val="100000"/>
                  </a:srgbClr>
                </a:solidFill>
                <a:latin typeface="Calibri"/>
              </a:rPr>
              <a:t>Source: 
Board of Governors of the Federal Reserve System (US)
Release: 
Z.1 Financial Accounts of the United States
Units: 
Percent, Not Seasonally Adjusted
Frequency: 
          Quarterly, End of Period
This series appears in Table B.101. For further information see the assistance provided in the guide to the Financial Accounts at http://www.federalreserve.gov/apps/fof/.The source series id is FL152090006.Q.
Board of Governors of the Federal Reserve System (US), 
      Households and Nonprofit Organizations; Net Worth as a Percentage of Disposable Personal Income [HNONWPDPI], 
      retrieved from FRED, 
      Federal Reserve Bank of St. Louis; 
      https://fred.stlouisfed.org/series/HNONWPDPI, 
      June 5, 2018.
</a:t>
            </a:r>
          </a:p>
        </p:txBody>
      </p:sp>
    </p:spTree>
    <p:extLst>
      <p:ext uri="{BB962C8B-B14F-4D97-AF65-F5344CB8AC3E}">
        <p14:creationId xmlns:p14="http://schemas.microsoft.com/office/powerpoint/2010/main" val="1982498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5371D56-A235-FA45-ACD6-AC3EA7649454}" type="datetimeFigureOut">
              <a:rPr lang="en-US" smtClean="0"/>
              <a:t>9/8/19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0AB08-4028-244D-9B35-E83CF7CA366E}" type="slidenum">
              <a:rPr lang="en-US" smtClean="0"/>
              <a:t>‹#›</a:t>
            </a:fld>
            <a:endParaRPr lang="en-US"/>
          </a:p>
        </p:txBody>
      </p:sp>
    </p:spTree>
    <p:extLst>
      <p:ext uri="{BB962C8B-B14F-4D97-AF65-F5344CB8AC3E}">
        <p14:creationId xmlns:p14="http://schemas.microsoft.com/office/powerpoint/2010/main" val="3895701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371D56-A235-FA45-ACD6-AC3EA7649454}" type="datetimeFigureOut">
              <a:rPr lang="en-US" smtClean="0"/>
              <a:t>9/8/19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0AB08-4028-244D-9B35-E83CF7CA366E}" type="slidenum">
              <a:rPr lang="en-US" smtClean="0"/>
              <a:t>‹#›</a:t>
            </a:fld>
            <a:endParaRPr lang="en-US"/>
          </a:p>
        </p:txBody>
      </p:sp>
    </p:spTree>
    <p:extLst>
      <p:ext uri="{BB962C8B-B14F-4D97-AF65-F5344CB8AC3E}">
        <p14:creationId xmlns:p14="http://schemas.microsoft.com/office/powerpoint/2010/main" val="2449955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371D56-A235-FA45-ACD6-AC3EA7649454}" type="datetimeFigureOut">
              <a:rPr lang="en-US" smtClean="0"/>
              <a:t>9/8/19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0AB08-4028-244D-9B35-E83CF7CA366E}" type="slidenum">
              <a:rPr lang="en-US" smtClean="0"/>
              <a:t>‹#›</a:t>
            </a:fld>
            <a:endParaRPr lang="en-US"/>
          </a:p>
        </p:txBody>
      </p:sp>
    </p:spTree>
    <p:extLst>
      <p:ext uri="{BB962C8B-B14F-4D97-AF65-F5344CB8AC3E}">
        <p14:creationId xmlns:p14="http://schemas.microsoft.com/office/powerpoint/2010/main" val="2638954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02629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6743700" y="6467708"/>
            <a:ext cx="2057400" cy="209316"/>
          </a:xfrm>
          <a:prstGeom prst="rect">
            <a:avLst/>
          </a:prstGeom>
        </p:spPr>
        <p:txBody>
          <a:bodyPr vert="horz" lIns="0" tIns="0" rIns="0" bIns="0" rtlCol="0" anchor="ctr"/>
          <a:lstStyle>
            <a:lvl1pPr algn="r">
              <a:defRPr sz="750">
                <a:solidFill>
                  <a:schemeClr val="tx1">
                    <a:tint val="75000"/>
                  </a:schemeClr>
                </a:solidFill>
                <a:latin typeface="Lato" charset="0"/>
                <a:ea typeface="Lato" charset="0"/>
                <a:cs typeface="Lato" charset="0"/>
              </a:defRPr>
            </a:lvl1pPr>
          </a:lstStyle>
          <a:p>
            <a:fld id="{B68F88C8-0A9A-DA43-95C8-7FE161A05352}" type="slidenum">
              <a:rPr lang="en-US" smtClean="0"/>
              <a:pPr/>
              <a:t>‹#›</a:t>
            </a:fld>
            <a:endParaRPr lang="en-US" dirty="0"/>
          </a:p>
        </p:txBody>
      </p:sp>
      <p:sp>
        <p:nvSpPr>
          <p:cNvPr id="7" name="Title 6"/>
          <p:cNvSpPr>
            <a:spLocks noGrp="1"/>
          </p:cNvSpPr>
          <p:nvPr>
            <p:ph type="title"/>
          </p:nvPr>
        </p:nvSpPr>
        <p:spPr/>
        <p:txBody>
          <a:bodyPr lIns="0" rIns="0" anchor="t" anchorCtr="0">
            <a:noAutofit/>
          </a:bodyPr>
          <a:lstStyle>
            <a:lvl1pPr>
              <a:defRPr b="1" baseline="0">
                <a:latin typeface="+mj-lt"/>
              </a:defRPr>
            </a:lvl1pPr>
          </a:lstStyle>
          <a:p>
            <a:r>
              <a:rPr lang="en-US" dirty="0"/>
              <a:t>Click to edit Master title style</a:t>
            </a:r>
          </a:p>
        </p:txBody>
      </p:sp>
      <p:sp>
        <p:nvSpPr>
          <p:cNvPr id="12" name="Text Placeholder 11"/>
          <p:cNvSpPr>
            <a:spLocks noGrp="1"/>
          </p:cNvSpPr>
          <p:nvPr>
            <p:ph type="body" sz="quarter" idx="10"/>
          </p:nvPr>
        </p:nvSpPr>
        <p:spPr>
          <a:xfrm>
            <a:off x="342900" y="1690688"/>
            <a:ext cx="7660994" cy="4367212"/>
          </a:xfrm>
        </p:spPr>
        <p:txBody>
          <a:bodyPr tIns="0" bIns="91440">
            <a:noAutofit/>
          </a:bodyPr>
          <a:lstStyle>
            <a:lvl1pPr>
              <a:lnSpc>
                <a:spcPct val="108000"/>
              </a:lnSpc>
              <a:spcBef>
                <a:spcPts val="0"/>
              </a:spcBef>
              <a:spcAft>
                <a:spcPts val="1200"/>
              </a:spcAft>
              <a:defRPr baseline="0">
                <a:latin typeface="+mn-lt"/>
              </a:defRPr>
            </a:lvl1pPr>
            <a:lvl2pPr>
              <a:lnSpc>
                <a:spcPct val="108000"/>
              </a:lnSpc>
              <a:spcBef>
                <a:spcPts val="0"/>
              </a:spcBef>
              <a:spcAft>
                <a:spcPts val="1200"/>
              </a:spcAft>
              <a:defRPr>
                <a:latin typeface="+mn-lt"/>
              </a:defRPr>
            </a:lvl2pPr>
            <a:lvl3pPr>
              <a:lnSpc>
                <a:spcPct val="108000"/>
              </a:lnSpc>
              <a:spcBef>
                <a:spcPts val="0"/>
              </a:spcBef>
              <a:spcAft>
                <a:spcPts val="1200"/>
              </a:spcAft>
              <a:defRPr>
                <a:latin typeface="+mn-lt"/>
              </a:defRPr>
            </a:lvl3pPr>
            <a:lvl4pPr>
              <a:lnSpc>
                <a:spcPct val="108000"/>
              </a:lnSpc>
              <a:spcBef>
                <a:spcPts val="0"/>
              </a:spcBef>
              <a:spcAft>
                <a:spcPts val="1200"/>
              </a:spcAft>
              <a:defRPr>
                <a:latin typeface="+mn-lt"/>
              </a:defRPr>
            </a:lvl4pPr>
            <a:lvl5pPr>
              <a:lnSpc>
                <a:spcPct val="108000"/>
              </a:lnSpc>
              <a:spcBef>
                <a:spcPts val="0"/>
              </a:spcBef>
              <a:spcAft>
                <a:spcPts val="1200"/>
              </a:spcAft>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p:cNvSpPr txBox="1"/>
          <p:nvPr userDrawn="1"/>
        </p:nvSpPr>
        <p:spPr>
          <a:xfrm>
            <a:off x="199362" y="-496181"/>
            <a:ext cx="1355901" cy="362992"/>
          </a:xfrm>
          <a:prstGeom prst="round2SameRect">
            <a:avLst/>
          </a:prstGeom>
          <a:solidFill>
            <a:srgbClr val="F9FAF9"/>
          </a:solidFill>
          <a:ln w="6350">
            <a:solidFill>
              <a:schemeClr val="accent2"/>
            </a:solidFill>
          </a:ln>
        </p:spPr>
        <p:txBody>
          <a:bodyPr wrap="none" lIns="137160" tIns="68580" rIns="137160" bIns="137160" rtlCol="0">
            <a:spAutoFit/>
          </a:bodyPr>
          <a:lstStyle/>
          <a:p>
            <a:r>
              <a:rPr lang="en-US" sz="900" b="1" dirty="0">
                <a:solidFill>
                  <a:schemeClr val="accent2"/>
                </a:solidFill>
              </a:rPr>
              <a:t>Master:</a:t>
            </a:r>
            <a:r>
              <a:rPr lang="en-US" sz="900" b="1" baseline="0" dirty="0">
                <a:solidFill>
                  <a:schemeClr val="accent2"/>
                </a:solidFill>
              </a:rPr>
              <a:t> Title + Bullets</a:t>
            </a:r>
            <a:endParaRPr lang="en-US" sz="900" b="1" dirty="0">
              <a:solidFill>
                <a:schemeClr val="accent2"/>
              </a:solidFill>
            </a:endParaRPr>
          </a:p>
        </p:txBody>
      </p:sp>
      <p:sp>
        <p:nvSpPr>
          <p:cNvPr id="8" name="Text Placeholder 2"/>
          <p:cNvSpPr>
            <a:spLocks noGrp="1"/>
          </p:cNvSpPr>
          <p:nvPr>
            <p:ph type="body" sz="quarter" idx="11" hasCustomPrompt="1"/>
          </p:nvPr>
        </p:nvSpPr>
        <p:spPr>
          <a:xfrm>
            <a:off x="6679686" y="23083"/>
            <a:ext cx="2121414" cy="507831"/>
          </a:xfrm>
          <a:solidFill>
            <a:schemeClr val="accent1"/>
          </a:solidFill>
          <a:ln>
            <a:noFill/>
          </a:ln>
        </p:spPr>
        <p:txBody>
          <a:bodyPr wrap="none" lIns="182880" tIns="182880" rIns="182880" bIns="182880" anchor="ctr">
            <a:spAutoFit/>
          </a:bodyPr>
          <a:lstStyle>
            <a:lvl1pPr marL="0" indent="0" algn="r">
              <a:buFontTx/>
              <a:buNone/>
              <a:defRPr sz="900" b="0" spc="75" baseline="0">
                <a:solidFill>
                  <a:schemeClr val="bg1"/>
                </a:solidFill>
                <a:latin typeface="+mj-lt"/>
              </a:defRPr>
            </a:lvl1pPr>
          </a:lstStyle>
          <a:p>
            <a:pPr lvl="0"/>
            <a:r>
              <a:rPr lang="en-US" dirty="0"/>
              <a:t>CLICK TO ADD SECTION HEADER</a:t>
            </a:r>
          </a:p>
        </p:txBody>
      </p:sp>
    </p:spTree>
    <p:extLst>
      <p:ext uri="{BB962C8B-B14F-4D97-AF65-F5344CB8AC3E}">
        <p14:creationId xmlns:p14="http://schemas.microsoft.com/office/powerpoint/2010/main" val="171782276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371D56-A235-FA45-ACD6-AC3EA7649454}" type="datetimeFigureOut">
              <a:rPr lang="en-US" smtClean="0"/>
              <a:t>9/8/19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0AB08-4028-244D-9B35-E83CF7CA366E}" type="slidenum">
              <a:rPr lang="en-US" smtClean="0"/>
              <a:t>‹#›</a:t>
            </a:fld>
            <a:endParaRPr lang="en-US"/>
          </a:p>
        </p:txBody>
      </p:sp>
    </p:spTree>
    <p:extLst>
      <p:ext uri="{BB962C8B-B14F-4D97-AF65-F5344CB8AC3E}">
        <p14:creationId xmlns:p14="http://schemas.microsoft.com/office/powerpoint/2010/main" val="1393604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371D56-A235-FA45-ACD6-AC3EA7649454}" type="datetimeFigureOut">
              <a:rPr lang="en-US" smtClean="0"/>
              <a:t>9/8/19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0AB08-4028-244D-9B35-E83CF7CA366E}" type="slidenum">
              <a:rPr lang="en-US" smtClean="0"/>
              <a:t>‹#›</a:t>
            </a:fld>
            <a:endParaRPr lang="en-US"/>
          </a:p>
        </p:txBody>
      </p:sp>
    </p:spTree>
    <p:extLst>
      <p:ext uri="{BB962C8B-B14F-4D97-AF65-F5344CB8AC3E}">
        <p14:creationId xmlns:p14="http://schemas.microsoft.com/office/powerpoint/2010/main" val="4221669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5371D56-A235-FA45-ACD6-AC3EA7649454}" type="datetimeFigureOut">
              <a:rPr lang="en-US" smtClean="0"/>
              <a:t>9/8/19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0AB08-4028-244D-9B35-E83CF7CA366E}" type="slidenum">
              <a:rPr lang="en-US" smtClean="0"/>
              <a:t>‹#›</a:t>
            </a:fld>
            <a:endParaRPr lang="en-US"/>
          </a:p>
        </p:txBody>
      </p:sp>
    </p:spTree>
    <p:extLst>
      <p:ext uri="{BB962C8B-B14F-4D97-AF65-F5344CB8AC3E}">
        <p14:creationId xmlns:p14="http://schemas.microsoft.com/office/powerpoint/2010/main" val="1980122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371D56-A235-FA45-ACD6-AC3EA7649454}" type="datetimeFigureOut">
              <a:rPr lang="en-US" smtClean="0"/>
              <a:t>9/8/19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20AB08-4028-244D-9B35-E83CF7CA366E}" type="slidenum">
              <a:rPr lang="en-US" smtClean="0"/>
              <a:t>‹#›</a:t>
            </a:fld>
            <a:endParaRPr lang="en-US"/>
          </a:p>
        </p:txBody>
      </p:sp>
    </p:spTree>
    <p:extLst>
      <p:ext uri="{BB962C8B-B14F-4D97-AF65-F5344CB8AC3E}">
        <p14:creationId xmlns:p14="http://schemas.microsoft.com/office/powerpoint/2010/main" val="2391219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5371D56-A235-FA45-ACD6-AC3EA7649454}" type="datetimeFigureOut">
              <a:rPr lang="en-US" smtClean="0"/>
              <a:t>9/8/19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20AB08-4028-244D-9B35-E83CF7CA366E}" type="slidenum">
              <a:rPr lang="en-US" smtClean="0"/>
              <a:t>‹#›</a:t>
            </a:fld>
            <a:endParaRPr lang="en-US"/>
          </a:p>
        </p:txBody>
      </p:sp>
    </p:spTree>
    <p:extLst>
      <p:ext uri="{BB962C8B-B14F-4D97-AF65-F5344CB8AC3E}">
        <p14:creationId xmlns:p14="http://schemas.microsoft.com/office/powerpoint/2010/main" val="2545223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371D56-A235-FA45-ACD6-AC3EA7649454}" type="datetimeFigureOut">
              <a:rPr lang="en-US" smtClean="0"/>
              <a:t>9/8/19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20AB08-4028-244D-9B35-E83CF7CA366E}" type="slidenum">
              <a:rPr lang="en-US" smtClean="0"/>
              <a:t>‹#›</a:t>
            </a:fld>
            <a:endParaRPr lang="en-US"/>
          </a:p>
        </p:txBody>
      </p:sp>
    </p:spTree>
    <p:extLst>
      <p:ext uri="{BB962C8B-B14F-4D97-AF65-F5344CB8AC3E}">
        <p14:creationId xmlns:p14="http://schemas.microsoft.com/office/powerpoint/2010/main" val="294036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371D56-A235-FA45-ACD6-AC3EA7649454}" type="datetimeFigureOut">
              <a:rPr lang="en-US" smtClean="0"/>
              <a:t>9/8/19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0AB08-4028-244D-9B35-E83CF7CA366E}" type="slidenum">
              <a:rPr lang="en-US" smtClean="0"/>
              <a:t>‹#›</a:t>
            </a:fld>
            <a:endParaRPr lang="en-US"/>
          </a:p>
        </p:txBody>
      </p:sp>
    </p:spTree>
    <p:extLst>
      <p:ext uri="{BB962C8B-B14F-4D97-AF65-F5344CB8AC3E}">
        <p14:creationId xmlns:p14="http://schemas.microsoft.com/office/powerpoint/2010/main" val="1040201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371D56-A235-FA45-ACD6-AC3EA7649454}" type="datetimeFigureOut">
              <a:rPr lang="en-US" smtClean="0"/>
              <a:t>9/8/19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0AB08-4028-244D-9B35-E83CF7CA366E}" type="slidenum">
              <a:rPr lang="en-US" smtClean="0"/>
              <a:t>‹#›</a:t>
            </a:fld>
            <a:endParaRPr lang="en-US"/>
          </a:p>
        </p:txBody>
      </p:sp>
    </p:spTree>
    <p:extLst>
      <p:ext uri="{BB962C8B-B14F-4D97-AF65-F5344CB8AC3E}">
        <p14:creationId xmlns:p14="http://schemas.microsoft.com/office/powerpoint/2010/main" val="3059433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371D56-A235-FA45-ACD6-AC3EA7649454}" type="datetimeFigureOut">
              <a:rPr lang="en-US" smtClean="0"/>
              <a:t>9/8/19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20AB08-4028-244D-9B35-E83CF7CA366E}" type="slidenum">
              <a:rPr lang="en-US" smtClean="0"/>
              <a:t>‹#›</a:t>
            </a:fld>
            <a:endParaRPr lang="en-US"/>
          </a:p>
        </p:txBody>
      </p:sp>
    </p:spTree>
    <p:extLst>
      <p:ext uri="{BB962C8B-B14F-4D97-AF65-F5344CB8AC3E}">
        <p14:creationId xmlns:p14="http://schemas.microsoft.com/office/powerpoint/2010/main" val="194088499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hyperlink" Target="http://fred.stlouisfed.org/graph/?g=k5Yn"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crdownload"/><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fred.stlouisfed.org/graph/?g=iWMM"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fred.stlouisfed.org/graph/?g=oIas"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hyperlink" Target="http://fred.stlouisfed.org/graph/?g=oqpf"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latin typeface="Helvetica" pitchFamily="34" charset="0"/>
              </a:rPr>
              <a:t>	What’s Going On?</a:t>
            </a:r>
          </a:p>
        </p:txBody>
      </p:sp>
      <p:sp>
        <p:nvSpPr>
          <p:cNvPr id="3" name="Subtitle 2"/>
          <p:cNvSpPr>
            <a:spLocks noGrp="1"/>
          </p:cNvSpPr>
          <p:nvPr>
            <p:ph type="subTitle" idx="1"/>
          </p:nvPr>
        </p:nvSpPr>
        <p:spPr>
          <a:xfrm>
            <a:off x="969818" y="4017818"/>
            <a:ext cx="7280102" cy="1758142"/>
          </a:xfrm>
        </p:spPr>
        <p:txBody>
          <a:bodyPr>
            <a:noAutofit/>
          </a:bodyPr>
          <a:lstStyle/>
          <a:p>
            <a:r>
              <a:rPr lang="en-US" sz="2400" dirty="0">
                <a:latin typeface="Helvetica" pitchFamily="34" charset="0"/>
                <a:cs typeface="Arial" panose="020B0604020202020204" pitchFamily="34" charset="0"/>
              </a:rPr>
              <a:t>Richard K. Green </a:t>
            </a:r>
          </a:p>
          <a:p>
            <a:r>
              <a:rPr lang="en-US" sz="2000" baseline="30000" dirty="0">
                <a:latin typeface="Helvetica" pitchFamily="34" charset="0"/>
                <a:cs typeface="Arial" panose="020B0604020202020204" pitchFamily="34" charset="0"/>
              </a:rPr>
              <a:t> </a:t>
            </a:r>
            <a:r>
              <a:rPr lang="en-US" sz="2000" dirty="0">
                <a:latin typeface="Helvetica" pitchFamily="34" charset="0"/>
                <a:cs typeface="Arial" panose="020B0604020202020204" pitchFamily="34" charset="0"/>
              </a:rPr>
              <a:t>University of Southern California</a:t>
            </a:r>
          </a:p>
          <a:p>
            <a:r>
              <a:rPr lang="en-US" sz="2000" dirty="0">
                <a:latin typeface="Helvetica" pitchFamily="34" charset="0"/>
                <a:cs typeface="Arial" panose="020B0604020202020204" pitchFamily="34" charset="0"/>
              </a:rPr>
              <a:t>September 9, 2019</a:t>
            </a:r>
          </a:p>
        </p:txBody>
      </p:sp>
    </p:spTree>
    <p:extLst>
      <p:ext uri="{BB962C8B-B14F-4D97-AF65-F5344CB8AC3E}">
        <p14:creationId xmlns:p14="http://schemas.microsoft.com/office/powerpoint/2010/main" val="2025037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Externalities: How important?</a:t>
            </a:r>
          </a:p>
        </p:txBody>
      </p:sp>
      <p:sp>
        <p:nvSpPr>
          <p:cNvPr id="5" name="Text Placeholder 4"/>
          <p:cNvSpPr>
            <a:spLocks noGrp="1"/>
          </p:cNvSpPr>
          <p:nvPr>
            <p:ph type="body" idx="1"/>
          </p:nvPr>
        </p:nvSpPr>
        <p:spPr>
          <a:xfrm>
            <a:off x="629842" y="1800226"/>
            <a:ext cx="3868340" cy="477611"/>
          </a:xfrm>
        </p:spPr>
        <p:txBody>
          <a:bodyPr>
            <a:normAutofit fontScale="70000" lnSpcReduction="20000"/>
          </a:bodyPr>
          <a:lstStyle/>
          <a:p>
            <a:r>
              <a:rPr lang="en-US" dirty="0"/>
              <a:t>Positive Externalities: Agglomeration</a:t>
            </a:r>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574692" y="2736056"/>
            <a:ext cx="1978637" cy="2763441"/>
          </a:xfrm>
        </p:spPr>
      </p:pic>
      <p:sp>
        <p:nvSpPr>
          <p:cNvPr id="6" name="Text Placeholder 5"/>
          <p:cNvSpPr>
            <a:spLocks noGrp="1"/>
          </p:cNvSpPr>
          <p:nvPr>
            <p:ph type="body" sz="quarter" idx="3"/>
          </p:nvPr>
        </p:nvSpPr>
        <p:spPr>
          <a:xfrm>
            <a:off x="4629150" y="1690007"/>
            <a:ext cx="3887391" cy="587829"/>
          </a:xfrm>
        </p:spPr>
        <p:txBody>
          <a:bodyPr>
            <a:normAutofit fontScale="85000" lnSpcReduction="10000"/>
          </a:bodyPr>
          <a:lstStyle/>
          <a:p>
            <a:r>
              <a:rPr lang="en-US" dirty="0"/>
              <a:t>Negative Externalities: Congestion</a:t>
            </a:r>
          </a:p>
        </p:txBody>
      </p:sp>
      <p:pic>
        <p:nvPicPr>
          <p:cNvPr id="9" name="Content Placeholder 8"/>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629150" y="2736056"/>
            <a:ext cx="4027170" cy="2226945"/>
          </a:xfrm>
        </p:spPr>
      </p:pic>
    </p:spTree>
    <p:extLst>
      <p:ext uri="{BB962C8B-B14F-4D97-AF65-F5344CB8AC3E}">
        <p14:creationId xmlns:p14="http://schemas.microsoft.com/office/powerpoint/2010/main" val="1559228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Externalities</a:t>
            </a:r>
          </a:p>
        </p:txBody>
      </p:sp>
      <p:sp>
        <p:nvSpPr>
          <p:cNvPr id="3" name="Text Placeholder 2"/>
          <p:cNvSpPr>
            <a:spLocks noGrp="1"/>
          </p:cNvSpPr>
          <p:nvPr>
            <p:ph type="body" idx="1"/>
          </p:nvPr>
        </p:nvSpPr>
        <p:spPr/>
        <p:txBody>
          <a:bodyPr/>
          <a:lstStyle/>
          <a:p>
            <a:r>
              <a:rPr lang="en-US" dirty="0"/>
              <a:t>Agglomeration</a:t>
            </a:r>
          </a:p>
        </p:txBody>
      </p:sp>
      <p:sp>
        <p:nvSpPr>
          <p:cNvPr id="4" name="Content Placeholder 3"/>
          <p:cNvSpPr>
            <a:spLocks noGrp="1"/>
          </p:cNvSpPr>
          <p:nvPr>
            <p:ph sz="half" idx="2"/>
          </p:nvPr>
        </p:nvSpPr>
        <p:spPr/>
        <p:txBody>
          <a:bodyPr/>
          <a:lstStyle/>
          <a:p>
            <a:r>
              <a:rPr lang="en-US" dirty="0"/>
              <a:t>Economies of scale</a:t>
            </a:r>
          </a:p>
          <a:p>
            <a:r>
              <a:rPr lang="en-US" dirty="0"/>
              <a:t>Economies of scope</a:t>
            </a:r>
          </a:p>
          <a:p>
            <a:r>
              <a:rPr lang="en-US" dirty="0"/>
              <a:t>Production externalities</a:t>
            </a:r>
          </a:p>
          <a:p>
            <a:r>
              <a:rPr lang="en-US" dirty="0"/>
              <a:t>Consumption externalities</a:t>
            </a:r>
          </a:p>
        </p:txBody>
      </p:sp>
      <p:sp>
        <p:nvSpPr>
          <p:cNvPr id="5" name="Text Placeholder 4"/>
          <p:cNvSpPr>
            <a:spLocks noGrp="1"/>
          </p:cNvSpPr>
          <p:nvPr>
            <p:ph type="body" sz="quarter" idx="3"/>
          </p:nvPr>
        </p:nvSpPr>
        <p:spPr/>
        <p:txBody>
          <a:bodyPr/>
          <a:lstStyle/>
          <a:p>
            <a:r>
              <a:rPr lang="en-US" dirty="0"/>
              <a:t>Congestion and others</a:t>
            </a:r>
          </a:p>
        </p:txBody>
      </p:sp>
      <p:sp>
        <p:nvSpPr>
          <p:cNvPr id="6" name="Content Placeholder 5"/>
          <p:cNvSpPr>
            <a:spLocks noGrp="1"/>
          </p:cNvSpPr>
          <p:nvPr>
            <p:ph sz="quarter" idx="4"/>
          </p:nvPr>
        </p:nvSpPr>
        <p:spPr/>
        <p:txBody>
          <a:bodyPr/>
          <a:lstStyle/>
          <a:p>
            <a:r>
              <a:rPr lang="en-US" dirty="0"/>
              <a:t>Transport</a:t>
            </a:r>
          </a:p>
          <a:p>
            <a:r>
              <a:rPr lang="en-US" dirty="0"/>
              <a:t>Public service provision more generally?</a:t>
            </a:r>
          </a:p>
          <a:p>
            <a:r>
              <a:rPr lang="en-US" dirty="0"/>
              <a:t>Pollution</a:t>
            </a:r>
          </a:p>
          <a:p>
            <a:r>
              <a:rPr lang="en-US" dirty="0"/>
              <a:t>Crime???</a:t>
            </a:r>
          </a:p>
          <a:p>
            <a:r>
              <a:rPr lang="en-US" dirty="0"/>
              <a:t>But: solution to transport?</a:t>
            </a:r>
          </a:p>
          <a:p>
            <a:endParaRPr lang="en-US" dirty="0"/>
          </a:p>
        </p:txBody>
      </p:sp>
    </p:spTree>
    <p:extLst>
      <p:ext uri="{BB962C8B-B14F-4D97-AF65-F5344CB8AC3E}">
        <p14:creationId xmlns:p14="http://schemas.microsoft.com/office/powerpoint/2010/main" val="2095668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We know urban externalities are large</a:t>
            </a:r>
          </a:p>
        </p:txBody>
      </p:sp>
      <p:sp>
        <p:nvSpPr>
          <p:cNvPr id="3" name="Content Placeholder 2"/>
          <p:cNvSpPr>
            <a:spLocks noGrp="1"/>
          </p:cNvSpPr>
          <p:nvPr>
            <p:ph idx="1"/>
          </p:nvPr>
        </p:nvSpPr>
        <p:spPr/>
        <p:txBody>
          <a:bodyPr/>
          <a:lstStyle/>
          <a:p>
            <a:r>
              <a:rPr lang="en-US" dirty="0"/>
              <a:t>This is why we have cities</a:t>
            </a:r>
          </a:p>
          <a:p>
            <a:r>
              <a:rPr lang="en-US" dirty="0"/>
              <a:t>Productivity differences are large across cities</a:t>
            </a:r>
          </a:p>
          <a:p>
            <a:r>
              <a:rPr lang="en-US" dirty="0"/>
              <a:t>Increasing returns to scale</a:t>
            </a:r>
          </a:p>
          <a:p>
            <a:r>
              <a:rPr lang="en-US" dirty="0"/>
              <a:t>How does one incorporate this into modeling?</a:t>
            </a:r>
          </a:p>
        </p:txBody>
      </p:sp>
    </p:spTree>
    <p:extLst>
      <p:ext uri="{BB962C8B-B14F-4D97-AF65-F5344CB8AC3E}">
        <p14:creationId xmlns:p14="http://schemas.microsoft.com/office/powerpoint/2010/main" val="15516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How rapidly is technology changing demand for real estate?  This is a profound challenge for thinking about the future of RE</a:t>
            </a:r>
          </a:p>
        </p:txBody>
      </p:sp>
      <p:sp>
        <p:nvSpPr>
          <p:cNvPr id="3" name="Content Placeholder 2"/>
          <p:cNvSpPr>
            <a:spLocks noGrp="1"/>
          </p:cNvSpPr>
          <p:nvPr>
            <p:ph idx="1"/>
          </p:nvPr>
        </p:nvSpPr>
        <p:spPr/>
        <p:txBody>
          <a:bodyPr/>
          <a:lstStyle/>
          <a:p>
            <a:r>
              <a:rPr lang="en-US" dirty="0"/>
              <a:t>Not just Amazon</a:t>
            </a:r>
          </a:p>
          <a:p>
            <a:r>
              <a:rPr lang="en-US" dirty="0"/>
              <a:t>Office space use is changing</a:t>
            </a:r>
          </a:p>
          <a:p>
            <a:r>
              <a:rPr lang="en-US" dirty="0"/>
              <a:t>Will people want different houses in the future?</a:t>
            </a:r>
          </a:p>
          <a:p>
            <a:r>
              <a:rPr lang="en-US" dirty="0"/>
              <a:t>Logistics is changing.</a:t>
            </a:r>
          </a:p>
        </p:txBody>
      </p:sp>
    </p:spTree>
    <p:extLst>
      <p:ext uri="{BB962C8B-B14F-4D97-AF65-F5344CB8AC3E}">
        <p14:creationId xmlns:p14="http://schemas.microsoft.com/office/powerpoint/2010/main" val="1255328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000"/>
            <a:ext cx="9144000" cy="6343474"/>
          </a:xfrm>
          <a:prstGeom prst="rect">
            <a:avLst/>
          </a:prstGeom>
        </p:spPr>
      </p:pic>
    </p:spTree>
    <p:extLst>
      <p:ext uri="{BB962C8B-B14F-4D97-AF65-F5344CB8AC3E}">
        <p14:creationId xmlns:p14="http://schemas.microsoft.com/office/powerpoint/2010/main" val="1435913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Retail’s response to the Amazon Effect</a:t>
            </a:r>
          </a:p>
        </p:txBody>
      </p:sp>
      <p:sp>
        <p:nvSpPr>
          <p:cNvPr id="8" name="Text Placeholder 7"/>
          <p:cNvSpPr>
            <a:spLocks noGrp="1"/>
          </p:cNvSpPr>
          <p:nvPr>
            <p:ph type="body" idx="1"/>
          </p:nvPr>
        </p:nvSpPr>
        <p:spPr/>
        <p:txBody>
          <a:bodyPr/>
          <a:lstStyle/>
          <a:p>
            <a:r>
              <a:rPr lang="en-US" dirty="0"/>
              <a:t>Old Big Box Target</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368623" y="3160514"/>
            <a:ext cx="2390775" cy="1914525"/>
          </a:xfrm>
        </p:spPr>
      </p:pic>
      <p:sp>
        <p:nvSpPr>
          <p:cNvPr id="9" name="Text Placeholder 8"/>
          <p:cNvSpPr>
            <a:spLocks noGrp="1"/>
          </p:cNvSpPr>
          <p:nvPr>
            <p:ph type="body" sz="quarter" idx="3"/>
          </p:nvPr>
        </p:nvSpPr>
        <p:spPr/>
        <p:txBody>
          <a:bodyPr/>
          <a:lstStyle/>
          <a:p>
            <a:r>
              <a:rPr lang="en-US" dirty="0"/>
              <a:t>New Small Format Target</a:t>
            </a:r>
          </a:p>
        </p:txBody>
      </p:sp>
      <p:pic>
        <p:nvPicPr>
          <p:cNvPr id="7" name="Content Placeholder 6"/>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263158" y="3246239"/>
            <a:ext cx="2619375" cy="1743075"/>
          </a:xfrm>
        </p:spPr>
      </p:pic>
    </p:spTree>
    <p:extLst>
      <p:ext uri="{BB962C8B-B14F-4D97-AF65-F5344CB8AC3E}">
        <p14:creationId xmlns:p14="http://schemas.microsoft.com/office/powerpoint/2010/main" val="3758227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Office Space</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28650" y="2702724"/>
            <a:ext cx="3886200" cy="2310993"/>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79987" y="2886194"/>
            <a:ext cx="3974783" cy="1944053"/>
          </a:xfrm>
        </p:spPr>
      </p:pic>
    </p:spTree>
    <p:extLst>
      <p:ext uri="{BB962C8B-B14F-4D97-AF65-F5344CB8AC3E}">
        <p14:creationId xmlns:p14="http://schemas.microsoft.com/office/powerpoint/2010/main" val="44018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Logistics</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262563" y="2986683"/>
            <a:ext cx="2619375" cy="1743075"/>
          </a:xfrm>
        </p:spPr>
      </p:pic>
      <p:pic>
        <p:nvPicPr>
          <p:cNvPr id="8" name="Content Placeholder 7"/>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257300" y="2986683"/>
            <a:ext cx="2628900" cy="1743075"/>
          </a:xfrm>
        </p:spPr>
      </p:pic>
    </p:spTree>
    <p:extLst>
      <p:ext uri="{BB962C8B-B14F-4D97-AF65-F5344CB8AC3E}">
        <p14:creationId xmlns:p14="http://schemas.microsoft.com/office/powerpoint/2010/main" val="8569003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 Run</a:t>
            </a:r>
          </a:p>
        </p:txBody>
      </p:sp>
      <p:sp>
        <p:nvSpPr>
          <p:cNvPr id="3" name="Content Placeholder 2"/>
          <p:cNvSpPr>
            <a:spLocks noGrp="1"/>
          </p:cNvSpPr>
          <p:nvPr>
            <p:ph idx="1"/>
          </p:nvPr>
        </p:nvSpPr>
        <p:spPr/>
        <p:txBody>
          <a:bodyPr/>
          <a:lstStyle/>
          <a:p>
            <a:r>
              <a:rPr lang="en-US" dirty="0"/>
              <a:t>Educational Attainment</a:t>
            </a:r>
          </a:p>
          <a:p>
            <a:r>
              <a:rPr lang="en-US" dirty="0"/>
              <a:t>Weather</a:t>
            </a:r>
          </a:p>
          <a:p>
            <a:r>
              <a:rPr lang="en-US" dirty="0"/>
              <a:t>Air Traffic </a:t>
            </a:r>
          </a:p>
          <a:p>
            <a:r>
              <a:rPr lang="en-US" dirty="0"/>
              <a:t>Flooding</a:t>
            </a:r>
          </a:p>
          <a:p>
            <a:r>
              <a:rPr lang="en-US" dirty="0"/>
              <a:t>Aging</a:t>
            </a:r>
          </a:p>
        </p:txBody>
      </p:sp>
    </p:spTree>
    <p:extLst>
      <p:ext uri="{BB962C8B-B14F-4D97-AF65-F5344CB8AC3E}">
        <p14:creationId xmlns:p14="http://schemas.microsoft.com/office/powerpoint/2010/main" val="72745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391407"/>
            <a:ext cx="7620000" cy="4062486"/>
          </a:xfrm>
          <a:prstGeom prst="rect">
            <a:avLst/>
          </a:prstGeom>
        </p:spPr>
      </p:pic>
      <p:sp>
        <p:nvSpPr>
          <p:cNvPr id="2" name="TextBox 1"/>
          <p:cNvSpPr txBox="1"/>
          <p:nvPr/>
        </p:nvSpPr>
        <p:spPr>
          <a:xfrm>
            <a:off x="762000" y="6241774"/>
            <a:ext cx="2498569" cy="369332"/>
          </a:xfrm>
          <a:prstGeom prst="rect">
            <a:avLst/>
          </a:prstGeom>
          <a:noFill/>
        </p:spPr>
        <p:txBody>
          <a:bodyPr wrap="none" rtlCol="0">
            <a:spAutoFit/>
          </a:bodyPr>
          <a:lstStyle/>
          <a:p>
            <a:r>
              <a:rPr lang="en-US" dirty="0"/>
              <a:t>Source: Kyle Walker, TCU</a:t>
            </a:r>
          </a:p>
        </p:txBody>
      </p:sp>
    </p:spTree>
    <p:extLst>
      <p:ext uri="{BB962C8B-B14F-4D97-AF65-F5344CB8AC3E}">
        <p14:creationId xmlns:p14="http://schemas.microsoft.com/office/powerpoint/2010/main" val="947179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2424"/>
            <a:ext cx="8229600" cy="751813"/>
          </a:xfrm>
        </p:spPr>
        <p:txBody>
          <a:bodyPr>
            <a:normAutofit/>
          </a:bodyPr>
          <a:lstStyle/>
          <a:p>
            <a:pPr algn="l"/>
            <a:r>
              <a:rPr lang="en-US" sz="2400" u="sng" dirty="0"/>
              <a:t>Agenda</a:t>
            </a:r>
          </a:p>
        </p:txBody>
      </p:sp>
      <p:sp>
        <p:nvSpPr>
          <p:cNvPr id="3" name="Content Placeholder 2"/>
          <p:cNvSpPr>
            <a:spLocks noGrp="1"/>
          </p:cNvSpPr>
          <p:nvPr>
            <p:ph idx="1"/>
          </p:nvPr>
        </p:nvSpPr>
        <p:spPr>
          <a:xfrm>
            <a:off x="457200" y="884237"/>
            <a:ext cx="8229600" cy="4525963"/>
          </a:xfrm>
        </p:spPr>
        <p:txBody>
          <a:bodyPr>
            <a:normAutofit/>
          </a:bodyPr>
          <a:lstStyle/>
          <a:p>
            <a:endParaRPr lang="en-US" sz="1800" dirty="0"/>
          </a:p>
          <a:p>
            <a:r>
              <a:rPr lang="en-US" sz="2400" dirty="0"/>
              <a:t>Big flashing yellow</a:t>
            </a:r>
          </a:p>
          <a:p>
            <a:r>
              <a:rPr lang="en-US" sz="2400" dirty="0"/>
              <a:t>Big picture on quantities and prices</a:t>
            </a:r>
          </a:p>
          <a:p>
            <a:r>
              <a:rPr lang="en-US" sz="2400" dirty="0"/>
              <a:t>A word on marriage</a:t>
            </a:r>
          </a:p>
          <a:p>
            <a:r>
              <a:rPr lang="en-US" sz="2400" dirty="0"/>
              <a:t>Housing finance</a:t>
            </a:r>
          </a:p>
          <a:p>
            <a:r>
              <a:rPr lang="en-US" sz="2400" dirty="0"/>
              <a:t>Externalities</a:t>
            </a:r>
          </a:p>
          <a:p>
            <a:r>
              <a:rPr lang="en-US" sz="2400" dirty="0"/>
              <a:t>Technology and Commercial Real Estate</a:t>
            </a:r>
          </a:p>
        </p:txBody>
      </p:sp>
    </p:spTree>
    <p:extLst>
      <p:ext uri="{BB962C8B-B14F-4D97-AF65-F5344CB8AC3E}">
        <p14:creationId xmlns:p14="http://schemas.microsoft.com/office/powerpoint/2010/main" val="37934713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464571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381000" y="95250"/>
          <a:ext cx="8667750" cy="6286500"/>
          <a:chOff x="381000" y="95250"/>
          <a:chExt cx="8667750" cy="6286500"/>
        </a:xfrm>
      </p:grpSpPr>
      <p:pic>
        <p:nvPicPr>
          <p:cNvPr id="3" name="FRED Graph Chart">
            <a:hlinkClick r:id="rId3" tooltip="View this chart in your browser. "/>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2305" y="762000"/>
            <a:ext cx="5539390" cy="5524500"/>
          </a:xfrm>
          <a:prstGeom prst="rect">
            <a:avLst/>
          </a:prstGeom>
        </p:spPr>
      </p:pic>
      <p:sp>
        <p:nvSpPr>
          <p:cNvPr id="2" name="TextBox 1"/>
          <p:cNvSpPr txBox="1"/>
          <p:nvPr/>
        </p:nvSpPr>
        <p:spPr>
          <a:xfrm>
            <a:off x="381000" y="95250"/>
            <a:ext cx="7620000" cy="952500"/>
          </a:xfrm>
          <a:prstGeom prst="rect">
            <a:avLst/>
          </a:prstGeom>
        </p:spPr>
        <p:txBody>
          <a:bodyPr lIns="91440" tIns="45720" rIns="91440" bIns="45720" rtlCol="0">
            <a:spAutoFit/>
          </a:bodyPr>
          <a:lstStyle/>
          <a:p>
            <a:pPr marL="0" marR="0" lvl="0" indent="0" algn="ctr" fontAlgn="base">
              <a:lnSpc>
                <a:spcPct val="100000"/>
              </a:lnSpc>
            </a:pPr>
            <a:r>
              <a:rPr lang="en-US" sz="2400" u="none">
                <a:solidFill>
                  <a:srgbClr val="333333">
                    <a:alpha val="20000"/>
                  </a:srgbClr>
                </a:solidFill>
                <a:latin typeface="Calibri"/>
              </a:rPr>
              <a:t> </a:t>
            </a:r>
          </a:p>
        </p:txBody>
      </p:sp>
      <p:sp>
        <p:nvSpPr>
          <p:cNvPr id="4" name="TextBox 3"/>
          <p:cNvSpPr txBox="1"/>
          <p:nvPr/>
        </p:nvSpPr>
        <p:spPr>
          <a:xfrm>
            <a:off x="490330" y="6520070"/>
            <a:ext cx="2498569" cy="369332"/>
          </a:xfrm>
          <a:prstGeom prst="rect">
            <a:avLst/>
          </a:prstGeom>
          <a:noFill/>
        </p:spPr>
        <p:txBody>
          <a:bodyPr wrap="none" rtlCol="0">
            <a:spAutoFit/>
          </a:bodyPr>
          <a:lstStyle/>
          <a:p>
            <a:r>
              <a:rPr lang="en-US" dirty="0"/>
              <a:t>Source: Kyle Walker, TCU</a:t>
            </a:r>
          </a:p>
        </p:txBody>
      </p:sp>
    </p:spTree>
    <p:extLst>
      <p:ext uri="{BB962C8B-B14F-4D97-AF65-F5344CB8AC3E}">
        <p14:creationId xmlns:p14="http://schemas.microsoft.com/office/powerpoint/2010/main" val="6755857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325770"/>
            <a:ext cx="8229600" cy="4362718"/>
          </a:xfrm>
        </p:spPr>
      </p:pic>
      <p:sp>
        <p:nvSpPr>
          <p:cNvPr id="3" name="TextBox 2"/>
          <p:cNvSpPr txBox="1"/>
          <p:nvPr/>
        </p:nvSpPr>
        <p:spPr>
          <a:xfrm>
            <a:off x="1578077" y="6356555"/>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56160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317500"/>
            <a:ext cx="8255000" cy="6223000"/>
          </a:xfrm>
          <a:prstGeom prst="rect">
            <a:avLst/>
          </a:prstGeom>
        </p:spPr>
      </p:pic>
    </p:spTree>
    <p:extLst>
      <p:ext uri="{BB962C8B-B14F-4D97-AF65-F5344CB8AC3E}">
        <p14:creationId xmlns:p14="http://schemas.microsoft.com/office/powerpoint/2010/main" val="15988175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29450"/>
            <a:ext cx="9144000" cy="6543628"/>
          </a:xfrm>
        </p:spPr>
      </p:pic>
    </p:spTree>
    <p:extLst>
      <p:ext uri="{BB962C8B-B14F-4D97-AF65-F5344CB8AC3E}">
        <p14:creationId xmlns:p14="http://schemas.microsoft.com/office/powerpoint/2010/main" val="1283078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381000" y="95250"/>
          <a:ext cx="8667750" cy="6286500"/>
          <a:chOff x="381000" y="95250"/>
          <a:chExt cx="8667750" cy="6286500"/>
        </a:xfrm>
      </p:grpSpPr>
      <p:pic>
        <p:nvPicPr>
          <p:cNvPr id="3" name="FRED Graph Chart">
            <a:hlinkClick r:id="rId3" tooltip="View this chart in your browser. "/>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50" y="1246897"/>
            <a:ext cx="8191500" cy="4554706"/>
          </a:xfrm>
          <a:prstGeom prst="rect">
            <a:avLst/>
          </a:prstGeom>
        </p:spPr>
      </p:pic>
      <p:sp>
        <p:nvSpPr>
          <p:cNvPr id="2" name="TextBox 1"/>
          <p:cNvSpPr txBox="1"/>
          <p:nvPr/>
        </p:nvSpPr>
        <p:spPr>
          <a:xfrm>
            <a:off x="381000" y="95250"/>
            <a:ext cx="7620000" cy="952500"/>
          </a:xfrm>
          <a:prstGeom prst="rect">
            <a:avLst/>
          </a:prstGeom>
        </p:spPr>
        <p:txBody>
          <a:bodyPr lIns="91440" tIns="45720" rIns="91440" bIns="45720" rtlCol="0">
            <a:spAutoFit/>
          </a:bodyPr>
          <a:lstStyle/>
          <a:p>
            <a:pPr marL="0" marR="0" lvl="0" indent="0" algn="ctr" fontAlgn="base">
              <a:lnSpc>
                <a:spcPct val="100000"/>
              </a:lnSpc>
            </a:pPr>
            <a:r>
              <a:rPr lang="en-US" sz="2400" u="none">
                <a:solidFill>
                  <a:srgbClr val="333333">
                    <a:alpha val="20000"/>
                  </a:srgbClr>
                </a:solidFill>
                <a:latin typeface="Calibri"/>
              </a:rPr>
              <a:t> </a:t>
            </a:r>
          </a:p>
        </p:txBody>
      </p:sp>
    </p:spTree>
    <p:extLst>
      <p:ext uri="{BB962C8B-B14F-4D97-AF65-F5344CB8AC3E}">
        <p14:creationId xmlns:p14="http://schemas.microsoft.com/office/powerpoint/2010/main" val="18358350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555750" y="1166018"/>
            <a:ext cx="6032500" cy="4525963"/>
          </a:xfrm>
        </p:spPr>
      </p:pic>
    </p:spTree>
    <p:extLst>
      <p:ext uri="{BB962C8B-B14F-4D97-AF65-F5344CB8AC3E}">
        <p14:creationId xmlns:p14="http://schemas.microsoft.com/office/powerpoint/2010/main" val="14040479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228971" y="281810"/>
          <a:ext cx="8686058" cy="62943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4258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Finally: How Might This Affect RE?</a:t>
            </a:r>
          </a:p>
        </p:txBody>
      </p:sp>
      <p:pic>
        <p:nvPicPr>
          <p:cNvPr id="4" name="Content Placeholder 3"/>
          <p:cNvPicPr>
            <a:picLocks noGrp="1" noChangeAspect="1"/>
          </p:cNvPicPr>
          <p:nvPr>
            <p:ph idx="1"/>
          </p:nvPr>
        </p:nvPicPr>
        <p:blipFill>
          <a:blip r:embed="rId2"/>
          <a:stretch>
            <a:fillRect/>
          </a:stretch>
        </p:blipFill>
        <p:spPr>
          <a:xfrm>
            <a:off x="2762250" y="2739231"/>
            <a:ext cx="4071938" cy="2528888"/>
          </a:xfrm>
          <a:prstGeom prst="rect">
            <a:avLst/>
          </a:prstGeom>
        </p:spPr>
      </p:pic>
    </p:spTree>
    <p:extLst>
      <p:ext uri="{BB962C8B-B14F-4D97-AF65-F5344CB8AC3E}">
        <p14:creationId xmlns:p14="http://schemas.microsoft.com/office/powerpoint/2010/main" val="1234869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381000" y="95250"/>
          <a:ext cx="8667750" cy="6286500"/>
          <a:chOff x="381000" y="95250"/>
          <a:chExt cx="8667750" cy="6286500"/>
        </a:xfrm>
      </p:grpSpPr>
      <p:pic>
        <p:nvPicPr>
          <p:cNvPr id="3" name="FRED Graph Chart" descr="FRED Graph">
            <a:hlinkClick r:id="rId3" tooltip="View this chart in your browser. "/>
          </p:cNvPr>
          <p:cNvPicPr>
            <a:picLocks noChangeAspect="1"/>
          </p:cNvPicPr>
          <p:nvPr/>
        </p:nvPicPr>
        <p:blipFill>
          <a:blip r:embed="rId4"/>
          <a:stretch>
            <a:fillRect/>
          </a:stretch>
        </p:blipFill>
        <p:spPr>
          <a:xfrm>
            <a:off x="476250" y="762000"/>
            <a:ext cx="8191500" cy="5524500"/>
          </a:xfrm>
          <a:prstGeom prst="rect">
            <a:avLst/>
          </a:prstGeom>
        </p:spPr>
      </p:pic>
      <p:sp>
        <p:nvSpPr>
          <p:cNvPr id="2" name="TextBox 1"/>
          <p:cNvSpPr txBox="1"/>
          <p:nvPr/>
        </p:nvSpPr>
        <p:spPr>
          <a:xfrm>
            <a:off x="381000" y="95250"/>
            <a:ext cx="7620000" cy="952500"/>
          </a:xfrm>
          <a:prstGeom prst="rect">
            <a:avLst/>
          </a:prstGeom>
        </p:spPr>
        <p:txBody>
          <a:bodyPr lIns="91440" tIns="45720" rIns="91440" bIns="45720" rtlCol="0">
            <a:spAutoFit/>
          </a:bodyPr>
          <a:lstStyle/>
          <a:p>
            <a:pPr marL="0" marR="0" lvl="0" indent="0" algn="ctr" fontAlgn="base">
              <a:lnSpc>
                <a:spcPct val="100000"/>
              </a:lnSpc>
            </a:pPr>
            <a:r>
              <a:rPr lang="en-US" sz="2400" u="none">
                <a:solidFill>
                  <a:srgbClr val="333333">
                    <a:alpha val="20000"/>
                  </a:srgbClr>
                </a:solidFill>
                <a:latin typeface="Calibri"/>
              </a:rPr>
              <a:t> </a:t>
            </a:r>
          </a:p>
        </p:txBody>
      </p:sp>
    </p:spTree>
    <p:extLst>
      <p:ext uri="{BB962C8B-B14F-4D97-AF65-F5344CB8AC3E}">
        <p14:creationId xmlns:p14="http://schemas.microsoft.com/office/powerpoint/2010/main" val="1370051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381000" y="95250"/>
          <a:ext cx="8667750" cy="6286500"/>
          <a:chOff x="381000" y="95250"/>
          <a:chExt cx="8667750" cy="6286500"/>
        </a:xfrm>
      </p:grpSpPr>
      <p:pic>
        <p:nvPicPr>
          <p:cNvPr id="3" name="FRED Graph Chart" descr="FRED Graph">
            <a:hlinkClick r:id="rId3" tooltip="View this chart in your browser. "/>
          </p:cNvPr>
          <p:cNvPicPr>
            <a:picLocks noChangeAspect="1"/>
          </p:cNvPicPr>
          <p:nvPr/>
        </p:nvPicPr>
        <p:blipFill>
          <a:blip r:embed="rId4"/>
          <a:stretch>
            <a:fillRect/>
          </a:stretch>
        </p:blipFill>
        <p:spPr>
          <a:xfrm>
            <a:off x="476250" y="762000"/>
            <a:ext cx="8191500" cy="5524500"/>
          </a:xfrm>
          <a:prstGeom prst="rect">
            <a:avLst/>
          </a:prstGeom>
        </p:spPr>
      </p:pic>
      <p:sp>
        <p:nvSpPr>
          <p:cNvPr id="2" name="TextBox 1"/>
          <p:cNvSpPr txBox="1"/>
          <p:nvPr/>
        </p:nvSpPr>
        <p:spPr>
          <a:xfrm>
            <a:off x="381000" y="95250"/>
            <a:ext cx="7620000" cy="952500"/>
          </a:xfrm>
          <a:prstGeom prst="rect">
            <a:avLst/>
          </a:prstGeom>
        </p:spPr>
        <p:txBody>
          <a:bodyPr lIns="91440" tIns="45720" rIns="91440" bIns="45720" rtlCol="0">
            <a:spAutoFit/>
          </a:bodyPr>
          <a:lstStyle/>
          <a:p>
            <a:pPr marL="0" marR="0" lvl="0" indent="0" algn="ctr" fontAlgn="base">
              <a:lnSpc>
                <a:spcPct val="100000"/>
              </a:lnSpc>
            </a:pPr>
            <a:r>
              <a:rPr lang="en-US" sz="2400" u="none">
                <a:solidFill>
                  <a:srgbClr val="333333">
                    <a:alpha val="20000"/>
                  </a:srgbClr>
                </a:solidFill>
                <a:latin typeface="Calibri"/>
              </a:rPr>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48770"/>
          </a:xfrm>
          <a:prstGeom prst="rect">
            <a:avLst/>
          </a:prstGeom>
        </p:spPr>
      </p:pic>
    </p:spTree>
    <p:extLst>
      <p:ext uri="{BB962C8B-B14F-4D97-AF65-F5344CB8AC3E}">
        <p14:creationId xmlns:p14="http://schemas.microsoft.com/office/powerpoint/2010/main" val="1392570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076"/>
            <a:ext cx="9144000" cy="6648479"/>
          </a:xfrm>
          <a:prstGeom prst="rect">
            <a:avLst/>
          </a:prstGeom>
        </p:spPr>
      </p:pic>
      <p:pic>
        <p:nvPicPr>
          <p:cNvPr id="3" name="Picture 2"/>
          <p:cNvPicPr>
            <a:picLocks noChangeAspect="1"/>
          </p:cNvPicPr>
          <p:nvPr/>
        </p:nvPicPr>
        <p:blipFill>
          <a:blip r:embed="rId3"/>
          <a:stretch>
            <a:fillRect/>
          </a:stretch>
        </p:blipFill>
        <p:spPr>
          <a:xfrm>
            <a:off x="-457200" y="-10568"/>
            <a:ext cx="10058400" cy="7315200"/>
          </a:xfrm>
          <a:prstGeom prst="rect">
            <a:avLst/>
          </a:prstGeom>
        </p:spPr>
      </p:pic>
    </p:spTree>
    <p:extLst>
      <p:ext uri="{BB962C8B-B14F-4D97-AF65-F5344CB8AC3E}">
        <p14:creationId xmlns:p14="http://schemas.microsoft.com/office/powerpoint/2010/main" val="1950789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00"/>
            <a:ext cx="9144000" cy="6793992"/>
          </a:xfrm>
          <a:prstGeom prst="rect">
            <a:avLst/>
          </a:prstGeom>
        </p:spPr>
      </p:pic>
    </p:spTree>
    <p:extLst>
      <p:ext uri="{BB962C8B-B14F-4D97-AF65-F5344CB8AC3E}">
        <p14:creationId xmlns:p14="http://schemas.microsoft.com/office/powerpoint/2010/main" val="1628142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B68F88C8-0A9A-DA43-95C8-7FE161A05352}" type="slidenum">
              <a:rPr lang="en-US" smtClean="0"/>
              <a:pPr/>
              <a:t>8</a:t>
            </a:fld>
            <a:endParaRPr lang="en-US" dirty="0"/>
          </a:p>
        </p:txBody>
      </p:sp>
      <p:sp>
        <p:nvSpPr>
          <p:cNvPr id="3" name="Title 2"/>
          <p:cNvSpPr>
            <a:spLocks noGrp="1"/>
          </p:cNvSpPr>
          <p:nvPr>
            <p:ph type="title"/>
          </p:nvPr>
        </p:nvSpPr>
        <p:spPr/>
        <p:txBody>
          <a:bodyPr/>
          <a:lstStyle/>
          <a:p>
            <a:r>
              <a:rPr lang="en-US" sz="3200" dirty="0"/>
              <a:t>The Housing Finance System Through Time</a:t>
            </a:r>
            <a:br>
              <a:rPr lang="en-US" sz="3200" dirty="0"/>
            </a:br>
            <a:r>
              <a:rPr lang="en-US" sz="3200" dirty="0"/>
              <a:t>($Billions)</a:t>
            </a:r>
            <a:br>
              <a:rPr lang="en-US" sz="3200" dirty="0"/>
            </a:br>
            <a:endParaRPr lang="en-US" sz="3200" dirty="0"/>
          </a:p>
        </p:txBody>
      </p:sp>
      <p:sp>
        <p:nvSpPr>
          <p:cNvPr id="5" name="Text Placeholder 4"/>
          <p:cNvSpPr>
            <a:spLocks noGrp="1"/>
          </p:cNvSpPr>
          <p:nvPr>
            <p:ph type="body" sz="quarter" idx="10"/>
          </p:nvPr>
        </p:nvSpPr>
        <p:spPr>
          <a:xfrm>
            <a:off x="567865" y="1974953"/>
            <a:ext cx="7660994" cy="351830"/>
          </a:xfrm>
        </p:spPr>
        <p:txBody>
          <a:bodyPr/>
          <a:lstStyle/>
          <a:p>
            <a:pPr marL="0" indent="0">
              <a:buNone/>
            </a:pPr>
            <a:r>
              <a:rPr lang="en-US" sz="1350" b="1" dirty="0">
                <a:latin typeface="Lato" panose="020F0502020204030203" pitchFamily="34" charset="0"/>
              </a:rPr>
              <a:t>Total mortgage debt outstanding</a:t>
            </a:r>
          </a:p>
        </p:txBody>
      </p:sp>
      <p:graphicFrame>
        <p:nvGraphicFramePr>
          <p:cNvPr id="6" name="Chart 5">
            <a:extLst>
              <a:ext uri="{FF2B5EF4-FFF2-40B4-BE49-F238E27FC236}">
                <a16:creationId xmlns:a16="http://schemas.microsoft.com/office/drawing/2014/main" id="{BF8F3382-8373-44FF-AB15-ADA369F574E6}"/>
              </a:ext>
            </a:extLst>
          </p:cNvPr>
          <p:cNvGraphicFramePr>
            <a:graphicFrameLocks/>
          </p:cNvGraphicFramePr>
          <p:nvPr>
            <p:extLst>
              <p:ext uri="{D42A27DB-BD31-4B8C-83A1-F6EECF244321}">
                <p14:modId xmlns:p14="http://schemas.microsoft.com/office/powerpoint/2010/main" val="123014743"/>
              </p:ext>
            </p:extLst>
          </p:nvPr>
        </p:nvGraphicFramePr>
        <p:xfrm>
          <a:off x="408661" y="2326783"/>
          <a:ext cx="7294342" cy="292358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Placeholder 4"/>
          <p:cNvSpPr>
            <a:spLocks noGrp="1"/>
          </p:cNvSpPr>
          <p:nvPr>
            <p:ph type="body" sz="quarter" idx="10"/>
          </p:nvPr>
        </p:nvSpPr>
        <p:spPr>
          <a:xfrm>
            <a:off x="567865" y="5169913"/>
            <a:ext cx="7660994" cy="351830"/>
          </a:xfrm>
        </p:spPr>
        <p:txBody>
          <a:bodyPr/>
          <a:lstStyle/>
          <a:p>
            <a:pPr marL="0" indent="0">
              <a:spcAft>
                <a:spcPts val="0"/>
              </a:spcAft>
              <a:buNone/>
            </a:pPr>
            <a:r>
              <a:rPr lang="en-US" sz="900" b="1" dirty="0">
                <a:latin typeface="Lato" panose="020F0502020204030203" pitchFamily="34" charset="0"/>
              </a:rPr>
              <a:t>Source: </a:t>
            </a:r>
            <a:r>
              <a:rPr lang="en-US" sz="900" dirty="0">
                <a:latin typeface="Lato" panose="020F0502020204030203" pitchFamily="34" charset="0"/>
              </a:rPr>
              <a:t>Federal Reserve Economic Data and Urban Institute.</a:t>
            </a:r>
          </a:p>
          <a:p>
            <a:pPr marL="0" indent="0">
              <a:spcAft>
                <a:spcPts val="0"/>
              </a:spcAft>
              <a:buNone/>
            </a:pPr>
            <a:r>
              <a:rPr lang="en-US" sz="900" b="1" dirty="0">
                <a:latin typeface="Lato" panose="020F0502020204030203" pitchFamily="34" charset="0"/>
              </a:rPr>
              <a:t>Note: </a:t>
            </a:r>
            <a:r>
              <a:rPr lang="en-US" sz="900" dirty="0">
                <a:latin typeface="Lato" panose="020F0502020204030203" pitchFamily="34" charset="0"/>
              </a:rPr>
              <a:t>Data as of Q2 2018.</a:t>
            </a:r>
          </a:p>
        </p:txBody>
      </p:sp>
    </p:spTree>
    <p:extLst>
      <p:ext uri="{BB962C8B-B14F-4D97-AF65-F5344CB8AC3E}">
        <p14:creationId xmlns:p14="http://schemas.microsoft.com/office/powerpoint/2010/main" val="67697705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B68F88C8-0A9A-DA43-95C8-7FE161A05352}" type="slidenum">
              <a:rPr lang="en-US" smtClean="0"/>
              <a:pPr/>
              <a:t>9</a:t>
            </a:fld>
            <a:endParaRPr lang="en-US" dirty="0"/>
          </a:p>
        </p:txBody>
      </p:sp>
      <p:sp>
        <p:nvSpPr>
          <p:cNvPr id="3" name="Title 2"/>
          <p:cNvSpPr>
            <a:spLocks noGrp="1"/>
          </p:cNvSpPr>
          <p:nvPr>
            <p:ph type="title"/>
          </p:nvPr>
        </p:nvSpPr>
        <p:spPr/>
        <p:txBody>
          <a:bodyPr/>
          <a:lstStyle/>
          <a:p>
            <a:r>
              <a:rPr lang="en-US" sz="3200" dirty="0"/>
              <a:t>Value of the US Housing Market</a:t>
            </a:r>
            <a:br>
              <a:rPr lang="en-US" sz="3200" dirty="0"/>
            </a:br>
            <a:r>
              <a:rPr lang="en-US" sz="3200" dirty="0"/>
              <a:t>($Trillions)</a:t>
            </a:r>
          </a:p>
        </p:txBody>
      </p:sp>
      <p:sp>
        <p:nvSpPr>
          <p:cNvPr id="7" name="Text Placeholder 4"/>
          <p:cNvSpPr>
            <a:spLocks noGrp="1"/>
          </p:cNvSpPr>
          <p:nvPr>
            <p:ph type="body" sz="quarter" idx="10"/>
          </p:nvPr>
        </p:nvSpPr>
        <p:spPr>
          <a:xfrm>
            <a:off x="567865" y="5169913"/>
            <a:ext cx="7660994" cy="351830"/>
          </a:xfrm>
        </p:spPr>
        <p:txBody>
          <a:bodyPr/>
          <a:lstStyle/>
          <a:p>
            <a:pPr marL="0" indent="0">
              <a:spcAft>
                <a:spcPts val="0"/>
              </a:spcAft>
              <a:buNone/>
            </a:pPr>
            <a:r>
              <a:rPr lang="en-US" sz="900" b="1" dirty="0">
                <a:latin typeface="Lato" panose="020F0502020204030203" pitchFamily="34" charset="0"/>
              </a:rPr>
              <a:t>Source: </a:t>
            </a:r>
            <a:r>
              <a:rPr lang="en-US" sz="900" dirty="0">
                <a:latin typeface="Lato" panose="020F0502020204030203" pitchFamily="34" charset="0"/>
              </a:rPr>
              <a:t>Federal Reserve Economic Data and Urban Institute.</a:t>
            </a:r>
          </a:p>
          <a:p>
            <a:pPr marL="0" indent="0">
              <a:spcAft>
                <a:spcPts val="0"/>
              </a:spcAft>
              <a:buNone/>
            </a:pPr>
            <a:r>
              <a:rPr lang="en-US" sz="900" b="1" dirty="0">
                <a:latin typeface="Lato" panose="020F0502020204030203" pitchFamily="34" charset="0"/>
              </a:rPr>
              <a:t>Note: </a:t>
            </a:r>
            <a:r>
              <a:rPr lang="en-US" sz="900" dirty="0">
                <a:latin typeface="Lato" panose="020F0502020204030203" pitchFamily="34" charset="0"/>
              </a:rPr>
              <a:t>Data as of Q2 2018.</a:t>
            </a:r>
          </a:p>
        </p:txBody>
      </p:sp>
      <p:graphicFrame>
        <p:nvGraphicFramePr>
          <p:cNvPr id="9" name="Chart 8"/>
          <p:cNvGraphicFramePr>
            <a:graphicFrameLocks/>
          </p:cNvGraphicFramePr>
          <p:nvPr>
            <p:extLst>
              <p:ext uri="{D42A27DB-BD31-4B8C-83A1-F6EECF244321}">
                <p14:modId xmlns:p14="http://schemas.microsoft.com/office/powerpoint/2010/main" val="322499078"/>
              </p:ext>
            </p:extLst>
          </p:nvPr>
        </p:nvGraphicFramePr>
        <p:xfrm>
          <a:off x="342900" y="1906610"/>
          <a:ext cx="6815725" cy="326330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63227235"/>
      </p:ext>
    </p:extLst>
  </p:cSld>
  <p:clrMapOvr>
    <a:masterClrMapping/>
  </p:clrMapOvr>
  <p:transition>
    <p:fade/>
  </p:transition>
</p:sld>
</file>

<file path=ppt/theme/theme1.xml><?xml version="1.0" encoding="utf-8"?>
<a:theme xmlns:a="http://schemas.openxmlformats.org/drawingml/2006/main" name="Deer Valley 2014">
  <a:themeElements>
    <a:clrScheme name="Custom 1">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Lato Stacked Bar">
    <a:dk1>
      <a:sysClr val="windowText" lastClr="000000"/>
    </a:dk1>
    <a:lt1>
      <a:sysClr val="window" lastClr="FFFFFF"/>
    </a:lt1>
    <a:dk2>
      <a:srgbClr val="303030"/>
    </a:dk2>
    <a:lt2>
      <a:srgbClr val="FFFFFF"/>
    </a:lt2>
    <a:accent1>
      <a:srgbClr val="C6C6C6"/>
    </a:accent1>
    <a:accent2>
      <a:srgbClr val="000000"/>
    </a:accent2>
    <a:accent3>
      <a:srgbClr val="1696D2"/>
    </a:accent3>
    <a:accent4>
      <a:srgbClr val="FCB918"/>
    </a:accent4>
    <a:accent5>
      <a:srgbClr val="000000"/>
    </a:accent5>
    <a:accent6>
      <a:srgbClr val="6D6D6D"/>
    </a:accent6>
    <a:hlink>
      <a:srgbClr val="00578B"/>
    </a:hlink>
    <a:folHlink>
      <a:srgbClr val="7030A0"/>
    </a:folHlink>
  </a:clrScheme>
  <a:fontScheme name="Lato Fonts">
    <a:majorFont>
      <a:latin typeface="Lato"/>
      <a:ea typeface=""/>
      <a:cs typeface=""/>
    </a:majorFont>
    <a:minorFont>
      <a:latin typeface="La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Black .thmx</Template>
  <TotalTime>61119</TotalTime>
  <Words>282</Words>
  <Application>Microsoft Macintosh PowerPoint</Application>
  <PresentationFormat>On-screen Show (4:3)</PresentationFormat>
  <Paragraphs>76</Paragraphs>
  <Slides>28</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Helvetica</vt:lpstr>
      <vt:lpstr>Lato</vt:lpstr>
      <vt:lpstr>Lato Italic</vt:lpstr>
      <vt:lpstr>Deer Valley 2014</vt:lpstr>
      <vt:lpstr> What’s Going On?</vt:lpstr>
      <vt:lpstr>Agenda</vt:lpstr>
      <vt:lpstr>PowerPoint Presentation</vt:lpstr>
      <vt:lpstr>PowerPoint Presentation</vt:lpstr>
      <vt:lpstr>PowerPoint Presentation</vt:lpstr>
      <vt:lpstr>PowerPoint Presentation</vt:lpstr>
      <vt:lpstr>PowerPoint Presentation</vt:lpstr>
      <vt:lpstr>The Housing Finance System Through Time ($Billions) </vt:lpstr>
      <vt:lpstr>Value of the US Housing Market ($Trillions)</vt:lpstr>
      <vt:lpstr>Externalities: How important?</vt:lpstr>
      <vt:lpstr>Externalities</vt:lpstr>
      <vt:lpstr>We know urban externalities are large</vt:lpstr>
      <vt:lpstr>How rapidly is technology changing demand for real estate?  This is a profound challenge for thinking about the future of RE</vt:lpstr>
      <vt:lpstr>PowerPoint Presentation</vt:lpstr>
      <vt:lpstr>Retail’s response to the Amazon Effect</vt:lpstr>
      <vt:lpstr>Office Space</vt:lpstr>
      <vt:lpstr>Logistics</vt:lpstr>
      <vt:lpstr>Long Run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Finally: How Might This Affect RE?</vt:lpstr>
    </vt:vector>
  </TitlesOfParts>
  <Company>USC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Green</dc:creator>
  <cp:lastModifiedBy>Richard Kent Green</cp:lastModifiedBy>
  <cp:revision>266</cp:revision>
  <cp:lastPrinted>2019-09-08T22:08:13Z</cp:lastPrinted>
  <dcterms:created xsi:type="dcterms:W3CDTF">2014-03-24T21:13:33Z</dcterms:created>
  <dcterms:modified xsi:type="dcterms:W3CDTF">2019-09-08T22:09:40Z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-913557670</vt:i4>
  </property>
  <property fmtid="{D5CDD505-2E9C-101B-9397-08002B2CF9AE}" pid="3" name="_NewReviewCycle">
    <vt:lpwstr/>
  </property>
  <property fmtid="{D5CDD505-2E9C-101B-9397-08002B2CF9AE}" pid="4" name="_EmailSubject">
    <vt:lpwstr/>
  </property>
  <property fmtid="{D5CDD505-2E9C-101B-9397-08002B2CF9AE}" pid="5" name="_AuthorEmail">
    <vt:lpwstr>Pamela.P.Lee@hud.gov</vt:lpwstr>
  </property>
  <property fmtid="{D5CDD505-2E9C-101B-9397-08002B2CF9AE}" pid="6" name="_AuthorEmailDisplayName">
    <vt:lpwstr>Lee, Pamela P</vt:lpwstr>
  </property>
  <property fmtid="{D5CDD505-2E9C-101B-9397-08002B2CF9AE}" pid="7" name="_PreviousAdHocReviewCycleID">
    <vt:i4>-1783976827</vt:i4>
  </property>
</Properties>
</file>