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257" autoAdjust="0"/>
    <p:restoredTop sz="94660"/>
  </p:normalViewPr>
  <p:slideViewPr>
    <p:cSldViewPr snapToGrid="0">
      <p:cViewPr varScale="1">
        <p:scale>
          <a:sx n="158" d="100"/>
          <a:sy n="158" d="100"/>
        </p:scale>
        <p:origin x="942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E14C2-24A0-4A5F-8CA1-99CBA8F27778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B7BD8-885E-461E-8E51-435D0EC170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02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E14C2-24A0-4A5F-8CA1-99CBA8F27778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B7BD8-885E-461E-8E51-435D0EC170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995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E14C2-24A0-4A5F-8CA1-99CBA8F27778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B7BD8-885E-461E-8E51-435D0EC170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727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E14C2-24A0-4A5F-8CA1-99CBA8F27778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B7BD8-885E-461E-8E51-435D0EC170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713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E14C2-24A0-4A5F-8CA1-99CBA8F27778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B7BD8-885E-461E-8E51-435D0EC170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601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E14C2-24A0-4A5F-8CA1-99CBA8F27778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B7BD8-885E-461E-8E51-435D0EC170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795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E14C2-24A0-4A5F-8CA1-99CBA8F27778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B7BD8-885E-461E-8E51-435D0EC170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404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E14C2-24A0-4A5F-8CA1-99CBA8F27778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B7BD8-885E-461E-8E51-435D0EC170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001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E14C2-24A0-4A5F-8CA1-99CBA8F27778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B7BD8-885E-461E-8E51-435D0EC170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284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E14C2-24A0-4A5F-8CA1-99CBA8F27778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B7BD8-885E-461E-8E51-435D0EC170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168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E14C2-24A0-4A5F-8CA1-99CBA8F27778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B7BD8-885E-461E-8E51-435D0EC170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814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5E14C2-24A0-4A5F-8CA1-99CBA8F27778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2B7BD8-885E-461E-8E51-435D0EC170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759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F8840A-1FCA-444F-A72F-DD2FFFBAED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2245809"/>
            <a:ext cx="6858000" cy="1564716"/>
          </a:xfrm>
        </p:spPr>
        <p:txBody>
          <a:bodyPr>
            <a:normAutofit/>
          </a:bodyPr>
          <a:lstStyle/>
          <a:p>
            <a:pPr algn="l"/>
            <a:r>
              <a:rPr lang="en-US" sz="4200" b="1" dirty="0">
                <a:latin typeface="Comic Sans MS" panose="030F0702030302020204" pitchFamily="66" charset="0"/>
              </a:rPr>
              <a:t>WMAC Board Elections</a:t>
            </a:r>
            <a:br>
              <a:rPr lang="en-US" sz="4200" b="1" dirty="0">
                <a:latin typeface="Comic Sans MS" panose="030F0702030302020204" pitchFamily="66" charset="0"/>
              </a:rPr>
            </a:br>
            <a:r>
              <a:rPr lang="en-US" sz="4200" b="1" dirty="0">
                <a:latin typeface="Comic Sans MS" panose="030F0702030302020204" pitchFamily="66" charset="0"/>
              </a:rPr>
              <a:t>2019 Slate of Officers</a:t>
            </a:r>
          </a:p>
        </p:txBody>
      </p:sp>
      <p:sp>
        <p:nvSpPr>
          <p:cNvPr id="8" name="Freeform 14">
            <a:extLst>
              <a:ext uri="{FF2B5EF4-FFF2-40B4-BE49-F238E27FC236}">
                <a16:creationId xmlns:a16="http://schemas.microsoft.com/office/drawing/2014/main" id="{C66F2F30-5DC0-44A0-BFA6-E12F46ED16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4440464" cy="2130951"/>
          </a:xfrm>
          <a:custGeom>
            <a:avLst/>
            <a:gdLst>
              <a:gd name="connsiteX0" fmla="*/ 0 w 5920619"/>
              <a:gd name="connsiteY0" fmla="*/ 0 h 2130951"/>
              <a:gd name="connsiteX1" fmla="*/ 3191370 w 5920619"/>
              <a:gd name="connsiteY1" fmla="*/ 0 h 2130951"/>
              <a:gd name="connsiteX2" fmla="*/ 3346315 w 5920619"/>
              <a:gd name="connsiteY2" fmla="*/ 0 h 2130951"/>
              <a:gd name="connsiteX3" fmla="*/ 5920619 w 5920619"/>
              <a:gd name="connsiteY3" fmla="*/ 0 h 2130951"/>
              <a:gd name="connsiteX4" fmla="*/ 4936971 w 5920619"/>
              <a:gd name="connsiteY4" fmla="*/ 2130951 h 2130951"/>
              <a:gd name="connsiteX5" fmla="*/ 0 w 5920619"/>
              <a:gd name="connsiteY5" fmla="*/ 2130951 h 2130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20619" h="2130951">
                <a:moveTo>
                  <a:pt x="0" y="0"/>
                </a:moveTo>
                <a:lnTo>
                  <a:pt x="3191370" y="0"/>
                </a:lnTo>
                <a:lnTo>
                  <a:pt x="3346315" y="0"/>
                </a:lnTo>
                <a:lnTo>
                  <a:pt x="5920619" y="0"/>
                </a:lnTo>
                <a:lnTo>
                  <a:pt x="4936971" y="2130951"/>
                </a:lnTo>
                <a:lnTo>
                  <a:pt x="0" y="2130951"/>
                </a:ln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 21">
            <a:extLst>
              <a:ext uri="{FF2B5EF4-FFF2-40B4-BE49-F238E27FC236}">
                <a16:creationId xmlns:a16="http://schemas.microsoft.com/office/drawing/2014/main" id="{85872F57-7F42-4F97-8391-DDC8D0054C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23379" y="0"/>
            <a:ext cx="5320620" cy="2130952"/>
          </a:xfrm>
          <a:custGeom>
            <a:avLst/>
            <a:gdLst>
              <a:gd name="connsiteX0" fmla="*/ 4417853 w 7094160"/>
              <a:gd name="connsiteY0" fmla="*/ 0 h 2130952"/>
              <a:gd name="connsiteX1" fmla="*/ 7094160 w 7094160"/>
              <a:gd name="connsiteY1" fmla="*/ 0 h 2130952"/>
              <a:gd name="connsiteX2" fmla="*/ 7094160 w 7094160"/>
              <a:gd name="connsiteY2" fmla="*/ 2130552 h 2130952"/>
              <a:gd name="connsiteX3" fmla="*/ 5920619 w 7094160"/>
              <a:gd name="connsiteY3" fmla="*/ 2130552 h 2130952"/>
              <a:gd name="connsiteX4" fmla="*/ 5920619 w 7094160"/>
              <a:gd name="connsiteY4" fmla="*/ 2130952 h 2130952"/>
              <a:gd name="connsiteX5" fmla="*/ 2729249 w 7094160"/>
              <a:gd name="connsiteY5" fmla="*/ 2130952 h 2130952"/>
              <a:gd name="connsiteX6" fmla="*/ 2574304 w 7094160"/>
              <a:gd name="connsiteY6" fmla="*/ 2130952 h 2130952"/>
              <a:gd name="connsiteX7" fmla="*/ 0 w 7094160"/>
              <a:gd name="connsiteY7" fmla="*/ 2130952 h 2130952"/>
              <a:gd name="connsiteX8" fmla="*/ 983648 w 7094160"/>
              <a:gd name="connsiteY8" fmla="*/ 1 h 2130952"/>
              <a:gd name="connsiteX9" fmla="*/ 4417853 w 7094160"/>
              <a:gd name="connsiteY9" fmla="*/ 1 h 2130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094160" h="2130952">
                <a:moveTo>
                  <a:pt x="4417853" y="0"/>
                </a:moveTo>
                <a:lnTo>
                  <a:pt x="7094160" y="0"/>
                </a:lnTo>
                <a:lnTo>
                  <a:pt x="7094160" y="2130552"/>
                </a:lnTo>
                <a:lnTo>
                  <a:pt x="5920619" y="2130552"/>
                </a:lnTo>
                <a:lnTo>
                  <a:pt x="5920619" y="2130952"/>
                </a:lnTo>
                <a:lnTo>
                  <a:pt x="2729249" y="2130952"/>
                </a:lnTo>
                <a:lnTo>
                  <a:pt x="2574304" y="2130952"/>
                </a:lnTo>
                <a:lnTo>
                  <a:pt x="0" y="2130952"/>
                </a:lnTo>
                <a:lnTo>
                  <a:pt x="983648" y="1"/>
                </a:lnTo>
                <a:lnTo>
                  <a:pt x="4417853" y="1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04DC2037-48A0-4F22-B9D4-8EAEBC780A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612290" y="4682920"/>
            <a:ext cx="3392097" cy="2175080"/>
          </a:xfrm>
          <a:custGeom>
            <a:avLst/>
            <a:gdLst>
              <a:gd name="connsiteX0" fmla="*/ 3515449 w 4522796"/>
              <a:gd name="connsiteY0" fmla="*/ 0 h 2175080"/>
              <a:gd name="connsiteX1" fmla="*/ 0 w 4522796"/>
              <a:gd name="connsiteY1" fmla="*/ 0 h 2175080"/>
              <a:gd name="connsiteX2" fmla="*/ 0 w 4522796"/>
              <a:gd name="connsiteY2" fmla="*/ 2175080 h 2175080"/>
              <a:gd name="connsiteX3" fmla="*/ 4522796 w 4522796"/>
              <a:gd name="connsiteY3" fmla="*/ 2175080 h 2175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22796" h="2175080">
                <a:moveTo>
                  <a:pt x="3515449" y="0"/>
                </a:moveTo>
                <a:lnTo>
                  <a:pt x="0" y="0"/>
                </a:lnTo>
                <a:lnTo>
                  <a:pt x="0" y="2175080"/>
                </a:lnTo>
                <a:lnTo>
                  <a:pt x="4522796" y="217508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b="1"/>
          </a:p>
        </p:txBody>
      </p:sp>
      <p:sp>
        <p:nvSpPr>
          <p:cNvPr id="14" name="Freeform 22">
            <a:extLst>
              <a:ext uri="{FF2B5EF4-FFF2-40B4-BE49-F238E27FC236}">
                <a16:creationId xmlns:a16="http://schemas.microsoft.com/office/drawing/2014/main" id="{0006CBFD-ADA0-43D1-9332-9C34CA1C76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00107" y="4682920"/>
            <a:ext cx="4443893" cy="2175080"/>
          </a:xfrm>
          <a:custGeom>
            <a:avLst/>
            <a:gdLst>
              <a:gd name="connsiteX0" fmla="*/ 1007347 w 5925190"/>
              <a:gd name="connsiteY0" fmla="*/ 0 h 2175080"/>
              <a:gd name="connsiteX1" fmla="*/ 5925190 w 5925190"/>
              <a:gd name="connsiteY1" fmla="*/ 0 h 2175080"/>
              <a:gd name="connsiteX2" fmla="*/ 5925190 w 5925190"/>
              <a:gd name="connsiteY2" fmla="*/ 2175080 h 2175080"/>
              <a:gd name="connsiteX3" fmla="*/ 0 w 5925190"/>
              <a:gd name="connsiteY3" fmla="*/ 2175080 h 2175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25190" h="2175080">
                <a:moveTo>
                  <a:pt x="1007347" y="0"/>
                </a:moveTo>
                <a:lnTo>
                  <a:pt x="5925190" y="0"/>
                </a:lnTo>
                <a:lnTo>
                  <a:pt x="5925190" y="2175080"/>
                </a:lnTo>
                <a:lnTo>
                  <a:pt x="0" y="217508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Freeform 25">
            <a:extLst>
              <a:ext uri="{FF2B5EF4-FFF2-40B4-BE49-F238E27FC236}">
                <a16:creationId xmlns:a16="http://schemas.microsoft.com/office/drawing/2014/main" id="{2B931666-F28F-45F3-A074-66D2272D58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682920"/>
            <a:ext cx="5335901" cy="2175080"/>
          </a:xfrm>
          <a:custGeom>
            <a:avLst/>
            <a:gdLst>
              <a:gd name="connsiteX0" fmla="*/ 0 w 7114535"/>
              <a:gd name="connsiteY0" fmla="*/ 0 h 2175080"/>
              <a:gd name="connsiteX1" fmla="*/ 1189345 w 7114535"/>
              <a:gd name="connsiteY1" fmla="*/ 0 h 2175080"/>
              <a:gd name="connsiteX2" fmla="*/ 7114535 w 7114535"/>
              <a:gd name="connsiteY2" fmla="*/ 0 h 2175080"/>
              <a:gd name="connsiteX3" fmla="*/ 6107188 w 7114535"/>
              <a:gd name="connsiteY3" fmla="*/ 2175080 h 2175080"/>
              <a:gd name="connsiteX4" fmla="*/ 1189345 w 7114535"/>
              <a:gd name="connsiteY4" fmla="*/ 2175080 h 2175080"/>
              <a:gd name="connsiteX5" fmla="*/ 0 w 7114535"/>
              <a:gd name="connsiteY5" fmla="*/ 2175080 h 2175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4535" h="2175080">
                <a:moveTo>
                  <a:pt x="0" y="0"/>
                </a:moveTo>
                <a:lnTo>
                  <a:pt x="1189345" y="0"/>
                </a:lnTo>
                <a:lnTo>
                  <a:pt x="7114535" y="0"/>
                </a:lnTo>
                <a:lnTo>
                  <a:pt x="6107188" y="2175080"/>
                </a:lnTo>
                <a:lnTo>
                  <a:pt x="1189345" y="2175080"/>
                </a:lnTo>
                <a:lnTo>
                  <a:pt x="0" y="2175080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026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own Arrow 7">
            <a:extLst>
              <a:ext uri="{FF2B5EF4-FFF2-40B4-BE49-F238E27FC236}">
                <a16:creationId xmlns:a16="http://schemas.microsoft.com/office/drawing/2014/main" id="{B547373F-AF2E-4907-B442-9F902B387F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0075" y="-4763"/>
            <a:ext cx="2500311" cy="3338514"/>
          </a:xfrm>
          <a:prstGeom prst="downArrow">
            <a:avLst>
              <a:gd name="adj1" fmla="val 100000"/>
              <a:gd name="adj2" fmla="val 26890"/>
            </a:avLst>
          </a:prstGeom>
          <a:solidFill>
            <a:schemeClr val="tx1">
              <a:lumMod val="85000"/>
              <a:lumOff val="15000"/>
            </a:schemeClr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FAB4112-C027-4813-9866-EFEE4012EB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1525" y="190501"/>
            <a:ext cx="2164556" cy="2486024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Comic Sans MS" panose="030F0702030302020204" pitchFamily="66" charset="0"/>
              </a:rPr>
              <a:t>WMAC Board 2019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FB0C2B9-F285-4E2A-9D68-69DCDCC1E71B}"/>
              </a:ext>
            </a:extLst>
          </p:cNvPr>
          <p:cNvSpPr/>
          <p:nvPr/>
        </p:nvSpPr>
        <p:spPr>
          <a:xfrm>
            <a:off x="3358695" y="428178"/>
            <a:ext cx="5688415" cy="6001643"/>
          </a:xfrm>
          <a:prstGeom prst="rect">
            <a:avLst/>
          </a:prstGeom>
          <a:solidFill>
            <a:schemeClr val="accent6">
              <a:lumMod val="40000"/>
              <a:lumOff val="60000"/>
              <a:alpha val="49000"/>
            </a:schemeClr>
          </a:solidFill>
        </p:spPr>
        <p:txBody>
          <a:bodyPr wrap="square">
            <a:spAutoFit/>
          </a:bodyPr>
          <a:lstStyle/>
          <a:p>
            <a:pPr defTabSz="501650"/>
            <a:r>
              <a:rPr lang="en-US" sz="2400" b="1" dirty="0">
                <a:solidFill>
                  <a:srgbClr val="FF0000"/>
                </a:solidFill>
              </a:rPr>
              <a:t>President:	</a:t>
            </a:r>
            <a:r>
              <a:rPr lang="en-US" sz="2400" b="1" dirty="0"/>
              <a:t>		</a:t>
            </a:r>
            <a:r>
              <a:rPr lang="en-US" sz="2400" b="1" dirty="0">
                <a:solidFill>
                  <a:srgbClr val="FF0000"/>
                </a:solidFill>
              </a:rPr>
              <a:t>Terry Wellman, </a:t>
            </a:r>
          </a:p>
          <a:p>
            <a:pPr defTabSz="501650">
              <a:tabLst>
                <a:tab pos="2513013" algn="l"/>
              </a:tabLst>
            </a:pPr>
            <a:r>
              <a:rPr lang="en-US" sz="2400" b="1" dirty="0">
                <a:solidFill>
                  <a:srgbClr val="FF0000"/>
                </a:solidFill>
              </a:rPr>
              <a:t>	PNC</a:t>
            </a:r>
          </a:p>
          <a:p>
            <a:pPr marL="2513013" indent="-2513013"/>
            <a:r>
              <a:rPr lang="en-US" sz="2400" b="1" dirty="0">
                <a:solidFill>
                  <a:srgbClr val="00B050"/>
                </a:solidFill>
              </a:rPr>
              <a:t>Vice President:</a:t>
            </a:r>
            <a:r>
              <a:rPr lang="en-US" sz="2400" b="1" dirty="0"/>
              <a:t>	</a:t>
            </a:r>
            <a:r>
              <a:rPr lang="en-US" sz="2400" b="1" dirty="0">
                <a:solidFill>
                  <a:srgbClr val="00B050"/>
                </a:solidFill>
              </a:rPr>
              <a:t>Raelee Jones, </a:t>
            </a:r>
          </a:p>
          <a:p>
            <a:pPr marL="2513013" indent="-2513013"/>
            <a:r>
              <a:rPr lang="en-US" sz="2400" b="1" dirty="0">
                <a:solidFill>
                  <a:srgbClr val="00B050"/>
                </a:solidFill>
              </a:rPr>
              <a:t>	Wells Fargo</a:t>
            </a:r>
          </a:p>
          <a:p>
            <a:pPr marL="2513013" indent="-2513013"/>
            <a:r>
              <a:rPr lang="en-US" sz="2400" b="1" dirty="0">
                <a:solidFill>
                  <a:srgbClr val="7030A0"/>
                </a:solidFill>
              </a:rPr>
              <a:t>Secretary:	Meredith Johnson, Centennial Mortgage</a:t>
            </a:r>
          </a:p>
          <a:p>
            <a:pPr marL="2513013" indent="-2513013"/>
            <a:r>
              <a:rPr lang="en-US" sz="2400" b="1" dirty="0">
                <a:solidFill>
                  <a:srgbClr val="00B0F0"/>
                </a:solidFill>
              </a:rPr>
              <a:t>Treasurer:	Scott Thurman, Greystone</a:t>
            </a:r>
          </a:p>
          <a:p>
            <a:pPr marL="2513013" indent="-2513013"/>
            <a:r>
              <a:rPr lang="en-US" sz="2400" b="1" dirty="0">
                <a:solidFill>
                  <a:srgbClr val="FFC000"/>
                </a:solidFill>
              </a:rPr>
              <a:t>Past President:	Stephanie McFadden, CBRE</a:t>
            </a:r>
          </a:p>
          <a:p>
            <a:pPr marL="2513013" indent="-2513013"/>
            <a:endParaRPr lang="en-US" sz="2400" b="1" dirty="0"/>
          </a:p>
          <a:p>
            <a:pPr marL="2513013" indent="-2513013"/>
            <a:r>
              <a:rPr lang="en-US" sz="2400" b="1" dirty="0">
                <a:solidFill>
                  <a:schemeClr val="accent1"/>
                </a:solidFill>
              </a:rPr>
              <a:t>At Large Members:	Kelley </a:t>
            </a:r>
            <a:r>
              <a:rPr lang="en-US" sz="2400" b="1" dirty="0" err="1">
                <a:solidFill>
                  <a:schemeClr val="accent1"/>
                </a:solidFill>
              </a:rPr>
              <a:t>Klobetanz</a:t>
            </a:r>
            <a:r>
              <a:rPr lang="en-US" sz="2400" b="1" dirty="0">
                <a:solidFill>
                  <a:schemeClr val="accent1"/>
                </a:solidFill>
              </a:rPr>
              <a:t>, Greystone</a:t>
            </a:r>
          </a:p>
          <a:p>
            <a:pPr marL="2513013" indent="-2513013"/>
            <a:r>
              <a:rPr lang="en-US" sz="2400" b="1" dirty="0"/>
              <a:t>	OPEN</a:t>
            </a:r>
          </a:p>
          <a:p>
            <a:pPr marL="2513013" indent="-2513013"/>
            <a:r>
              <a:rPr lang="en-US" sz="2400" b="1" dirty="0"/>
              <a:t>	OPEN</a:t>
            </a:r>
          </a:p>
          <a:p>
            <a:pPr marL="2513013" indent="-2513013"/>
            <a:r>
              <a:rPr lang="en-US" sz="2400" b="1" dirty="0"/>
              <a:t>Young Leader:	OPEN</a:t>
            </a:r>
          </a:p>
        </p:txBody>
      </p:sp>
    </p:spTree>
    <p:extLst>
      <p:ext uri="{BB962C8B-B14F-4D97-AF65-F5344CB8AC3E}">
        <p14:creationId xmlns:p14="http://schemas.microsoft.com/office/powerpoint/2010/main" val="41832776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FDB7A5-78E4-4171-AD0D-6AFE39FBA1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6185" y="1079595"/>
            <a:ext cx="2949177" cy="4698810"/>
          </a:xfrm>
          <a:solidFill>
            <a:srgbClr val="7030A0"/>
          </a:solidFill>
        </p:spPr>
        <p:txBody>
          <a:bodyPr>
            <a:normAutofit lnSpcReduction="10000"/>
          </a:bodyPr>
          <a:lstStyle/>
          <a:p>
            <a:pPr lvl="0"/>
            <a:r>
              <a:rPr lang="en-US" b="1" dirty="0">
                <a:solidFill>
                  <a:schemeClr val="bg1"/>
                </a:solidFill>
              </a:rPr>
              <a:t>Past President, Bruce </a:t>
            </a:r>
            <a:r>
              <a:rPr lang="en-US" b="1" dirty="0" err="1">
                <a:solidFill>
                  <a:schemeClr val="bg1"/>
                </a:solidFill>
              </a:rPr>
              <a:t>Minchey</a:t>
            </a:r>
            <a:endParaRPr lang="en-US" b="1" dirty="0">
              <a:solidFill>
                <a:schemeClr val="bg1"/>
              </a:solidFill>
            </a:endParaRPr>
          </a:p>
          <a:p>
            <a:pPr lvl="0"/>
            <a:endParaRPr lang="en-US" b="1" dirty="0">
              <a:solidFill>
                <a:schemeClr val="bg1"/>
              </a:solidFill>
            </a:endParaRPr>
          </a:p>
          <a:p>
            <a:pPr lvl="0"/>
            <a:r>
              <a:rPr lang="en-US" b="1" dirty="0">
                <a:solidFill>
                  <a:schemeClr val="bg1"/>
                </a:solidFill>
              </a:rPr>
              <a:t>Founding WMAC Member Todd Marans </a:t>
            </a:r>
          </a:p>
          <a:p>
            <a:pPr lvl="0"/>
            <a:endParaRPr lang="en-US" b="1" dirty="0">
              <a:solidFill>
                <a:schemeClr val="bg1"/>
              </a:solidFill>
            </a:endParaRPr>
          </a:p>
          <a:p>
            <a:pPr lvl="0"/>
            <a:r>
              <a:rPr lang="en-US" b="1" dirty="0">
                <a:solidFill>
                  <a:schemeClr val="bg1"/>
                </a:solidFill>
              </a:rPr>
              <a:t>Treasurer Jeremy Frankel</a:t>
            </a:r>
          </a:p>
          <a:p>
            <a:pPr marL="0" indent="0">
              <a:buNone/>
            </a:pP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8747289-6BA6-4CAE-8072-461D012660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97" y="1276224"/>
            <a:ext cx="6035637" cy="4305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87323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21</Words>
  <Application>Microsoft Office PowerPoint</Application>
  <PresentationFormat>On-screen Show (4:3)</PresentationFormat>
  <Paragraphs>19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Comic Sans MS</vt:lpstr>
      <vt:lpstr>Office Theme</vt:lpstr>
      <vt:lpstr>WMAC Board Elections 2019 Slate of Officers</vt:lpstr>
      <vt:lpstr>WMAC Board 2019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WMAC Board Elections 2019 Slate of Officers</dc:title>
  <dc:creator>McFadden, Stephanie @ San Francisco</dc:creator>
  <cp:lastModifiedBy>McFadden, Stephanie @ San Francisco</cp:lastModifiedBy>
  <cp:revision>6</cp:revision>
  <dcterms:created xsi:type="dcterms:W3CDTF">2019-09-04T23:13:38Z</dcterms:created>
  <dcterms:modified xsi:type="dcterms:W3CDTF">2019-09-05T22:22:41Z</dcterms:modified>
</cp:coreProperties>
</file>