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</p:sldMasterIdLst>
  <p:notesMasterIdLst>
    <p:notesMasterId r:id="rId20"/>
  </p:notesMasterIdLst>
  <p:handoutMasterIdLst>
    <p:handoutMasterId r:id="rId21"/>
  </p:handoutMasterIdLst>
  <p:sldIdLst>
    <p:sldId id="256" r:id="rId5"/>
    <p:sldId id="424" r:id="rId6"/>
    <p:sldId id="425" r:id="rId7"/>
    <p:sldId id="426" r:id="rId8"/>
    <p:sldId id="427" r:id="rId9"/>
    <p:sldId id="429" r:id="rId10"/>
    <p:sldId id="430" r:id="rId11"/>
    <p:sldId id="336" r:id="rId12"/>
    <p:sldId id="259" r:id="rId13"/>
    <p:sldId id="320" r:id="rId14"/>
    <p:sldId id="258" r:id="rId15"/>
    <p:sldId id="339" r:id="rId16"/>
    <p:sldId id="343" r:id="rId17"/>
    <p:sldId id="345" r:id="rId18"/>
    <p:sldId id="431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AFA52"/>
    <a:srgbClr val="72A2DC"/>
    <a:srgbClr val="FFFDA9"/>
    <a:srgbClr val="067C14"/>
    <a:srgbClr val="C4FCCB"/>
    <a:srgbClr val="792D2B"/>
    <a:srgbClr val="728E3A"/>
    <a:srgbClr val="E46C0A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48" autoAdjust="0"/>
    <p:restoredTop sz="92716" autoAdjust="0"/>
  </p:normalViewPr>
  <p:slideViewPr>
    <p:cSldViewPr>
      <p:cViewPr varScale="1">
        <p:scale>
          <a:sx n="100" d="100"/>
          <a:sy n="100" d="100"/>
        </p:scale>
        <p:origin x="15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Sheet1!$B$20</c:f>
              <c:strCache>
                <c:ptCount val="1"/>
                <c:pt idx="0">
                  <c:v>Pilot Concept Meeting Outcome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Sheet1!$A$21:$A$24</c:f>
              <c:strCache>
                <c:ptCount val="4"/>
                <c:pt idx="0">
                  <c:v>Encouraged to submit under Expedited Track</c:v>
                </c:pt>
                <c:pt idx="1">
                  <c:v>Encouraged to submit under Standard Track</c:v>
                </c:pt>
                <c:pt idx="2">
                  <c:v>Rejected</c:v>
                </c:pt>
                <c:pt idx="3">
                  <c:v>Withdrawn</c:v>
                </c:pt>
              </c:strCache>
            </c:strRef>
          </c:cat>
          <c:val>
            <c:numRef>
              <c:f>Sheet1!$B$21:$B$24</c:f>
              <c:numCache>
                <c:formatCode>General</c:formatCode>
                <c:ptCount val="4"/>
                <c:pt idx="0">
                  <c:v>10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4F-4A55-8DD7-BB6B57CC5E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1236200"/>
        <c:axId val="281236528"/>
      </c:barChart>
      <c:catAx>
        <c:axId val="281236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1236528"/>
        <c:crosses val="autoZero"/>
        <c:auto val="1"/>
        <c:lblAlgn val="ctr"/>
        <c:lblOffset val="100"/>
        <c:noMultiLvlLbl val="0"/>
      </c:catAx>
      <c:valAx>
        <c:axId val="281236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12362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BF67EF-2469-45A8-9148-CB7F07387FCB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7B2A04F-7BA5-470C-9FEE-8D572AA65BAA}">
      <dgm:prSet/>
      <dgm:spPr/>
      <dgm:t>
        <a:bodyPr/>
        <a:lstStyle/>
        <a:p>
          <a:r>
            <a:rPr lang="en-US" dirty="0"/>
            <a:t>Extremely low foreclosure rates;</a:t>
          </a:r>
        </a:p>
      </dgm:t>
    </dgm:pt>
    <dgm:pt modelId="{BC5CFBBA-D588-43F7-8FEC-447251B3F78A}" type="parTrans" cxnId="{1085E8F5-A14C-41E4-B49E-24966FE2ECFA}">
      <dgm:prSet/>
      <dgm:spPr/>
      <dgm:t>
        <a:bodyPr/>
        <a:lstStyle/>
        <a:p>
          <a:endParaRPr lang="en-US"/>
        </a:p>
      </dgm:t>
    </dgm:pt>
    <dgm:pt modelId="{435A8590-F4C8-43C5-96D4-0793B4780ABB}" type="sibTrans" cxnId="{1085E8F5-A14C-41E4-B49E-24966FE2ECFA}">
      <dgm:prSet/>
      <dgm:spPr/>
      <dgm:t>
        <a:bodyPr/>
        <a:lstStyle/>
        <a:p>
          <a:endParaRPr lang="en-US"/>
        </a:p>
      </dgm:t>
    </dgm:pt>
    <dgm:pt modelId="{8FF2A786-A006-4899-8648-52FAEC272F97}">
      <dgm:prSet/>
      <dgm:spPr/>
      <dgm:t>
        <a:bodyPr/>
        <a:lstStyle/>
        <a:p>
          <a:r>
            <a:rPr lang="en-US" dirty="0"/>
            <a:t>Many vested participants;</a:t>
          </a:r>
        </a:p>
      </dgm:t>
    </dgm:pt>
    <dgm:pt modelId="{01EE8A55-D626-407D-8F18-2917D0BB21E3}" type="parTrans" cxnId="{2C6F2DB9-9C3C-43E4-970F-5BC8EF1E483C}">
      <dgm:prSet/>
      <dgm:spPr/>
      <dgm:t>
        <a:bodyPr/>
        <a:lstStyle/>
        <a:p>
          <a:endParaRPr lang="en-US"/>
        </a:p>
      </dgm:t>
    </dgm:pt>
    <dgm:pt modelId="{1D5197F5-20A0-43C0-94A4-0914AD5B7A23}" type="sibTrans" cxnId="{2C6F2DB9-9C3C-43E4-970F-5BC8EF1E483C}">
      <dgm:prSet/>
      <dgm:spPr/>
      <dgm:t>
        <a:bodyPr/>
        <a:lstStyle/>
        <a:p>
          <a:endParaRPr lang="en-US"/>
        </a:p>
      </dgm:t>
    </dgm:pt>
    <dgm:pt modelId="{FF4F1BF5-7EB4-491B-960A-AB6FBCBA9110}">
      <dgm:prSet/>
      <dgm:spPr/>
      <dgm:t>
        <a:bodyPr/>
        <a:lstStyle/>
        <a:p>
          <a:r>
            <a:rPr lang="en-US" dirty="0"/>
            <a:t>Low risk deals with LTC/LTV @ 45% in some cases;</a:t>
          </a:r>
        </a:p>
      </dgm:t>
    </dgm:pt>
    <dgm:pt modelId="{6F3FFA81-BA3B-4ACF-A304-448D6B630D84}" type="parTrans" cxnId="{A3621D6A-B69A-419D-BA38-B74B5586F216}">
      <dgm:prSet/>
      <dgm:spPr/>
      <dgm:t>
        <a:bodyPr/>
        <a:lstStyle/>
        <a:p>
          <a:endParaRPr lang="en-US"/>
        </a:p>
      </dgm:t>
    </dgm:pt>
    <dgm:pt modelId="{8416F47F-7CB9-4BAC-B3FC-77FB3FF9E6C7}" type="sibTrans" cxnId="{A3621D6A-B69A-419D-BA38-B74B5586F216}">
      <dgm:prSet/>
      <dgm:spPr/>
      <dgm:t>
        <a:bodyPr/>
        <a:lstStyle/>
        <a:p>
          <a:endParaRPr lang="en-US"/>
        </a:p>
      </dgm:t>
    </dgm:pt>
    <dgm:pt modelId="{5B74462C-D341-43B7-BABA-CD9C85D32A93}">
      <dgm:prSet/>
      <dgm:spPr/>
      <dgm:t>
        <a:bodyPr/>
        <a:lstStyle/>
        <a:p>
          <a:r>
            <a:rPr lang="en-US" dirty="0"/>
            <a:t>Experienced Development Team Members;</a:t>
          </a:r>
        </a:p>
      </dgm:t>
    </dgm:pt>
    <dgm:pt modelId="{ACE3DEA6-915B-41E8-A35A-E9EDBCA67CDD}" type="parTrans" cxnId="{310CC296-4784-452B-9124-5A34BEEAE569}">
      <dgm:prSet/>
      <dgm:spPr/>
      <dgm:t>
        <a:bodyPr/>
        <a:lstStyle/>
        <a:p>
          <a:endParaRPr lang="en-US"/>
        </a:p>
      </dgm:t>
    </dgm:pt>
    <dgm:pt modelId="{208279FB-03CB-4D55-9525-A83722AC39C2}" type="sibTrans" cxnId="{310CC296-4784-452B-9124-5A34BEEAE569}">
      <dgm:prSet/>
      <dgm:spPr/>
      <dgm:t>
        <a:bodyPr/>
        <a:lstStyle/>
        <a:p>
          <a:endParaRPr lang="en-US"/>
        </a:p>
      </dgm:t>
    </dgm:pt>
    <dgm:pt modelId="{3383416D-5622-4054-8DB4-2ADF7247B97E}">
      <dgm:prSet/>
      <dgm:spPr/>
      <dgm:t>
        <a:bodyPr/>
        <a:lstStyle/>
        <a:p>
          <a:r>
            <a:rPr lang="en-US" dirty="0"/>
            <a:t>Tax Credits are subject to Recapture</a:t>
          </a:r>
        </a:p>
      </dgm:t>
    </dgm:pt>
    <dgm:pt modelId="{44233006-91FD-4B87-B142-1D73F724080C}" type="parTrans" cxnId="{C9957FD0-92EA-4775-A808-01A6C9BF8ED7}">
      <dgm:prSet/>
      <dgm:spPr/>
      <dgm:t>
        <a:bodyPr/>
        <a:lstStyle/>
        <a:p>
          <a:endParaRPr lang="en-US"/>
        </a:p>
      </dgm:t>
    </dgm:pt>
    <dgm:pt modelId="{007D2040-EF9C-486E-80D4-BAAE875056C2}" type="sibTrans" cxnId="{C9957FD0-92EA-4775-A808-01A6C9BF8ED7}">
      <dgm:prSet/>
      <dgm:spPr/>
      <dgm:t>
        <a:bodyPr/>
        <a:lstStyle/>
        <a:p>
          <a:endParaRPr lang="en-US"/>
        </a:p>
      </dgm:t>
    </dgm:pt>
    <dgm:pt modelId="{3F996122-DEFF-4F4C-9744-02040BA02E96}" type="pres">
      <dgm:prSet presAssocID="{5EBF67EF-2469-45A8-9148-CB7F07387FCB}" presName="compositeShape" presStyleCnt="0">
        <dgm:presLayoutVars>
          <dgm:chMax val="7"/>
          <dgm:dir/>
          <dgm:resizeHandles val="exact"/>
        </dgm:presLayoutVars>
      </dgm:prSet>
      <dgm:spPr/>
    </dgm:pt>
    <dgm:pt modelId="{E4380645-3D1C-4C7B-82F0-389890AC6CF9}" type="pres">
      <dgm:prSet presAssocID="{5EBF67EF-2469-45A8-9148-CB7F07387FCB}" presName="wedge1" presStyleLbl="node1" presStyleIdx="0" presStyleCnt="5"/>
      <dgm:spPr/>
    </dgm:pt>
    <dgm:pt modelId="{4A673DD1-69EA-40B2-B6C2-4C4883DB2660}" type="pres">
      <dgm:prSet presAssocID="{5EBF67EF-2469-45A8-9148-CB7F07387FCB}" presName="dummy1a" presStyleCnt="0"/>
      <dgm:spPr/>
    </dgm:pt>
    <dgm:pt modelId="{9B24AEE6-FB19-4466-879C-C7ED96296CC9}" type="pres">
      <dgm:prSet presAssocID="{5EBF67EF-2469-45A8-9148-CB7F07387FCB}" presName="dummy1b" presStyleCnt="0"/>
      <dgm:spPr/>
    </dgm:pt>
    <dgm:pt modelId="{5A925716-1047-40CA-BA1B-4D462DD44A93}" type="pres">
      <dgm:prSet presAssocID="{5EBF67EF-2469-45A8-9148-CB7F07387FCB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AF11A23A-6C6C-42F3-B072-1D780E5EC97C}" type="pres">
      <dgm:prSet presAssocID="{5EBF67EF-2469-45A8-9148-CB7F07387FCB}" presName="wedge2" presStyleLbl="node1" presStyleIdx="1" presStyleCnt="5"/>
      <dgm:spPr/>
    </dgm:pt>
    <dgm:pt modelId="{1A232D84-C81E-4D06-B66E-843B081F6100}" type="pres">
      <dgm:prSet presAssocID="{5EBF67EF-2469-45A8-9148-CB7F07387FCB}" presName="dummy2a" presStyleCnt="0"/>
      <dgm:spPr/>
    </dgm:pt>
    <dgm:pt modelId="{F61E421E-A17B-4AF4-8295-C92AC6AF5BFA}" type="pres">
      <dgm:prSet presAssocID="{5EBF67EF-2469-45A8-9148-CB7F07387FCB}" presName="dummy2b" presStyleCnt="0"/>
      <dgm:spPr/>
    </dgm:pt>
    <dgm:pt modelId="{19497540-341D-47D9-A881-EDF23302B597}" type="pres">
      <dgm:prSet presAssocID="{5EBF67EF-2469-45A8-9148-CB7F07387FCB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9C73BC53-0BEC-48EA-8040-D185D8B6EB1A}" type="pres">
      <dgm:prSet presAssocID="{5EBF67EF-2469-45A8-9148-CB7F07387FCB}" presName="wedge3" presStyleLbl="node1" presStyleIdx="2" presStyleCnt="5"/>
      <dgm:spPr/>
    </dgm:pt>
    <dgm:pt modelId="{1D4BD1A1-81FD-41AE-A3FD-C6571F6A9A0A}" type="pres">
      <dgm:prSet presAssocID="{5EBF67EF-2469-45A8-9148-CB7F07387FCB}" presName="dummy3a" presStyleCnt="0"/>
      <dgm:spPr/>
    </dgm:pt>
    <dgm:pt modelId="{AA9EF341-5D62-45A4-A317-CF629704AE71}" type="pres">
      <dgm:prSet presAssocID="{5EBF67EF-2469-45A8-9148-CB7F07387FCB}" presName="dummy3b" presStyleCnt="0"/>
      <dgm:spPr/>
    </dgm:pt>
    <dgm:pt modelId="{0579EB41-C24D-431F-9289-63D077B55FB0}" type="pres">
      <dgm:prSet presAssocID="{5EBF67EF-2469-45A8-9148-CB7F07387FCB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B30CBFE5-B00A-4163-837F-586425A8887B}" type="pres">
      <dgm:prSet presAssocID="{5EBF67EF-2469-45A8-9148-CB7F07387FCB}" presName="wedge4" presStyleLbl="node1" presStyleIdx="3" presStyleCnt="5"/>
      <dgm:spPr/>
    </dgm:pt>
    <dgm:pt modelId="{DECD7596-4699-40DB-8B77-932E32B95E63}" type="pres">
      <dgm:prSet presAssocID="{5EBF67EF-2469-45A8-9148-CB7F07387FCB}" presName="dummy4a" presStyleCnt="0"/>
      <dgm:spPr/>
    </dgm:pt>
    <dgm:pt modelId="{15FDC191-6C53-4641-90FD-8C7DA550EB9F}" type="pres">
      <dgm:prSet presAssocID="{5EBF67EF-2469-45A8-9148-CB7F07387FCB}" presName="dummy4b" presStyleCnt="0"/>
      <dgm:spPr/>
    </dgm:pt>
    <dgm:pt modelId="{DAF6DB62-65F0-4D45-976A-4816DBB2EF46}" type="pres">
      <dgm:prSet presAssocID="{5EBF67EF-2469-45A8-9148-CB7F07387FCB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E6DA3900-B02A-46C3-95AA-E922C88FCD94}" type="pres">
      <dgm:prSet presAssocID="{5EBF67EF-2469-45A8-9148-CB7F07387FCB}" presName="wedge5" presStyleLbl="node1" presStyleIdx="4" presStyleCnt="5"/>
      <dgm:spPr/>
    </dgm:pt>
    <dgm:pt modelId="{78400652-4308-4FF6-B0AE-61C034E0F171}" type="pres">
      <dgm:prSet presAssocID="{5EBF67EF-2469-45A8-9148-CB7F07387FCB}" presName="dummy5a" presStyleCnt="0"/>
      <dgm:spPr/>
    </dgm:pt>
    <dgm:pt modelId="{C4A441AE-F10B-4A3E-81DF-96DD788C2216}" type="pres">
      <dgm:prSet presAssocID="{5EBF67EF-2469-45A8-9148-CB7F07387FCB}" presName="dummy5b" presStyleCnt="0"/>
      <dgm:spPr/>
    </dgm:pt>
    <dgm:pt modelId="{4A2840F5-145D-4BC1-B0F8-0EF2F83BC99C}" type="pres">
      <dgm:prSet presAssocID="{5EBF67EF-2469-45A8-9148-CB7F07387FCB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78F12522-A713-4DC0-9D7F-E55CFC5A4896}" type="pres">
      <dgm:prSet presAssocID="{435A8590-F4C8-43C5-96D4-0793B4780ABB}" presName="arrowWedge1" presStyleLbl="fgSibTrans2D1" presStyleIdx="0" presStyleCnt="5"/>
      <dgm:spPr/>
    </dgm:pt>
    <dgm:pt modelId="{A2245623-4700-459E-8733-828D0252BFB2}" type="pres">
      <dgm:prSet presAssocID="{1D5197F5-20A0-43C0-94A4-0914AD5B7A23}" presName="arrowWedge2" presStyleLbl="fgSibTrans2D1" presStyleIdx="1" presStyleCnt="5"/>
      <dgm:spPr/>
    </dgm:pt>
    <dgm:pt modelId="{6DCA93B7-4B4A-49B3-BCF7-1DEC9EE482F2}" type="pres">
      <dgm:prSet presAssocID="{8416F47F-7CB9-4BAC-B3FC-77FB3FF9E6C7}" presName="arrowWedge3" presStyleLbl="fgSibTrans2D1" presStyleIdx="2" presStyleCnt="5"/>
      <dgm:spPr/>
    </dgm:pt>
    <dgm:pt modelId="{4BA0827E-1868-40AB-ABF1-B280C4C67E28}" type="pres">
      <dgm:prSet presAssocID="{208279FB-03CB-4D55-9525-A83722AC39C2}" presName="arrowWedge4" presStyleLbl="fgSibTrans2D1" presStyleIdx="3" presStyleCnt="5"/>
      <dgm:spPr/>
    </dgm:pt>
    <dgm:pt modelId="{C5A63EBB-6D72-4A03-B72C-10102999C756}" type="pres">
      <dgm:prSet presAssocID="{007D2040-EF9C-486E-80D4-BAAE875056C2}" presName="arrowWedge5" presStyleLbl="fgSibTrans2D1" presStyleIdx="4" presStyleCnt="5"/>
      <dgm:spPr/>
    </dgm:pt>
  </dgm:ptLst>
  <dgm:cxnLst>
    <dgm:cxn modelId="{9B534B00-DC56-4BE3-B9B2-E9E6B26843C0}" type="presOf" srcId="{3383416D-5622-4054-8DB4-2ADF7247B97E}" destId="{E6DA3900-B02A-46C3-95AA-E922C88FCD94}" srcOrd="0" destOrd="0" presId="urn:microsoft.com/office/officeart/2005/8/layout/cycle8"/>
    <dgm:cxn modelId="{7C473F67-ECEE-44EF-8BDD-F4C7E612775B}" type="presOf" srcId="{5B74462C-D341-43B7-BABA-CD9C85D32A93}" destId="{DAF6DB62-65F0-4D45-976A-4816DBB2EF46}" srcOrd="1" destOrd="0" presId="urn:microsoft.com/office/officeart/2005/8/layout/cycle8"/>
    <dgm:cxn modelId="{A3621D6A-B69A-419D-BA38-B74B5586F216}" srcId="{5EBF67EF-2469-45A8-9148-CB7F07387FCB}" destId="{FF4F1BF5-7EB4-491B-960A-AB6FBCBA9110}" srcOrd="2" destOrd="0" parTransId="{6F3FFA81-BA3B-4ACF-A304-448D6B630D84}" sibTransId="{8416F47F-7CB9-4BAC-B3FC-77FB3FF9E6C7}"/>
    <dgm:cxn modelId="{43BF866D-89D1-441A-8E5A-B1D2BAEA496B}" type="presOf" srcId="{5EBF67EF-2469-45A8-9148-CB7F07387FCB}" destId="{3F996122-DEFF-4F4C-9744-02040BA02E96}" srcOrd="0" destOrd="0" presId="urn:microsoft.com/office/officeart/2005/8/layout/cycle8"/>
    <dgm:cxn modelId="{CFD99874-FAAE-41E8-B2FE-A5FDD0D084D5}" type="presOf" srcId="{FF4F1BF5-7EB4-491B-960A-AB6FBCBA9110}" destId="{0579EB41-C24D-431F-9289-63D077B55FB0}" srcOrd="1" destOrd="0" presId="urn:microsoft.com/office/officeart/2005/8/layout/cycle8"/>
    <dgm:cxn modelId="{310CC296-4784-452B-9124-5A34BEEAE569}" srcId="{5EBF67EF-2469-45A8-9148-CB7F07387FCB}" destId="{5B74462C-D341-43B7-BABA-CD9C85D32A93}" srcOrd="3" destOrd="0" parTransId="{ACE3DEA6-915B-41E8-A35A-E9EDBCA67CDD}" sibTransId="{208279FB-03CB-4D55-9525-A83722AC39C2}"/>
    <dgm:cxn modelId="{9CCED3B0-11D3-4615-AAF6-53F106CCFF3F}" type="presOf" srcId="{8FF2A786-A006-4899-8648-52FAEC272F97}" destId="{AF11A23A-6C6C-42F3-B072-1D780E5EC97C}" srcOrd="0" destOrd="0" presId="urn:microsoft.com/office/officeart/2005/8/layout/cycle8"/>
    <dgm:cxn modelId="{2C6F2DB9-9C3C-43E4-970F-5BC8EF1E483C}" srcId="{5EBF67EF-2469-45A8-9148-CB7F07387FCB}" destId="{8FF2A786-A006-4899-8648-52FAEC272F97}" srcOrd="1" destOrd="0" parTransId="{01EE8A55-D626-407D-8F18-2917D0BB21E3}" sibTransId="{1D5197F5-20A0-43C0-94A4-0914AD5B7A23}"/>
    <dgm:cxn modelId="{02110CCB-E699-4947-9CC1-58A587105390}" type="presOf" srcId="{5B74462C-D341-43B7-BABA-CD9C85D32A93}" destId="{B30CBFE5-B00A-4163-837F-586425A8887B}" srcOrd="0" destOrd="0" presId="urn:microsoft.com/office/officeart/2005/8/layout/cycle8"/>
    <dgm:cxn modelId="{C9957FD0-92EA-4775-A808-01A6C9BF8ED7}" srcId="{5EBF67EF-2469-45A8-9148-CB7F07387FCB}" destId="{3383416D-5622-4054-8DB4-2ADF7247B97E}" srcOrd="4" destOrd="0" parTransId="{44233006-91FD-4B87-B142-1D73F724080C}" sibTransId="{007D2040-EF9C-486E-80D4-BAAE875056C2}"/>
    <dgm:cxn modelId="{22DA86D8-EB4E-4A4E-8BA1-1DCA0E381176}" type="presOf" srcId="{B7B2A04F-7BA5-470C-9FEE-8D572AA65BAA}" destId="{5A925716-1047-40CA-BA1B-4D462DD44A93}" srcOrd="1" destOrd="0" presId="urn:microsoft.com/office/officeart/2005/8/layout/cycle8"/>
    <dgm:cxn modelId="{C040EEDE-B20B-4A70-9348-C16722179562}" type="presOf" srcId="{8FF2A786-A006-4899-8648-52FAEC272F97}" destId="{19497540-341D-47D9-A881-EDF23302B597}" srcOrd="1" destOrd="0" presId="urn:microsoft.com/office/officeart/2005/8/layout/cycle8"/>
    <dgm:cxn modelId="{5ED5EEE2-1E32-4454-A33F-92C9D286CC22}" type="presOf" srcId="{B7B2A04F-7BA5-470C-9FEE-8D572AA65BAA}" destId="{E4380645-3D1C-4C7B-82F0-389890AC6CF9}" srcOrd="0" destOrd="0" presId="urn:microsoft.com/office/officeart/2005/8/layout/cycle8"/>
    <dgm:cxn modelId="{D99A01EA-75AF-44CE-B2C8-E8D182ECB578}" type="presOf" srcId="{FF4F1BF5-7EB4-491B-960A-AB6FBCBA9110}" destId="{9C73BC53-0BEC-48EA-8040-D185D8B6EB1A}" srcOrd="0" destOrd="0" presId="urn:microsoft.com/office/officeart/2005/8/layout/cycle8"/>
    <dgm:cxn modelId="{F48E90F0-8D95-4F31-8FA4-A6E892C15DA1}" type="presOf" srcId="{3383416D-5622-4054-8DB4-2ADF7247B97E}" destId="{4A2840F5-145D-4BC1-B0F8-0EF2F83BC99C}" srcOrd="1" destOrd="0" presId="urn:microsoft.com/office/officeart/2005/8/layout/cycle8"/>
    <dgm:cxn modelId="{1085E8F5-A14C-41E4-B49E-24966FE2ECFA}" srcId="{5EBF67EF-2469-45A8-9148-CB7F07387FCB}" destId="{B7B2A04F-7BA5-470C-9FEE-8D572AA65BAA}" srcOrd="0" destOrd="0" parTransId="{BC5CFBBA-D588-43F7-8FEC-447251B3F78A}" sibTransId="{435A8590-F4C8-43C5-96D4-0793B4780ABB}"/>
    <dgm:cxn modelId="{41A198A7-A7ED-4A6F-B27C-C919BB798D95}" type="presParOf" srcId="{3F996122-DEFF-4F4C-9744-02040BA02E96}" destId="{E4380645-3D1C-4C7B-82F0-389890AC6CF9}" srcOrd="0" destOrd="0" presId="urn:microsoft.com/office/officeart/2005/8/layout/cycle8"/>
    <dgm:cxn modelId="{D8F93E42-D41B-4024-9664-60DAC7B59133}" type="presParOf" srcId="{3F996122-DEFF-4F4C-9744-02040BA02E96}" destId="{4A673DD1-69EA-40B2-B6C2-4C4883DB2660}" srcOrd="1" destOrd="0" presId="urn:microsoft.com/office/officeart/2005/8/layout/cycle8"/>
    <dgm:cxn modelId="{6FA80D4A-F673-4A5C-B3F9-0FEC872F12A2}" type="presParOf" srcId="{3F996122-DEFF-4F4C-9744-02040BA02E96}" destId="{9B24AEE6-FB19-4466-879C-C7ED96296CC9}" srcOrd="2" destOrd="0" presId="urn:microsoft.com/office/officeart/2005/8/layout/cycle8"/>
    <dgm:cxn modelId="{C58056EF-F01D-4370-894F-DEF87C6D23B3}" type="presParOf" srcId="{3F996122-DEFF-4F4C-9744-02040BA02E96}" destId="{5A925716-1047-40CA-BA1B-4D462DD44A93}" srcOrd="3" destOrd="0" presId="urn:microsoft.com/office/officeart/2005/8/layout/cycle8"/>
    <dgm:cxn modelId="{06817871-72D9-4D19-AAFE-1675583AF43C}" type="presParOf" srcId="{3F996122-DEFF-4F4C-9744-02040BA02E96}" destId="{AF11A23A-6C6C-42F3-B072-1D780E5EC97C}" srcOrd="4" destOrd="0" presId="urn:microsoft.com/office/officeart/2005/8/layout/cycle8"/>
    <dgm:cxn modelId="{BB01E620-1DD3-4A28-997F-E93D122FBEAD}" type="presParOf" srcId="{3F996122-DEFF-4F4C-9744-02040BA02E96}" destId="{1A232D84-C81E-4D06-B66E-843B081F6100}" srcOrd="5" destOrd="0" presId="urn:microsoft.com/office/officeart/2005/8/layout/cycle8"/>
    <dgm:cxn modelId="{38E095B2-BD94-41EF-8F06-97942E98BAD7}" type="presParOf" srcId="{3F996122-DEFF-4F4C-9744-02040BA02E96}" destId="{F61E421E-A17B-4AF4-8295-C92AC6AF5BFA}" srcOrd="6" destOrd="0" presId="urn:microsoft.com/office/officeart/2005/8/layout/cycle8"/>
    <dgm:cxn modelId="{850B69EB-5A7C-4437-99EC-CFE42A5F6E97}" type="presParOf" srcId="{3F996122-DEFF-4F4C-9744-02040BA02E96}" destId="{19497540-341D-47D9-A881-EDF23302B597}" srcOrd="7" destOrd="0" presId="urn:microsoft.com/office/officeart/2005/8/layout/cycle8"/>
    <dgm:cxn modelId="{23A1466F-79F1-4367-82E7-6C4EF476C688}" type="presParOf" srcId="{3F996122-DEFF-4F4C-9744-02040BA02E96}" destId="{9C73BC53-0BEC-48EA-8040-D185D8B6EB1A}" srcOrd="8" destOrd="0" presId="urn:microsoft.com/office/officeart/2005/8/layout/cycle8"/>
    <dgm:cxn modelId="{23F29B38-B2E5-4928-9F7E-EC8F243B4C26}" type="presParOf" srcId="{3F996122-DEFF-4F4C-9744-02040BA02E96}" destId="{1D4BD1A1-81FD-41AE-A3FD-C6571F6A9A0A}" srcOrd="9" destOrd="0" presId="urn:microsoft.com/office/officeart/2005/8/layout/cycle8"/>
    <dgm:cxn modelId="{F463E299-3946-4808-8DFA-AA1B3BFFB4A5}" type="presParOf" srcId="{3F996122-DEFF-4F4C-9744-02040BA02E96}" destId="{AA9EF341-5D62-45A4-A317-CF629704AE71}" srcOrd="10" destOrd="0" presId="urn:microsoft.com/office/officeart/2005/8/layout/cycle8"/>
    <dgm:cxn modelId="{17EA5FC6-9668-426D-95ED-6F93F9CFA1C1}" type="presParOf" srcId="{3F996122-DEFF-4F4C-9744-02040BA02E96}" destId="{0579EB41-C24D-431F-9289-63D077B55FB0}" srcOrd="11" destOrd="0" presId="urn:microsoft.com/office/officeart/2005/8/layout/cycle8"/>
    <dgm:cxn modelId="{D271B4D0-6890-4B84-ACE9-66F17EEC0BBF}" type="presParOf" srcId="{3F996122-DEFF-4F4C-9744-02040BA02E96}" destId="{B30CBFE5-B00A-4163-837F-586425A8887B}" srcOrd="12" destOrd="0" presId="urn:microsoft.com/office/officeart/2005/8/layout/cycle8"/>
    <dgm:cxn modelId="{213B5444-8979-4BFA-A4D2-1A743646A8D9}" type="presParOf" srcId="{3F996122-DEFF-4F4C-9744-02040BA02E96}" destId="{DECD7596-4699-40DB-8B77-932E32B95E63}" srcOrd="13" destOrd="0" presId="urn:microsoft.com/office/officeart/2005/8/layout/cycle8"/>
    <dgm:cxn modelId="{497162B3-665D-4472-8055-FCB6F440ACF8}" type="presParOf" srcId="{3F996122-DEFF-4F4C-9744-02040BA02E96}" destId="{15FDC191-6C53-4641-90FD-8C7DA550EB9F}" srcOrd="14" destOrd="0" presId="urn:microsoft.com/office/officeart/2005/8/layout/cycle8"/>
    <dgm:cxn modelId="{8CB4082F-A514-42CE-9E09-DF59CD470D97}" type="presParOf" srcId="{3F996122-DEFF-4F4C-9744-02040BA02E96}" destId="{DAF6DB62-65F0-4D45-976A-4816DBB2EF46}" srcOrd="15" destOrd="0" presId="urn:microsoft.com/office/officeart/2005/8/layout/cycle8"/>
    <dgm:cxn modelId="{B288A7D5-0D90-4FDE-B396-A4B038DBA733}" type="presParOf" srcId="{3F996122-DEFF-4F4C-9744-02040BA02E96}" destId="{E6DA3900-B02A-46C3-95AA-E922C88FCD94}" srcOrd="16" destOrd="0" presId="urn:microsoft.com/office/officeart/2005/8/layout/cycle8"/>
    <dgm:cxn modelId="{471C1893-7569-4EA6-BB65-3C1DE3611A4B}" type="presParOf" srcId="{3F996122-DEFF-4F4C-9744-02040BA02E96}" destId="{78400652-4308-4FF6-B0AE-61C034E0F171}" srcOrd="17" destOrd="0" presId="urn:microsoft.com/office/officeart/2005/8/layout/cycle8"/>
    <dgm:cxn modelId="{2E74FCB4-04A6-4BD9-8B28-FA1A9A571073}" type="presParOf" srcId="{3F996122-DEFF-4F4C-9744-02040BA02E96}" destId="{C4A441AE-F10B-4A3E-81DF-96DD788C2216}" srcOrd="18" destOrd="0" presId="urn:microsoft.com/office/officeart/2005/8/layout/cycle8"/>
    <dgm:cxn modelId="{C56D14CC-56D2-40D2-B386-A76B563212D6}" type="presParOf" srcId="{3F996122-DEFF-4F4C-9744-02040BA02E96}" destId="{4A2840F5-145D-4BC1-B0F8-0EF2F83BC99C}" srcOrd="19" destOrd="0" presId="urn:microsoft.com/office/officeart/2005/8/layout/cycle8"/>
    <dgm:cxn modelId="{4AF561D1-FEE9-4DFB-884B-98854917D936}" type="presParOf" srcId="{3F996122-DEFF-4F4C-9744-02040BA02E96}" destId="{78F12522-A713-4DC0-9D7F-E55CFC5A4896}" srcOrd="20" destOrd="0" presId="urn:microsoft.com/office/officeart/2005/8/layout/cycle8"/>
    <dgm:cxn modelId="{4A5464A8-11C0-4DC2-B42C-ADFD6DB005DF}" type="presParOf" srcId="{3F996122-DEFF-4F4C-9744-02040BA02E96}" destId="{A2245623-4700-459E-8733-828D0252BFB2}" srcOrd="21" destOrd="0" presId="urn:microsoft.com/office/officeart/2005/8/layout/cycle8"/>
    <dgm:cxn modelId="{0B56024F-4519-4D48-B15F-62397C9D847D}" type="presParOf" srcId="{3F996122-DEFF-4F4C-9744-02040BA02E96}" destId="{6DCA93B7-4B4A-49B3-BCF7-1DEC9EE482F2}" srcOrd="22" destOrd="0" presId="urn:microsoft.com/office/officeart/2005/8/layout/cycle8"/>
    <dgm:cxn modelId="{7CAC8883-ADA9-4A73-88D8-9F9349C2E5C2}" type="presParOf" srcId="{3F996122-DEFF-4F4C-9744-02040BA02E96}" destId="{4BA0827E-1868-40AB-ABF1-B280C4C67E28}" srcOrd="23" destOrd="0" presId="urn:microsoft.com/office/officeart/2005/8/layout/cycle8"/>
    <dgm:cxn modelId="{77ECC152-C9C9-43EE-BD79-72A65DC451DF}" type="presParOf" srcId="{3F996122-DEFF-4F4C-9744-02040BA02E96}" destId="{C5A63EBB-6D72-4A03-B72C-10102999C756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80645-3D1C-4C7B-82F0-389890AC6CF9}">
      <dsp:nvSpPr>
        <dsp:cNvPr id="0" name=""/>
        <dsp:cNvSpPr/>
      </dsp:nvSpPr>
      <dsp:spPr>
        <a:xfrm>
          <a:off x="2267301" y="280157"/>
          <a:ext cx="3801808" cy="3801808"/>
        </a:xfrm>
        <a:prstGeom prst="pie">
          <a:avLst>
            <a:gd name="adj1" fmla="val 16200000"/>
            <a:gd name="adj2" fmla="val 2052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Extremely low foreclosure rates;</a:t>
          </a:r>
        </a:p>
      </dsp:txBody>
      <dsp:txXfrm>
        <a:off x="4250578" y="919223"/>
        <a:ext cx="1222010" cy="814673"/>
      </dsp:txXfrm>
    </dsp:sp>
    <dsp:sp modelId="{AF11A23A-6C6C-42F3-B072-1D780E5EC97C}">
      <dsp:nvSpPr>
        <dsp:cNvPr id="0" name=""/>
        <dsp:cNvSpPr/>
      </dsp:nvSpPr>
      <dsp:spPr>
        <a:xfrm>
          <a:off x="2299888" y="381538"/>
          <a:ext cx="3801808" cy="3801808"/>
        </a:xfrm>
        <a:prstGeom prst="pie">
          <a:avLst>
            <a:gd name="adj1" fmla="val 20520000"/>
            <a:gd name="adj2" fmla="val 324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Many vested participants;</a:t>
          </a:r>
        </a:p>
      </dsp:txBody>
      <dsp:txXfrm>
        <a:off x="4748434" y="2118603"/>
        <a:ext cx="1131490" cy="905192"/>
      </dsp:txXfrm>
    </dsp:sp>
    <dsp:sp modelId="{9C73BC53-0BEC-48EA-8040-D185D8B6EB1A}">
      <dsp:nvSpPr>
        <dsp:cNvPr id="0" name=""/>
        <dsp:cNvSpPr/>
      </dsp:nvSpPr>
      <dsp:spPr>
        <a:xfrm>
          <a:off x="2213895" y="443996"/>
          <a:ext cx="3801808" cy="3801808"/>
        </a:xfrm>
        <a:prstGeom prst="pie">
          <a:avLst>
            <a:gd name="adj1" fmla="val 3240000"/>
            <a:gd name="adj2" fmla="val 756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Low risk deals with LTC/LTV @ 45% in some cases;</a:t>
          </a:r>
        </a:p>
      </dsp:txBody>
      <dsp:txXfrm>
        <a:off x="3571684" y="3114315"/>
        <a:ext cx="1086231" cy="995711"/>
      </dsp:txXfrm>
    </dsp:sp>
    <dsp:sp modelId="{B30CBFE5-B00A-4163-837F-586425A8887B}">
      <dsp:nvSpPr>
        <dsp:cNvPr id="0" name=""/>
        <dsp:cNvSpPr/>
      </dsp:nvSpPr>
      <dsp:spPr>
        <a:xfrm>
          <a:off x="2127902" y="381538"/>
          <a:ext cx="3801808" cy="3801808"/>
        </a:xfrm>
        <a:prstGeom prst="pie">
          <a:avLst>
            <a:gd name="adj1" fmla="val 7560000"/>
            <a:gd name="adj2" fmla="val 1188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Experienced Development Team Members;</a:t>
          </a:r>
        </a:p>
      </dsp:txBody>
      <dsp:txXfrm>
        <a:off x="2349674" y="2118603"/>
        <a:ext cx="1131490" cy="905192"/>
      </dsp:txXfrm>
    </dsp:sp>
    <dsp:sp modelId="{E6DA3900-B02A-46C3-95AA-E922C88FCD94}">
      <dsp:nvSpPr>
        <dsp:cNvPr id="0" name=""/>
        <dsp:cNvSpPr/>
      </dsp:nvSpPr>
      <dsp:spPr>
        <a:xfrm>
          <a:off x="2160489" y="280157"/>
          <a:ext cx="3801808" cy="3801808"/>
        </a:xfrm>
        <a:prstGeom prst="pie">
          <a:avLst>
            <a:gd name="adj1" fmla="val 11880000"/>
            <a:gd name="adj2" fmla="val 162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Tax Credits are subject to Recapture</a:t>
          </a:r>
        </a:p>
      </dsp:txBody>
      <dsp:txXfrm>
        <a:off x="2757011" y="919223"/>
        <a:ext cx="1222010" cy="814673"/>
      </dsp:txXfrm>
    </dsp:sp>
    <dsp:sp modelId="{78F12522-A713-4DC0-9D7F-E55CFC5A4896}">
      <dsp:nvSpPr>
        <dsp:cNvPr id="0" name=""/>
        <dsp:cNvSpPr/>
      </dsp:nvSpPr>
      <dsp:spPr>
        <a:xfrm>
          <a:off x="2031772" y="44807"/>
          <a:ext cx="4272509" cy="4272509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245623-4700-459E-8733-828D0252BFB2}">
      <dsp:nvSpPr>
        <dsp:cNvPr id="0" name=""/>
        <dsp:cNvSpPr/>
      </dsp:nvSpPr>
      <dsp:spPr>
        <a:xfrm>
          <a:off x="2064801" y="146155"/>
          <a:ext cx="4272509" cy="4272509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CA93B7-4B4A-49B3-BCF7-1DEC9EE482F2}">
      <dsp:nvSpPr>
        <dsp:cNvPr id="0" name=""/>
        <dsp:cNvSpPr/>
      </dsp:nvSpPr>
      <dsp:spPr>
        <a:xfrm>
          <a:off x="1978545" y="208804"/>
          <a:ext cx="4272509" cy="4272509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A0827E-1868-40AB-ABF1-B280C4C67E28}">
      <dsp:nvSpPr>
        <dsp:cNvPr id="0" name=""/>
        <dsp:cNvSpPr/>
      </dsp:nvSpPr>
      <dsp:spPr>
        <a:xfrm>
          <a:off x="1892289" y="146155"/>
          <a:ext cx="4272509" cy="4272509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A63EBB-6D72-4A03-B72C-10102999C756}">
      <dsp:nvSpPr>
        <dsp:cNvPr id="0" name=""/>
        <dsp:cNvSpPr/>
      </dsp:nvSpPr>
      <dsp:spPr>
        <a:xfrm>
          <a:off x="1925318" y="44807"/>
          <a:ext cx="4272509" cy="4272509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2" y="1"/>
            <a:ext cx="3043238" cy="465138"/>
          </a:xfrm>
          <a:prstGeom prst="rect">
            <a:avLst/>
          </a:prstGeom>
        </p:spPr>
        <p:txBody>
          <a:bodyPr vert="horz" lIns="91343" tIns="45671" rIns="91343" bIns="45671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1"/>
            <a:ext cx="3043238" cy="465138"/>
          </a:xfrm>
          <a:prstGeom prst="rect">
            <a:avLst/>
          </a:prstGeom>
        </p:spPr>
        <p:txBody>
          <a:bodyPr vert="horz" lIns="91343" tIns="45671" rIns="91343" bIns="45671" rtlCol="0"/>
          <a:lstStyle>
            <a:lvl1pPr algn="r">
              <a:defRPr sz="1100"/>
            </a:lvl1pPr>
          </a:lstStyle>
          <a:p>
            <a:fld id="{BA5F9690-1ED3-49FB-85CC-E7309F327D75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" y="8842380"/>
            <a:ext cx="3043238" cy="465138"/>
          </a:xfrm>
          <a:prstGeom prst="rect">
            <a:avLst/>
          </a:prstGeom>
        </p:spPr>
        <p:txBody>
          <a:bodyPr vert="horz" lIns="91343" tIns="45671" rIns="91343" bIns="45671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80"/>
            <a:ext cx="3043238" cy="465138"/>
          </a:xfrm>
          <a:prstGeom prst="rect">
            <a:avLst/>
          </a:prstGeom>
        </p:spPr>
        <p:txBody>
          <a:bodyPr vert="horz" lIns="91343" tIns="45671" rIns="91343" bIns="45671" rtlCol="0" anchor="b"/>
          <a:lstStyle>
            <a:lvl1pPr algn="r">
              <a:defRPr sz="1100"/>
            </a:lvl1pPr>
          </a:lstStyle>
          <a:p>
            <a:fld id="{1E460885-20E2-4ABA-845E-99605B36FB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49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11"/>
            <a:ext cx="3043343" cy="465455"/>
          </a:xfrm>
          <a:prstGeom prst="rect">
            <a:avLst/>
          </a:prstGeom>
        </p:spPr>
        <p:txBody>
          <a:bodyPr vert="horz" lIns="93207" tIns="46604" rIns="93207" bIns="4660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43" y="11"/>
            <a:ext cx="3043343" cy="465455"/>
          </a:xfrm>
          <a:prstGeom prst="rect">
            <a:avLst/>
          </a:prstGeom>
        </p:spPr>
        <p:txBody>
          <a:bodyPr vert="horz" lIns="93207" tIns="46604" rIns="93207" bIns="46604" rtlCol="0"/>
          <a:lstStyle>
            <a:lvl1pPr algn="r">
              <a:defRPr sz="1200"/>
            </a:lvl1pPr>
          </a:lstStyle>
          <a:p>
            <a:fld id="{5E85C0B8-79FF-4FE0-B62F-BC1C5E4502AA}" type="datetimeFigureOut">
              <a:rPr lang="en-US" smtClean="0"/>
              <a:pPr/>
              <a:t>9/6/2019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07" tIns="46604" rIns="93207" bIns="4660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39"/>
            <a:ext cx="5618480" cy="4189095"/>
          </a:xfrm>
          <a:prstGeom prst="rect">
            <a:avLst/>
          </a:prstGeom>
        </p:spPr>
        <p:txBody>
          <a:bodyPr vert="horz" lIns="93207" tIns="46604" rIns="93207" bIns="4660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0" y="8842048"/>
            <a:ext cx="3043343" cy="465455"/>
          </a:xfrm>
          <a:prstGeom prst="rect">
            <a:avLst/>
          </a:prstGeom>
        </p:spPr>
        <p:txBody>
          <a:bodyPr vert="horz" lIns="93207" tIns="46604" rIns="93207" bIns="4660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43" y="8842048"/>
            <a:ext cx="3043343" cy="465455"/>
          </a:xfrm>
          <a:prstGeom prst="rect">
            <a:avLst/>
          </a:prstGeom>
        </p:spPr>
        <p:txBody>
          <a:bodyPr vert="horz" lIns="93207" tIns="46604" rIns="93207" bIns="46604" rtlCol="0" anchor="b"/>
          <a:lstStyle>
            <a:lvl1pPr algn="r">
              <a:defRPr sz="1200"/>
            </a:lvl1pPr>
          </a:lstStyle>
          <a:p>
            <a:fld id="{CB67B189-9C3A-4ACB-8EE9-62740DA3CA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1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67B189-9C3A-4ACB-8EE9-62740DA3CA0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221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every deals qualifies or the D4 pilot. Here is one way to look at some of the key areas where the risk has been reduced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67B189-9C3A-4ACB-8EE9-62740DA3CA0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692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Out of 15- 10 concepts were encouraged as expedited, 3 were shifted to standard and 2 were rejected and withdrawn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67B189-9C3A-4ACB-8EE9-62740DA3CA0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25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idea is process long lead items earlier in the concept meeting package. That is how we get to quicker processing.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67B189-9C3A-4ACB-8EE9-62740DA3CA0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74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67B189-9C3A-4ACB-8EE9-62740DA3CA0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719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67B189-9C3A-4ACB-8EE9-62740DA3CA0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1075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67B189-9C3A-4ACB-8EE9-62740DA3CA0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592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notices have been issued this fiscal year.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67B189-9C3A-4ACB-8EE9-62740DA3CA0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385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where are we in terms of the pilot. </a:t>
            </a:r>
          </a:p>
          <a:p>
            <a:r>
              <a:rPr lang="en-US" dirty="0"/>
              <a:t>For the 1</a:t>
            </a:r>
            <a:r>
              <a:rPr lang="en-US" baseline="30000" dirty="0"/>
              <a:t>st</a:t>
            </a:r>
            <a:r>
              <a:rPr lang="en-US" dirty="0"/>
              <a:t> and 2</a:t>
            </a:r>
            <a:r>
              <a:rPr lang="en-US" baseline="30000" dirty="0"/>
              <a:t>nd</a:t>
            </a:r>
            <a:r>
              <a:rPr lang="en-US" dirty="0"/>
              <a:t> quarters, overall LIHTC is down from last year. Run thru the numbers above.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67B189-9C3A-4ACB-8EE9-62740DA3CA0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13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Broadly affordable includes LIHTC deals; affordable includes deals with inclusionary zoning or 10-90% LIHTC or Section 8.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67B189-9C3A-4ACB-8EE9-62740DA3CA0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6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56% of the IE LIHTC deals were 9% with aver loan size of $8.8 M</a:t>
            </a:r>
          </a:p>
          <a:p>
            <a:r>
              <a:rPr lang="en-US" dirty="0"/>
              <a:t>45% were 4% deals with aver loan size of $15.8M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67B189-9C3A-4ACB-8EE9-62740DA3CA0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169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Still taking longer than we would like to get to a FC.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67B189-9C3A-4ACB-8EE9-62740DA3CA0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57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Nationally, 577 deals completed worth approx. $9.87Billion, 188 of which were LIHTC worth approx. $2.25Billion have been completed to date.</a:t>
            </a:r>
          </a:p>
          <a:p>
            <a:r>
              <a:rPr lang="en-US" dirty="0"/>
              <a:t>Nationally 99 of 188 were NC/SR LIHTC deals and 89 were REFI LIHTC.</a:t>
            </a:r>
          </a:p>
          <a:p>
            <a:r>
              <a:rPr lang="en-US" dirty="0"/>
              <a:t>Nationally 76 were 4% deals and 112 were 9% deals. These are to-date and not just the 1</a:t>
            </a:r>
            <a:r>
              <a:rPr lang="en-US" baseline="30000" dirty="0"/>
              <a:t>st</a:t>
            </a:r>
            <a:r>
              <a:rPr lang="en-US" dirty="0"/>
              <a:t> and 2</a:t>
            </a:r>
            <a:r>
              <a:rPr lang="en-US" baseline="30000" dirty="0"/>
              <a:t>nd</a:t>
            </a:r>
            <a:r>
              <a:rPr lang="en-US" dirty="0"/>
              <a:t> quarter.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67B189-9C3A-4ACB-8EE9-62740DA3CA0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164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Timeline to help enable LIHTC be a meaningful product at HUD.</a:t>
            </a:r>
          </a:p>
          <a:p>
            <a:r>
              <a:rPr lang="en-US" dirty="0"/>
              <a:t>LIHTC is growing is an important insurance product we process to help support affordable housing.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67B189-9C3A-4ACB-8EE9-62740DA3CA0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59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many deals: 13 active, 3 issued FC, 1 has closed.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67B189-9C3A-4ACB-8EE9-62740DA3CA0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054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0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22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53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3804" y="6356350"/>
            <a:ext cx="3950898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828800" cy="365125"/>
          </a:xfrm>
        </p:spPr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1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05177" y="6356350"/>
            <a:ext cx="3950898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84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18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61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37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302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60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3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551" y="6356350"/>
            <a:ext cx="3942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 defTabSz="457200"/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fld id="{1635BF7B-F4BA-064F-8313-92D42CD4D709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81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d.gov/program_offices/housing/mfh/map/maphome/taxcredi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tmp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d.gov/program_offices/housing/mfh/map/maphome/taxcredi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305800" cy="27432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20</a:t>
            </a:r>
            <a:r>
              <a:rPr lang="en-US" sz="3600" baseline="30000" dirty="0"/>
              <a:t>th</a:t>
            </a:r>
            <a:r>
              <a:rPr lang="en-US" sz="3600" dirty="0"/>
              <a:t> Annual</a:t>
            </a:r>
            <a:br>
              <a:rPr lang="en-US" sz="3600" dirty="0"/>
            </a:br>
            <a:r>
              <a:rPr lang="en-US" sz="3600" dirty="0"/>
              <a:t>WMAC</a:t>
            </a:r>
            <a:br>
              <a:rPr lang="en-US" sz="3600" dirty="0"/>
            </a:br>
            <a:r>
              <a:rPr lang="en-US" sz="3600" dirty="0"/>
              <a:t>Conference</a:t>
            </a:r>
            <a:br>
              <a:rPr lang="en-US" dirty="0"/>
            </a:br>
            <a:r>
              <a:rPr lang="en-US" dirty="0"/>
              <a:t>LIHTC &amp; D4 Pilot</a:t>
            </a:r>
            <a:br>
              <a:rPr lang="en-US" dirty="0"/>
            </a:br>
            <a:r>
              <a:rPr lang="en-US" dirty="0"/>
              <a:t>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143000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September 9, 2019</a:t>
            </a:r>
          </a:p>
          <a:p>
            <a:r>
              <a:rPr lang="en-US" dirty="0"/>
              <a:t>San Francisco, CA.</a:t>
            </a:r>
          </a:p>
          <a:p>
            <a:endParaRPr lang="en-US" dirty="0"/>
          </a:p>
          <a:p>
            <a:r>
              <a:rPr lang="en-US" dirty="0"/>
              <a:t>Erica Kodiyan, MF Underwriting Branch Chief, LIHTC Team Lead, West Region</a:t>
            </a:r>
          </a:p>
          <a:p>
            <a:r>
              <a:rPr lang="en-US" sz="2500" i="1" dirty="0"/>
              <a:t>On behalf of </a:t>
            </a:r>
            <a:r>
              <a:rPr lang="en-US" dirty="0"/>
              <a:t>Elizabeth H. Arteaga, Housing Program Officer, HQ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092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6A39E-BF14-449A-82BA-91045807B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b="1" dirty="0"/>
              <a:t>D4 Pilots are Low Risk Deals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CA0C98B7-AF1B-4F75-B698-1D398EE1E5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E04BBA-9E07-4B95-9050-62C45B2C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450"/>
              </a:spcAft>
            </a:pPr>
            <a:fld id="{78830928-C9F1-4287-89DC-7DD766660E6B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450"/>
                </a:spcAft>
              </a:pPr>
              <a:t>10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571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D752AA5-8678-49DA-880E-09AF35FE0B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1684524"/>
              </p:ext>
            </p:extLst>
          </p:nvPr>
        </p:nvGraphicFramePr>
        <p:xfrm>
          <a:off x="914400" y="1371600"/>
          <a:ext cx="7086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BFE8826F-5924-44BB-AEED-9B717AAA4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Pilot Concept Meeting Outcomes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46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7DA9B-ADFC-4CEB-BB09-61B88C46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Early Deliverables at Concept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4536D-6C14-441C-A6A6-EA3DF818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2FCC33-7D42-4189-8F09-E23D9CB5E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/>
              <a:t>In the concept package include:</a:t>
            </a:r>
          </a:p>
          <a:p>
            <a:pPr lvl="1"/>
            <a:r>
              <a:rPr lang="en-US" dirty="0"/>
              <a:t>2530’s</a:t>
            </a:r>
          </a:p>
          <a:p>
            <a:pPr lvl="1"/>
            <a:r>
              <a:rPr lang="en-US" dirty="0"/>
              <a:t>MUTM rent approvals</a:t>
            </a:r>
          </a:p>
          <a:p>
            <a:pPr lvl="1"/>
            <a:r>
              <a:rPr lang="en-US" dirty="0"/>
              <a:t>AFHMP</a:t>
            </a:r>
          </a:p>
          <a:p>
            <a:pPr lvl="1"/>
            <a:r>
              <a:rPr lang="en-US" dirty="0"/>
              <a:t>Phase 1</a:t>
            </a:r>
          </a:p>
          <a:p>
            <a:pPr lvl="1"/>
            <a:r>
              <a:rPr lang="en-US" dirty="0"/>
              <a:t>Written SOW</a:t>
            </a:r>
          </a:p>
          <a:p>
            <a:pPr lvl="1"/>
            <a:r>
              <a:rPr lang="en-US" dirty="0"/>
              <a:t>Pilot Eligibility checklist</a:t>
            </a:r>
          </a:p>
          <a:p>
            <a:pPr lvl="1"/>
            <a:r>
              <a:rPr lang="en-US" dirty="0"/>
              <a:t>Prepayment approval</a:t>
            </a:r>
          </a:p>
          <a:p>
            <a:pPr lvl="1"/>
            <a:r>
              <a:rPr lang="en-US" dirty="0"/>
              <a:t>Tax credit investor/syndicator certifications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27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139C6-B8E3-4251-8400-783437A40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Ineligible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D1D9F-F33C-471B-A605-F091B0FE9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RAD projects- case by case basis.</a:t>
            </a:r>
          </a:p>
          <a:p>
            <a:pPr marL="0" indent="0">
              <a:buNone/>
            </a:pPr>
            <a:r>
              <a:rPr lang="en-US" sz="2100" i="1" dirty="0"/>
              <a:t>	Lender Question:  RAD </a:t>
            </a:r>
            <a:r>
              <a:rPr lang="en-US" sz="2100" b="1" i="1" u="sng" dirty="0"/>
              <a:t>should be</a:t>
            </a:r>
            <a:r>
              <a:rPr lang="en-US" sz="2100" i="1" dirty="0"/>
              <a:t> allowed for expedited processing if an RCC has 	been issued.  Once an RCC is issued then there is less complexity.  RAD could 	benefit from the 4% rehabilitation streamlining. </a:t>
            </a:r>
            <a:r>
              <a:rPr lang="en-US" dirty="0"/>
              <a:t>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Historic Tax Credit/New Market Tax Credit deals</a:t>
            </a:r>
          </a:p>
          <a:p>
            <a:r>
              <a:rPr lang="en-US" dirty="0"/>
              <a:t>Projects involving adaptive re-use of non residential structures</a:t>
            </a:r>
          </a:p>
          <a:p>
            <a:r>
              <a:rPr lang="en-US" dirty="0"/>
              <a:t>Projects involving significant demolition</a:t>
            </a:r>
          </a:p>
          <a:p>
            <a:r>
              <a:rPr lang="en-US" dirty="0"/>
              <a:t>Projects involving gut rehab.</a:t>
            </a:r>
          </a:p>
          <a:p>
            <a:r>
              <a:rPr lang="en-US" dirty="0"/>
              <a:t>Projects with inexperienced Development Team Members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90E69-CC83-4877-9683-23F1AB5B2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13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726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930EC-C635-455E-ABE2-D3184CA7A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HUD LIHTC Web Page: </a:t>
            </a:r>
            <a:r>
              <a:rPr lang="en-US" sz="2700" dirty="0"/>
              <a:t> </a:t>
            </a:r>
            <a:r>
              <a:rPr lang="en-US" sz="2000" dirty="0">
                <a:hlinkClick r:id="rId3"/>
              </a:rPr>
              <a:t>https://www.hud.gov/program_offices/housing/mfh/map/maphome/taxcredit</a:t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 descr="HUD.gov / U.S. Department of Housing and Urban Development (HUD) - Internet Explorer">
            <a:hlinkClick r:id="rId3"/>
            <a:extLst>
              <a:ext uri="{FF2B5EF4-FFF2-40B4-BE49-F238E27FC236}">
                <a16:creationId xmlns:a16="http://schemas.microsoft.com/office/drawing/2014/main" id="{9C38EB36-7846-4671-8FFA-B6AD950016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55343"/>
            <a:ext cx="8229600" cy="4415676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DBBC4-5612-4F07-AD47-EA69485D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14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899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93C6D-C326-49CC-AC14-F0E35F689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42774-6293-47C6-A47E-7DF207069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0000" lnSpcReduction="20000"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0" indent="0" algn="ctr">
              <a:buNone/>
            </a:pPr>
            <a:endParaRPr lang="en-US" sz="6600" dirty="0"/>
          </a:p>
          <a:p>
            <a:pPr marL="0" indent="0" algn="ctr">
              <a:buNone/>
            </a:pPr>
            <a:r>
              <a:rPr lang="en-US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End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</a:t>
            </a:r>
          </a:p>
          <a:p>
            <a:pPr marL="0" indent="0">
              <a:buNone/>
            </a:pPr>
            <a:endParaRPr lang="en-US" b="1" u="sng" cap="small" dirty="0"/>
          </a:p>
          <a:p>
            <a:pPr marL="0" indent="0">
              <a:buNone/>
            </a:pPr>
            <a:endParaRPr lang="en-US" b="1" u="sng" cap="small" dirty="0"/>
          </a:p>
          <a:p>
            <a:pPr marL="0" indent="0">
              <a:buNone/>
            </a:pPr>
            <a:r>
              <a:rPr lang="en-US" sz="2200" b="1" u="sng" cap="small" dirty="0"/>
              <a:t>ERICA KODIYAN</a:t>
            </a:r>
            <a:r>
              <a:rPr lang="en-US" sz="2200" u="sng" cap="small" dirty="0"/>
              <a:t>| </a:t>
            </a:r>
            <a:r>
              <a:rPr lang="en-US" sz="2200" u="sng" dirty="0"/>
              <a:t>Branch Chief</a:t>
            </a:r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HUD MULTIFAMILY – WEST REGION</a:t>
            </a:r>
            <a:endParaRPr lang="en-US" sz="2200" dirty="0"/>
          </a:p>
          <a:p>
            <a:pPr marL="0" indent="0">
              <a:buNone/>
            </a:pPr>
            <a:r>
              <a:rPr lang="en-US" sz="2200" cap="all" dirty="0"/>
              <a:t>U.S. Department of </a:t>
            </a:r>
            <a:r>
              <a:rPr lang="en-US" sz="2200" b="1" cap="all" dirty="0"/>
              <a:t>Housing and Urban Development</a:t>
            </a:r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San Francisco Multifamily Regional Office </a:t>
            </a:r>
            <a:r>
              <a:rPr lang="en-US" sz="2200" dirty="0"/>
              <a:t>| One Sansome Street, 12</a:t>
            </a:r>
            <a:r>
              <a:rPr lang="en-US" sz="2200" baseline="30000" dirty="0"/>
              <a:t>th</a:t>
            </a:r>
            <a:r>
              <a:rPr lang="en-US" sz="2200" dirty="0"/>
              <a:t> Floor</a:t>
            </a:r>
          </a:p>
          <a:p>
            <a:pPr marL="0" indent="0">
              <a:buNone/>
            </a:pPr>
            <a:r>
              <a:rPr lang="en-US" sz="2200" dirty="0"/>
              <a:t>San Francisco, CA 94104 | </a:t>
            </a:r>
            <a:r>
              <a:rPr lang="en-US" sz="2200" b="1" dirty="0"/>
              <a:t>T: 415.489.6661  Email:</a:t>
            </a:r>
            <a:r>
              <a:rPr lang="en-US" sz="2200" b="1" u="sng" dirty="0"/>
              <a:t>erica.b.kodiyan@hud.gov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LIHTC Lead</a:t>
            </a:r>
          </a:p>
          <a:p>
            <a:pPr marL="0" indent="0">
              <a:buNone/>
            </a:pPr>
            <a:r>
              <a:rPr lang="en-US" sz="2200" dirty="0"/>
              <a:t>Workload Share Lead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FE13D-6F08-4C16-9F9C-DBC4507BA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0E148-5218-4BE8-9E8A-5456CFB8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79AA5-B01C-4B16-8206-35E6ADF8C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15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356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451D-6C4B-4F2A-AB3C-AFCD1A00B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HQ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12553-482C-41A7-AD48-9EBF3F5C4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LIHTC Pilot Notice published 02/21/19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 to </a:t>
            </a:r>
            <a:r>
              <a:rPr lang="en-US" sz="2600" dirty="0">
                <a:hlinkClick r:id="rId3"/>
              </a:rPr>
              <a:t>https://www.hud.gov/program_offices/housing/mfh/map/maphome/taxcredit</a:t>
            </a:r>
            <a:r>
              <a:rPr lang="en-US" sz="2600" dirty="0"/>
              <a:t> </a:t>
            </a:r>
            <a:r>
              <a:rPr lang="en-US" dirty="0"/>
              <a:t>for latest Pilot Q&amp;As</a:t>
            </a:r>
          </a:p>
          <a:p>
            <a:r>
              <a:rPr lang="en-US" dirty="0"/>
              <a:t>Memo from Pat Burke dated 03/22/19- Waivers for Chap. 14.13.D:  Repayment of Def. Dev. Fees</a:t>
            </a:r>
          </a:p>
          <a:p>
            <a:r>
              <a:rPr lang="en-US" dirty="0"/>
              <a:t>Opportunity Zone Incentives Notice</a:t>
            </a:r>
          </a:p>
          <a:p>
            <a:r>
              <a:rPr lang="en-US" dirty="0"/>
              <a:t>2019 MAP Guide Revisions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E2F13-E54F-4CC9-9FCD-472D7B62C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28069-7DC0-4775-9CB4-80330CFB6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671EA-F059-4B86-9FAF-34515FC03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08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42AD0-37FA-4A8D-B87F-71F56A59E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LIHTC Production #s FY 2019 </a:t>
            </a:r>
            <a:br>
              <a:rPr lang="en-US" b="1" dirty="0"/>
            </a:br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&amp; 2</a:t>
            </a:r>
            <a:r>
              <a:rPr lang="en-US" b="1" baseline="30000" dirty="0"/>
              <a:t>nd</a:t>
            </a:r>
            <a:r>
              <a:rPr lang="en-US" b="1" dirty="0"/>
              <a:t> Qtrs.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1BFAA08-D534-4F90-B882-0713568E47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22635" y="1884858"/>
            <a:ext cx="7498730" cy="3956647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D129F-9B8F-426E-BA30-7041CC055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B061C-F5ED-49BC-959E-F5DD3E7C1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382C7-5502-41BC-AB4A-1C55ECED9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33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05549-3EB1-45D7-BB18-A39F8A959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LIHTC Production #s FY 2019 </a:t>
            </a:r>
            <a:br>
              <a:rPr lang="en-US" b="1" dirty="0"/>
            </a:br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&amp; 2</a:t>
            </a:r>
            <a:r>
              <a:rPr lang="en-US" b="1" baseline="30000" dirty="0"/>
              <a:t>nd</a:t>
            </a:r>
            <a:r>
              <a:rPr lang="en-US" b="1" dirty="0"/>
              <a:t> Qtrs.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9158489-587C-4097-8118-2E6B88FFE1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9700" y="1600200"/>
            <a:ext cx="8224599" cy="4525963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99BEF-0CC1-4AF9-9275-448EF27C4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3863B-FB00-4741-B9E7-4A7F653C1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57EB2-4707-4D1C-BEBD-A92C39672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827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C098B-16BA-4D1A-9D9C-1FAF7857E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LIHTC Production #s FY 2019 </a:t>
            </a:r>
            <a:br>
              <a:rPr lang="en-US" b="1" dirty="0"/>
            </a:br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&amp; 2</a:t>
            </a:r>
            <a:r>
              <a:rPr lang="en-US" b="1" baseline="30000" dirty="0"/>
              <a:t>nd</a:t>
            </a:r>
            <a:r>
              <a:rPr lang="en-US" b="1" dirty="0"/>
              <a:t> Qtrs.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55F128C-8960-4B2D-8958-EDE2CA9191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98872" y="1600200"/>
            <a:ext cx="7146256" cy="4525963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969CD-A777-4DAA-894F-91B7523AC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AED75-3AA1-46D5-827B-B55628701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E34F1-6277-43B6-8DFC-7477793DC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176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66F70-A237-4AAA-9E41-B845CB580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LIHTC Production #s FY 2019 </a:t>
            </a:r>
            <a:br>
              <a:rPr lang="en-US" b="1" dirty="0"/>
            </a:br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&amp; 2</a:t>
            </a:r>
            <a:r>
              <a:rPr lang="en-US" b="1" baseline="30000" dirty="0"/>
              <a:t>nd</a:t>
            </a:r>
            <a:r>
              <a:rPr lang="en-US" b="1" dirty="0"/>
              <a:t> Qtrs.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E561948-2100-4567-B6FE-ADB9ECD582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761748"/>
            <a:ext cx="8229600" cy="4202866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31C52-E316-4D1B-BF9D-97F1B484E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7603B-04D8-4915-AB86-DF90E649E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48829-8C94-4568-B170-7CB85FCD9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77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48D7F-30D7-4E12-A2EB-6D5B0FE1F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dirty="0"/>
              <a:t>Initial Endorsements 2019 FYTD.</a:t>
            </a:r>
            <a:br>
              <a:rPr lang="en-US" dirty="0"/>
            </a:br>
            <a:r>
              <a:rPr lang="en-US" dirty="0"/>
              <a:t>All vs. LIHTC </a:t>
            </a:r>
            <a:r>
              <a:rPr lang="en-US" sz="2200" dirty="0"/>
              <a:t>excludes Risk Share</a:t>
            </a:r>
            <a:br>
              <a:rPr lang="en-US" sz="2200" dirty="0"/>
            </a:br>
            <a:endParaRPr lang="en-US" sz="22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7149C6F-6C06-46BC-ACF0-BC1800C13F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75268"/>
              </p:ext>
            </p:extLst>
          </p:nvPr>
        </p:nvGraphicFramePr>
        <p:xfrm>
          <a:off x="381000" y="1417638"/>
          <a:ext cx="8458200" cy="4449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96456">
                  <a:extLst>
                    <a:ext uri="{9D8B030D-6E8A-4147-A177-3AD203B41FA5}">
                      <a16:colId xmlns:a16="http://schemas.microsoft.com/office/drawing/2014/main" val="3236909049"/>
                    </a:ext>
                  </a:extLst>
                </a:gridCol>
                <a:gridCol w="2152406">
                  <a:extLst>
                    <a:ext uri="{9D8B030D-6E8A-4147-A177-3AD203B41FA5}">
                      <a16:colId xmlns:a16="http://schemas.microsoft.com/office/drawing/2014/main" val="3028989193"/>
                    </a:ext>
                  </a:extLst>
                </a:gridCol>
                <a:gridCol w="2509338">
                  <a:extLst>
                    <a:ext uri="{9D8B030D-6E8A-4147-A177-3AD203B41FA5}">
                      <a16:colId xmlns:a16="http://schemas.microsoft.com/office/drawing/2014/main" val="2248538323"/>
                    </a:ext>
                  </a:extLst>
                </a:gridCol>
              </a:tblGrid>
              <a:tr h="27811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No. of IE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04344223"/>
                  </a:ext>
                </a:extLst>
              </a:tr>
              <a:tr h="2781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All IE FYTD (excludes Risk Share)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577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25073888"/>
                  </a:ext>
                </a:extLst>
              </a:tr>
              <a:tr h="2781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All LIHTC (excludes Risk Share)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188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33% of total IE FYTD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9255082"/>
                  </a:ext>
                </a:extLst>
              </a:tr>
              <a:tr h="27811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68537200"/>
                  </a:ext>
                </a:extLst>
              </a:tr>
              <a:tr h="27811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$$$ Volume of IE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55582036"/>
                  </a:ext>
                </a:extLst>
              </a:tr>
              <a:tr h="2781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All IE FYTD (excludes Risk Share)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$9.87 BN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87518134"/>
                  </a:ext>
                </a:extLst>
              </a:tr>
              <a:tr h="2781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All LIHTC (excludes Risk Share)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$2.25 BN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23% of total volume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75628880"/>
                  </a:ext>
                </a:extLst>
              </a:tr>
              <a:tr h="27811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9215061"/>
                  </a:ext>
                </a:extLst>
              </a:tr>
              <a:tr h="27811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20096169"/>
                  </a:ext>
                </a:extLst>
              </a:tr>
              <a:tr h="2781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NC/SR LIHTC FYTD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28834142"/>
                  </a:ext>
                </a:extLst>
              </a:tr>
              <a:tr h="2781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Refi LIHTC FYTD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92957854"/>
                  </a:ext>
                </a:extLst>
              </a:tr>
              <a:tr h="2781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188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53556501"/>
                  </a:ext>
                </a:extLst>
              </a:tr>
              <a:tr h="27811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16396314"/>
                  </a:ext>
                </a:extLst>
              </a:tr>
              <a:tr h="2781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4% LIHTC FYTD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91215254"/>
                  </a:ext>
                </a:extLst>
              </a:tr>
              <a:tr h="2781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9% LIHTC FYTD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40790216"/>
                  </a:ext>
                </a:extLst>
              </a:tr>
              <a:tr h="2781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188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64905314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81B9B-3EC6-49C5-81C0-5C2A12364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E1EAE-B66A-4CBB-9DDD-3AAE8D78B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D052C-39E8-4A5E-830E-CD0A3541A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77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CE3C3-F551-4F78-8EC0-AF4FEC78D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LIHTC at HUD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A882-FD61-491D-9896-994AA9EF1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1991-2013		7-8% of FHA Volume with LIHTC</a:t>
            </a:r>
          </a:p>
          <a:p>
            <a:pPr marL="514350" indent="-514350">
              <a:buAutoNum type="arabicPlain" startAt="2016"/>
            </a:pPr>
            <a:r>
              <a:rPr lang="en-US" sz="2800" dirty="0"/>
              <a:t>   			MAP Guide Chp. 14</a:t>
            </a:r>
          </a:p>
          <a:p>
            <a:pPr marL="0" indent="0">
              <a:buNone/>
            </a:pPr>
            <a:r>
              <a:rPr lang="en-US" sz="2800" dirty="0"/>
              <a:t>Feb 2019    		D4 LIHTC Pilot Notice Published</a:t>
            </a:r>
          </a:p>
          <a:p>
            <a:pPr marL="0" indent="0">
              <a:buNone/>
            </a:pPr>
            <a:r>
              <a:rPr lang="en-US" sz="2800" dirty="0"/>
              <a:t>Sept 2019 		23% of FHA volume with LIHTC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7B262-F7F2-4495-9B01-B28527327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197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01421F4-1399-4164-B965-928F832DE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LIHTC Pilot Status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17BE63-AE66-43CF-A9E4-00E5E76C7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13 active deals since February</a:t>
            </a:r>
          </a:p>
          <a:p>
            <a:pPr marL="857250" lvl="2" indent="0">
              <a:buNone/>
            </a:pPr>
            <a:r>
              <a:rPr lang="en-US" b="1" dirty="0"/>
              <a:t>1</a:t>
            </a:r>
            <a:r>
              <a:rPr lang="en-US" dirty="0"/>
              <a:t> – 9% NC; </a:t>
            </a:r>
            <a:r>
              <a:rPr lang="en-US" b="1" dirty="0"/>
              <a:t>4</a:t>
            </a:r>
            <a:r>
              <a:rPr lang="en-US" dirty="0"/>
              <a:t> - 9% SR, sect 8; </a:t>
            </a:r>
            <a:r>
              <a:rPr lang="en-US" b="1" dirty="0"/>
              <a:t>8</a:t>
            </a:r>
            <a:r>
              <a:rPr lang="en-US" dirty="0"/>
              <a:t> - 4% SR, sect 8</a:t>
            </a:r>
          </a:p>
          <a:p>
            <a:r>
              <a:rPr lang="en-US" dirty="0"/>
              <a:t>3 LIHTC Pilot Firms have been Issued: </a:t>
            </a:r>
          </a:p>
          <a:p>
            <a:pPr marL="914400" lvl="2" indent="0">
              <a:buNone/>
            </a:pPr>
            <a:r>
              <a:rPr lang="en-US" dirty="0"/>
              <a:t>Northeast- 1, Midwest- 1, West- 1</a:t>
            </a:r>
          </a:p>
          <a:p>
            <a:r>
              <a:rPr lang="en-US" dirty="0"/>
              <a:t>1 LIHTC Pilot deal has Initially Closed:</a:t>
            </a:r>
          </a:p>
          <a:p>
            <a:pPr marL="914400" lvl="2" indent="0">
              <a:buNone/>
            </a:pPr>
            <a:r>
              <a:rPr lang="en-US" dirty="0"/>
              <a:t>Midwest Region</a:t>
            </a:r>
          </a:p>
          <a:p>
            <a:r>
              <a:rPr lang="en-US" dirty="0"/>
              <a:t>Loan sizes from $1.72 to $17.7 million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04800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EDE3B369B9E74C95F1C5D9384C708C" ma:contentTypeVersion="10" ma:contentTypeDescription="Create a new document." ma:contentTypeScope="" ma:versionID="7b126f0e90ebba2a7fb0c29a33cefcb0">
  <xsd:schema xmlns:xsd="http://www.w3.org/2001/XMLSchema" xmlns:xs="http://www.w3.org/2001/XMLSchema" xmlns:p="http://schemas.microsoft.com/office/2006/metadata/properties" xmlns:ns3="e66f42b4-c70a-46d4-b042-295a079360fa" xmlns:ns4="b42af852-80d2-4a59-9f02-b350b49c8483" targetNamespace="http://schemas.microsoft.com/office/2006/metadata/properties" ma:root="true" ma:fieldsID="020e2a363c48c9511b8aceefbe740a7f" ns3:_="" ns4:_="">
    <xsd:import namespace="e66f42b4-c70a-46d4-b042-295a079360fa"/>
    <xsd:import namespace="b42af852-80d2-4a59-9f02-b350b49c84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6f42b4-c70a-46d4-b042-295a079360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af852-80d2-4a59-9f02-b350b49c848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FA4492-B3FE-4819-9F03-018CDB73C5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ED898C-6C97-421E-8496-1E8E9DB13901}">
  <ds:schemaRefs>
    <ds:schemaRef ds:uri="http://schemas.microsoft.com/office/2006/documentManagement/types"/>
    <ds:schemaRef ds:uri="http://schemas.microsoft.com/office/infopath/2007/PartnerControls"/>
    <ds:schemaRef ds:uri="e66f42b4-c70a-46d4-b042-295a079360fa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b42af852-80d2-4a59-9f02-b350b49c848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0E6D385-354A-4A05-99BE-A379EE55DB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6f42b4-c70a-46d4-b042-295a079360fa"/>
    <ds:schemaRef ds:uri="b42af852-80d2-4a59-9f02-b350b49c84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</TotalTime>
  <Words>799</Words>
  <Application>Microsoft Office PowerPoint</Application>
  <PresentationFormat>On-screen Show (4:3)</PresentationFormat>
  <Paragraphs>155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1_Office Theme</vt:lpstr>
      <vt:lpstr>20th Annual WMAC Conference LIHTC &amp; D4 Pilot Update</vt:lpstr>
      <vt:lpstr>HQ Updates</vt:lpstr>
      <vt:lpstr>LIHTC Production #s FY 2019  1st &amp; 2nd Qtrs.</vt:lpstr>
      <vt:lpstr>LIHTC Production #s FY 2019  1st &amp; 2nd Qtrs.</vt:lpstr>
      <vt:lpstr>LIHTC Production #s FY 2019  1st &amp; 2nd Qtrs.</vt:lpstr>
      <vt:lpstr>LIHTC Production #s FY 2019  1st &amp; 2nd Qtrs.</vt:lpstr>
      <vt:lpstr>Initial Endorsements 2019 FYTD. All vs. LIHTC excludes Risk Share </vt:lpstr>
      <vt:lpstr>LIHTC at HUD</vt:lpstr>
      <vt:lpstr>LIHTC Pilot Status</vt:lpstr>
      <vt:lpstr>D4 Pilots are Low Risk Deals</vt:lpstr>
      <vt:lpstr>Pilot Concept Meeting Outcomes </vt:lpstr>
      <vt:lpstr>Early Deliverables at Concept</vt:lpstr>
      <vt:lpstr>Ineligible Projects</vt:lpstr>
      <vt:lpstr>HUD LIHTC Web Page:  https://www.hud.gov/program_offices/housing/mfh/map/maphome/taxcredit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221(d)(4)/220 New Const./ Sub. Rehab. LIHTC Pilot Training</dc:title>
  <dc:creator>Arteaga, Elizabeth H</dc:creator>
  <cp:lastModifiedBy>Kodiyan, Erica B</cp:lastModifiedBy>
  <cp:revision>53</cp:revision>
  <cp:lastPrinted>2019-09-06T19:45:22Z</cp:lastPrinted>
  <dcterms:created xsi:type="dcterms:W3CDTF">2019-04-12T15:09:51Z</dcterms:created>
  <dcterms:modified xsi:type="dcterms:W3CDTF">2019-09-06T19:45:23Z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0x01010051EDE3B369B9E74C95F1C5D9384C708C</vt:lpwstr>
  </property>
</Properties>
</file>