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5" r:id="rId4"/>
    <p:sldId id="266" r:id="rId5"/>
    <p:sldId id="267" r:id="rId6"/>
    <p:sldId id="268" r:id="rId7"/>
  </p:sldIdLst>
  <p:sldSz cx="9144000" cy="6858000" type="screen4x3"/>
  <p:notesSz cx="6858000" cy="9296400"/>
  <p:defaultTextStyle>
    <a:defPPr>
      <a:defRPr lang="en-US"/>
    </a:defPPr>
    <a:lvl1pPr algn="l" defTabSz="4570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76" algn="l" defTabSz="4570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53" algn="l" defTabSz="4570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228" algn="l" defTabSz="4570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306" algn="l" defTabSz="45707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382" algn="l" defTabSz="9141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459" algn="l" defTabSz="9141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535" algn="l" defTabSz="9141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612" algn="l" defTabSz="91415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88"/>
    <a:srgbClr val="D06F18"/>
    <a:srgbClr val="F58025"/>
    <a:srgbClr val="00539F"/>
    <a:srgbClr val="003A69"/>
    <a:srgbClr val="B9C7D4"/>
    <a:srgbClr val="E7E6DE"/>
    <a:srgbClr val="D3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EC144D-859C-404C-A413-610ACFBF67C3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096D24-01A4-4010-AE9A-941470AB7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4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F9AD30-0ADB-44A1-9842-540BDE9B65D1}" type="datetimeFigureOut">
              <a:rPr lang="en-US"/>
              <a:pPr>
                <a:defRPr/>
              </a:pPr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2" rIns="93162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3162" tIns="46582" rIns="93162" bIns="4658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ABCBC7-C8B8-4785-B320-4CBE9CA5E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0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07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6" algn="l" defTabSz="45707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45707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8" algn="l" defTabSz="45707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6" algn="l" defTabSz="45707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2" algn="l" defTabSz="457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59" algn="l" defTabSz="457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35" algn="l" defTabSz="457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12" algn="l" defTabSz="4570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133" y="1383879"/>
            <a:ext cx="4543497" cy="572447"/>
          </a:xfrm>
          <a:prstGeom prst="rect">
            <a:avLst/>
          </a:prstGeom>
        </p:spPr>
        <p:txBody>
          <a:bodyPr lIns="91416" tIns="45708" rIns="91416" bIns="45708"/>
          <a:lstStyle>
            <a:lvl1pPr algn="l">
              <a:defRPr sz="1800" b="1" i="0">
                <a:solidFill>
                  <a:srgbClr val="F58025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0670" y="1250950"/>
            <a:ext cx="8671410" cy="0"/>
          </a:xfrm>
          <a:prstGeom prst="line">
            <a:avLst/>
          </a:prstGeom>
          <a:ln w="9525" cmpd="sng">
            <a:solidFill>
              <a:srgbClr val="F58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15368" y="6205308"/>
            <a:ext cx="9004300" cy="0"/>
          </a:xfrm>
          <a:prstGeom prst="line">
            <a:avLst/>
          </a:prstGeom>
          <a:ln w="9525" cmpd="sng">
            <a:solidFill>
              <a:srgbClr val="F58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20190" y="3229495"/>
            <a:ext cx="867141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5694" y="1667052"/>
            <a:ext cx="8166613" cy="572447"/>
          </a:xfrm>
          <a:prstGeom prst="rect">
            <a:avLst/>
          </a:prstGeom>
        </p:spPr>
        <p:txBody>
          <a:bodyPr lIns="91416" tIns="45708" rIns="91416" bIns="45708"/>
          <a:lstStyle>
            <a:lvl1pPr algn="l">
              <a:defRPr sz="2800" b="1" i="0">
                <a:solidFill>
                  <a:srgbClr val="00528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5694" y="2075611"/>
            <a:ext cx="8166613" cy="1020103"/>
          </a:xfrm>
          <a:prstGeom prst="rect">
            <a:avLst/>
          </a:prstGeom>
        </p:spPr>
        <p:txBody>
          <a:bodyPr lIns="91416" tIns="45708" rIns="91416" bIns="45708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800" b="0" i="0">
                <a:solidFill>
                  <a:srgbClr val="F58025"/>
                </a:solidFill>
                <a:latin typeface="Verdana"/>
                <a:cs typeface="Verdana"/>
              </a:defRPr>
            </a:lvl1pPr>
            <a:lvl2pPr marL="45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3700" y="1601788"/>
            <a:ext cx="8293100" cy="0"/>
          </a:xfrm>
          <a:prstGeom prst="line">
            <a:avLst/>
          </a:prstGeom>
          <a:ln w="9525" cmpd="sng">
            <a:solidFill>
              <a:srgbClr val="F58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93700" y="3001963"/>
            <a:ext cx="8293100" cy="0"/>
          </a:xfrm>
          <a:prstGeom prst="line">
            <a:avLst/>
          </a:prstGeom>
          <a:ln w="9525" cmpd="sng">
            <a:solidFill>
              <a:srgbClr val="F58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12077" y="6206174"/>
            <a:ext cx="8547100" cy="0"/>
          </a:xfrm>
          <a:prstGeom prst="line">
            <a:avLst/>
          </a:prstGeom>
          <a:ln w="9525" cmpd="sng">
            <a:solidFill>
              <a:srgbClr val="F58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58"/>
            <a:ext cx="8229600" cy="634901"/>
          </a:xfrm>
          <a:prstGeom prst="rect">
            <a:avLst/>
          </a:prstGeom>
        </p:spPr>
        <p:txBody>
          <a:bodyPr vert="horz" lIns="91416" tIns="45708" rIns="91416" bIns="45708" anchor="ctr"/>
          <a:lstStyle>
            <a:lvl1pPr algn="l">
              <a:defRPr sz="2200" b="1" i="0">
                <a:solidFill>
                  <a:srgbClr val="00528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145257"/>
            <a:ext cx="8229600" cy="1021085"/>
          </a:xfrm>
          <a:prstGeom prst="rect">
            <a:avLst/>
          </a:prstGeom>
        </p:spPr>
        <p:txBody>
          <a:bodyPr vert="horz" lIns="91416" tIns="45708" rIns="91416" bIns="45708"/>
          <a:lstStyle>
            <a:lvl1pPr marL="0" indent="0">
              <a:buFontTx/>
              <a:buNone/>
              <a:defRPr sz="1200" b="0" i="0">
                <a:solidFill>
                  <a:srgbClr val="005288"/>
                </a:solidFill>
                <a:latin typeface="Verdana"/>
                <a:cs typeface="Verdana"/>
              </a:defRPr>
            </a:lvl1pPr>
            <a:lvl2pPr marL="453903" indent="-228538">
              <a:buFont typeface="Wingdings" charset="2"/>
              <a:buChar char="§"/>
              <a:defRPr sz="1200" b="0" i="0">
                <a:solidFill>
                  <a:srgbClr val="005288"/>
                </a:solidFill>
                <a:latin typeface="Verdana"/>
                <a:cs typeface="Verdana"/>
              </a:defRPr>
            </a:lvl2pPr>
            <a:lvl3pPr marL="685614" indent="-225364">
              <a:buClr>
                <a:srgbClr val="00539F"/>
              </a:buClr>
              <a:buFont typeface="Verdana" pitchFamily="34" charset="0"/>
              <a:buChar char="–"/>
              <a:defRPr sz="1200" b="0" i="0">
                <a:solidFill>
                  <a:srgbClr val="005288"/>
                </a:solidFill>
                <a:latin typeface="Verdana"/>
                <a:cs typeface="Verdana"/>
              </a:defRPr>
            </a:lvl3pPr>
            <a:lvl4pPr>
              <a:defRPr b="0" i="0">
                <a:solidFill>
                  <a:srgbClr val="005288"/>
                </a:solidFill>
                <a:latin typeface="Verdana"/>
                <a:cs typeface="Verdana"/>
              </a:defRPr>
            </a:lvl4pPr>
            <a:lvl5pPr>
              <a:defRPr b="0" i="0">
                <a:solidFill>
                  <a:srgbClr val="005288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327529" y="6356351"/>
            <a:ext cx="530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67C3-8733-442E-A58C-949CF1EBA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5889" y="757733"/>
            <a:ext cx="8570912" cy="0"/>
          </a:xfrm>
          <a:prstGeom prst="line">
            <a:avLst/>
          </a:prstGeom>
          <a:ln w="9525" cmpd="sng">
            <a:solidFill>
              <a:srgbClr val="F58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2077" y="6206174"/>
            <a:ext cx="8547100" cy="0"/>
          </a:xfrm>
          <a:prstGeom prst="line">
            <a:avLst/>
          </a:prstGeom>
          <a:ln w="9525" cmpd="sng">
            <a:solidFill>
              <a:srgbClr val="F580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5686" y="1667054"/>
            <a:ext cx="8166614" cy="572446"/>
          </a:xfrm>
          <a:prstGeom prst="rect">
            <a:avLst/>
          </a:prstGeom>
        </p:spPr>
        <p:txBody>
          <a:bodyPr lIns="90813" tIns="45407" rIns="90813" bIns="45407"/>
          <a:lstStyle>
            <a:lvl1pPr algn="l">
              <a:defRPr sz="2800" b="1" i="0">
                <a:solidFill>
                  <a:srgbClr val="F58025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5686" y="2075609"/>
            <a:ext cx="8166614" cy="1020101"/>
          </a:xfrm>
          <a:prstGeom prst="rect">
            <a:avLst/>
          </a:prstGeom>
        </p:spPr>
        <p:txBody>
          <a:bodyPr lIns="90813" tIns="45407" rIns="90813" bIns="45407"/>
          <a:lstStyle>
            <a:lvl1pPr marL="0" indent="0" algn="l">
              <a:lnSpc>
                <a:spcPts val="2781"/>
              </a:lnSpc>
              <a:spcBef>
                <a:spcPts val="0"/>
              </a:spcBef>
              <a:buNone/>
              <a:defRPr sz="2800" b="0" i="0">
                <a:solidFill>
                  <a:srgbClr val="005288"/>
                </a:solidFill>
                <a:latin typeface="Verdana"/>
                <a:cs typeface="Verdana"/>
              </a:defRPr>
            </a:lvl1pPr>
            <a:lvl2pPr marL="45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Sidebar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2951"/>
            <a:ext cx="115888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60850" y="6356351"/>
            <a:ext cx="528638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005288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9A4AEBF2-7C77-44AA-BB8C-4E6278EA7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5" descr="PNC_Real Estate_flat_2C_C"/>
          <p:cNvPicPr>
            <a:picLocks noChangeAspect="1" noChangeArrowheads="1"/>
          </p:cNvPicPr>
          <p:nvPr userDrawn="1"/>
        </p:nvPicPr>
        <p:blipFill>
          <a:blip r:embed="rId7"/>
          <a:srcRect b="3569"/>
          <a:stretch>
            <a:fillRect/>
          </a:stretch>
        </p:blipFill>
        <p:spPr bwMode="auto">
          <a:xfrm>
            <a:off x="7286911" y="6378846"/>
            <a:ext cx="1350963" cy="47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72" r:id="rId3"/>
    <p:sldLayoutId id="2147484173" r:id="rId4"/>
  </p:sldLayoutIdLst>
  <p:hf hdr="0" ftr="0"/>
  <p:txStyles>
    <p:titleStyle>
      <a:lvl1pPr algn="ctr" defTabSz="45707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07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07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07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07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6" algn="ctr" defTabSz="45707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53" algn="ctr" defTabSz="45707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28" algn="ctr" defTabSz="45707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06" algn="ctr" defTabSz="45707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7" indent="-342807" algn="l" defTabSz="45707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9" indent="-285672" algn="l" defTabSz="45707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1" indent="-228538" algn="l" defTabSz="45707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7" indent="-228538" algn="l" defTabSz="45707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5" indent="-228538" algn="l" defTabSz="45707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1" indent="-228538" algn="l" defTabSz="4570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7" indent="-228538" algn="l" defTabSz="4570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3" indent="-228538" algn="l" defTabSz="4570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0" indent="-228538" algn="l" defTabSz="45707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6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8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6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9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5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2" algn="l" defTabSz="4570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854" y="3270514"/>
            <a:ext cx="3800546" cy="400085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r>
              <a:rPr lang="en-US" sz="2000" b="1" dirty="0" smtClean="0">
                <a:solidFill>
                  <a:srgbClr val="0052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9, 2019</a:t>
            </a:r>
            <a:endParaRPr lang="en-US" sz="2000" b="1" dirty="0">
              <a:solidFill>
                <a:srgbClr val="0052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550" y="1331470"/>
            <a:ext cx="6283810" cy="873546"/>
          </a:xfrm>
          <a:prstGeom prst="rect">
            <a:avLst/>
          </a:prstGeom>
        </p:spPr>
        <p:txBody>
          <a:bodyPr lIns="91416" tIns="45708" rIns="91416" bIns="45708"/>
          <a:lstStyle/>
          <a:p>
            <a:pPr marL="0" marR="0" lvl="0" indent="0" algn="l" defTabSz="4570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Dodging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Bullets in the Affordable Matrix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58025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391150" y="2108726"/>
            <a:ext cx="2286000" cy="673941"/>
          </a:xfrm>
          <a:prstGeom prst="rect">
            <a:avLst/>
          </a:prstGeom>
        </p:spPr>
        <p:txBody>
          <a:bodyPr lIns="91416" tIns="45708" rIns="91416" bIns="45708" anchor="ctr"/>
          <a:lstStyle/>
          <a:p>
            <a:pPr marL="0" marR="0" lvl="0" indent="0" algn="ctr" defTabSz="457076" rtl="0" eaLnBrk="0" fontAlgn="base" latinLnBrk="0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549" y="4365204"/>
            <a:ext cx="7057280" cy="873546"/>
          </a:xfrm>
          <a:prstGeom prst="rect">
            <a:avLst/>
          </a:prstGeom>
        </p:spPr>
        <p:txBody>
          <a:bodyPr lIns="91416" tIns="45708" rIns="91416" bIns="45708"/>
          <a:lstStyle/>
          <a:p>
            <a:pPr marL="0" marR="0" lvl="0" indent="0" algn="l" defTabSz="4570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Western</a:t>
            </a:r>
            <a:r>
              <a:rPr lang="en-US" sz="2400" b="1" dirty="0" smtClean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Mortgagee Advisory Council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0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Francisco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 One Bullet?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45257"/>
            <a:ext cx="8229600" cy="4012370"/>
          </a:xfrm>
        </p:spPr>
        <p:txBody>
          <a:bodyPr/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>
              <a:defRPr/>
            </a:pPr>
            <a:fld id="{847D67C3-8733-442E-A58C-949CF1EBAE15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857250"/>
            <a:ext cx="832757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Many?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45257"/>
            <a:ext cx="8229600" cy="3149341"/>
          </a:xfrm>
        </p:spPr>
        <p:txBody>
          <a:bodyPr/>
          <a:lstStyle/>
          <a:p>
            <a:pPr marL="566738" lvl="1" indent="-228600" defTabSz="5715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>
              <a:defRPr/>
            </a:pPr>
            <a:fld id="{847D67C3-8733-442E-A58C-949CF1EBAE15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1023937"/>
            <a:ext cx="8545286" cy="481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1" y="310015"/>
            <a:ext cx="8229600" cy="634901"/>
          </a:xfrm>
        </p:spPr>
        <p:txBody>
          <a:bodyPr/>
          <a:lstStyle/>
          <a:p>
            <a:r>
              <a:rPr lang="en-US" dirty="0" smtClean="0"/>
              <a:t>Dodge Bullets (avoid delays) Like Neo By . . 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47D67C3-8733-442E-A58C-949CF1EBAE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7841" y="775387"/>
            <a:ext cx="8229600" cy="5668956"/>
          </a:xfrm>
          <a:prstGeom prst="rect">
            <a:avLst/>
          </a:prstGeom>
        </p:spPr>
        <p:txBody>
          <a:bodyPr vert="horz" lIns="91416" tIns="45708" rIns="91416" bIns="45708"/>
          <a:lstStyle>
            <a:lvl1pPr marL="0" indent="0">
              <a:buFontTx/>
              <a:buNone/>
              <a:defRPr sz="1200" b="0" i="0">
                <a:solidFill>
                  <a:srgbClr val="005288"/>
                </a:solidFill>
                <a:latin typeface="Verdana"/>
                <a:cs typeface="Verdana"/>
              </a:defRPr>
            </a:lvl1pPr>
            <a:lvl2pPr marL="453903" indent="-228538">
              <a:buFont typeface="Wingdings" charset="2"/>
              <a:buChar char="§"/>
              <a:defRPr sz="1200" b="0" i="0">
                <a:solidFill>
                  <a:srgbClr val="005288"/>
                </a:solidFill>
                <a:latin typeface="Verdana"/>
                <a:cs typeface="Verdana"/>
              </a:defRPr>
            </a:lvl2pPr>
            <a:lvl3pPr marL="685614" indent="-225364">
              <a:buClr>
                <a:srgbClr val="00539F"/>
              </a:buClr>
              <a:buFont typeface="Verdana" pitchFamily="34" charset="0"/>
              <a:buChar char="–"/>
              <a:defRPr sz="1200" b="0" i="0">
                <a:solidFill>
                  <a:srgbClr val="005288"/>
                </a:solidFill>
                <a:latin typeface="Verdana"/>
                <a:cs typeface="Verdana"/>
              </a:defRPr>
            </a:lvl3pPr>
            <a:lvl4pPr>
              <a:defRPr b="0" i="0">
                <a:solidFill>
                  <a:srgbClr val="005288"/>
                </a:solidFill>
                <a:latin typeface="Verdana"/>
                <a:cs typeface="Verdana"/>
              </a:defRPr>
            </a:lvl4pPr>
            <a:lvl5pPr>
              <a:defRPr b="0" i="0">
                <a:solidFill>
                  <a:srgbClr val="005288"/>
                </a:solidFill>
                <a:latin typeface="Verdana"/>
                <a:cs typeface="Verdana"/>
              </a:defRPr>
            </a:lvl5pPr>
          </a:lstStyle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Wearing sunglasses and really cool trench coat.</a:t>
            </a:r>
          </a:p>
          <a:p>
            <a:pPr marL="457200" indent="-457200">
              <a:buAutoNum type="arabicPeriod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a robust, detailed concept meeting to discuss issue early.</a:t>
            </a:r>
          </a:p>
          <a:p>
            <a:pPr marL="457200" indent="-457200">
              <a:buAutoNum type="arabicPeriod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MUTM rents pre-approved before Firm Application; using Lender-ordered RCS. </a:t>
            </a:r>
          </a:p>
          <a:p>
            <a:pPr marL="457200" indent="-457200">
              <a:buAutoNum type="arabicPeriod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Ensuring availability of bond volume cap.</a:t>
            </a:r>
          </a:p>
          <a:p>
            <a:pPr marL="457200" indent="-457200">
              <a:buAutoNum type="arabicPeriod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 subordinate debt commitment letter – or extremely high certainty award. </a:t>
            </a:r>
          </a:p>
          <a:p>
            <a:pPr marL="457200" indent="-457200">
              <a:buAutoNum type="arabicPeriod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Discussing HUD Subordination Agreement early with subordinate lender(s).</a:t>
            </a:r>
          </a:p>
          <a:p>
            <a:pPr marL="457200" indent="-457200">
              <a:buAutoNum type="arabicPeriod"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Discussing Ground Lease Addendum early with Lessor.</a:t>
            </a:r>
          </a:p>
          <a:p>
            <a:pPr marL="457200" indent="-457200">
              <a:buAutoNum type="arabicPeriod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Reviewing title policy for any restrictions that will remain after closing (e.g., City of LA age restrictions, ADA restrictions)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AutoNum type="arabicPeriod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Dodge Bullets (avoid delays) Like Neo By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47D67C3-8733-442E-A58C-949CF1EBAE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77841" y="925286"/>
            <a:ext cx="8208959" cy="5181600"/>
          </a:xfrm>
          <a:prstGeom prst="rect">
            <a:avLst/>
          </a:prstGeom>
        </p:spPr>
        <p:txBody>
          <a:bodyPr vert="horz" lIns="91416" tIns="45708" rIns="91416" bIns="45708"/>
          <a:lstStyle>
            <a:lvl1pPr marL="0" indent="0" algn="l" defTabSz="457076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200" b="0" i="0" kern="1200">
                <a:solidFill>
                  <a:srgbClr val="005288"/>
                </a:solidFill>
                <a:latin typeface="Verdana"/>
                <a:ea typeface="+mn-ea"/>
                <a:cs typeface="Verdana"/>
              </a:defRPr>
            </a:lvl1pPr>
            <a:lvl2pPr marL="453903" indent="-228538" algn="l" defTabSz="457076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200" b="0" i="0" kern="1200">
                <a:solidFill>
                  <a:srgbClr val="005288"/>
                </a:solidFill>
                <a:latin typeface="Verdana"/>
                <a:ea typeface="+mn-ea"/>
                <a:cs typeface="Verdana"/>
              </a:defRPr>
            </a:lvl2pPr>
            <a:lvl3pPr marL="685614" indent="-225364" algn="l" defTabSz="457076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39F"/>
              </a:buClr>
              <a:buFont typeface="Verdana" pitchFamily="34" charset="0"/>
              <a:buChar char="–"/>
              <a:defRPr sz="1200" b="0" i="0" kern="1200">
                <a:solidFill>
                  <a:srgbClr val="005288"/>
                </a:solidFill>
                <a:latin typeface="Verdana"/>
                <a:ea typeface="+mn-ea"/>
                <a:cs typeface="Verdana"/>
              </a:defRPr>
            </a:lvl3pPr>
            <a:lvl4pPr marL="1599767" indent="-228538" algn="l" defTabSz="457076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rgbClr val="005288"/>
                </a:solidFill>
                <a:latin typeface="Verdana"/>
                <a:ea typeface="+mn-ea"/>
                <a:cs typeface="Verdana"/>
              </a:defRPr>
            </a:lvl4pPr>
            <a:lvl5pPr marL="2056845" indent="-228538" algn="l" defTabSz="457076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rgbClr val="005288"/>
                </a:solidFill>
                <a:latin typeface="Verdana"/>
                <a:ea typeface="+mn-ea"/>
                <a:cs typeface="Verdana"/>
              </a:defRPr>
            </a:lvl5pPr>
            <a:lvl6pPr marL="2513921" indent="-228538" algn="l" defTabSz="45707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7" indent="-228538" algn="l" defTabSz="45707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3" indent="-228538" algn="l" defTabSz="45707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0" indent="-228538" algn="l" defTabSz="45707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Engaging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 as a partner to discuss issues early.</a:t>
            </a:r>
          </a:p>
          <a:p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Having a third-party Relocation Plan prepared for HAP projects.</a:t>
            </a:r>
          </a:p>
          <a:p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Knowing environmental issues can even be a concern for preservation projects already in HUD’s portfolio.</a:t>
            </a:r>
          </a:p>
          <a:p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Visiting chiropractor or massage therapist regularly.</a:t>
            </a:r>
          </a:p>
          <a:p>
            <a:pPr marL="457200" indent="-457200">
              <a:buFontTx/>
              <a:buAutoNum type="arabicPeriod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AutoNum type="arabicPeriod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Tx/>
              <a:buAutoNum type="arabicPeriod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2" y="2666831"/>
            <a:ext cx="5481863" cy="27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45257"/>
            <a:ext cx="8229600" cy="4711257"/>
          </a:xfrm>
        </p:spPr>
        <p:txBody>
          <a:bodyPr/>
          <a:lstStyle/>
          <a:p>
            <a:pPr algn="ctr"/>
            <a:r>
              <a:rPr lang="en-US" sz="4000" dirty="0" smtClean="0"/>
              <a:t>“Neo, sooner or later you’re going to realize just as I did that there’s a difference between knowing the path and walking the path.”</a:t>
            </a:r>
          </a:p>
          <a:p>
            <a:pPr algn="ctr"/>
            <a:r>
              <a:rPr lang="en-US" sz="4000" dirty="0" smtClean="0"/>
              <a:t>-- Morpheus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47D67C3-8733-442E-A58C-949CF1EBAE1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4447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225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6_Custom Design</vt:lpstr>
      <vt:lpstr>PowerPoint Presentation</vt:lpstr>
      <vt:lpstr>Just One Bullet?</vt:lpstr>
      <vt:lpstr>Or Many?</vt:lpstr>
      <vt:lpstr>Dodge Bullets (avoid delays) Like Neo By . . .  </vt:lpstr>
      <vt:lpstr>Dodge Bullets (avoid delays) Like Neo By . . .</vt:lpstr>
      <vt:lpstr>Final Thought</vt:lpstr>
    </vt:vector>
  </TitlesOfParts>
  <Company>Ologie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Filippi</dc:creator>
  <cp:lastModifiedBy>Terry Wellman</cp:lastModifiedBy>
  <cp:revision>337</cp:revision>
  <cp:lastPrinted>2011-07-18T20:38:57Z</cp:lastPrinted>
  <dcterms:created xsi:type="dcterms:W3CDTF">2011-07-13T15:42:46Z</dcterms:created>
  <dcterms:modified xsi:type="dcterms:W3CDTF">2019-09-05T21:56:18Z</dcterms:modified>
</cp:coreProperties>
</file>