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59" r:id="rId8"/>
    <p:sldId id="262" r:id="rId9"/>
    <p:sldId id="261" r:id="rId10"/>
    <p:sldId id="260" r:id="rId11"/>
    <p:sldId id="263" r:id="rId12"/>
    <p:sldId id="264" r:id="rId13"/>
    <p:sldId id="265" r:id="rId14"/>
    <p:sldId id="266" r:id="rId15"/>
    <p:sldId id="268" r:id="rId16"/>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ciak, Thomas A" initials="BTA" lastIdx="2" clrIdx="0">
    <p:extLst>
      <p:ext uri="{19B8F6BF-5375-455C-9EA6-DF929625EA0E}">
        <p15:presenceInfo xmlns:p15="http://schemas.microsoft.com/office/powerpoint/2012/main" userId="S::Thomas.A.Bernaciak@hud.gov::e1266fc1-157a-4a56-824e-e4c384cefe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5378" autoAdjust="0"/>
  </p:normalViewPr>
  <p:slideViewPr>
    <p:cSldViewPr snapToGrid="0">
      <p:cViewPr varScale="1">
        <p:scale>
          <a:sx n="67" d="100"/>
          <a:sy n="67" d="100"/>
        </p:scale>
        <p:origin x="642" y="60"/>
      </p:cViewPr>
      <p:guideLst/>
    </p:cSldViewPr>
  </p:slideViewPr>
  <p:notesTextViewPr>
    <p:cViewPr>
      <p:scale>
        <a:sx n="1" d="1"/>
        <a:sy n="1" d="1"/>
      </p:scale>
      <p:origin x="0" y="0"/>
    </p:cViewPr>
  </p:notesTextViewPr>
  <p:notesViewPr>
    <p:cSldViewPr snapToGrid="0">
      <p:cViewPr varScale="1">
        <p:scale>
          <a:sx n="139" d="100"/>
          <a:sy n="139" d="100"/>
        </p:scale>
        <p:origin x="114" y="9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gman, Shannon M" userId="03e70581-10c9-4439-8eb5-addebdeeb451" providerId="ADAL" clId="{D7700C5A-9A55-4128-A4D4-9CCAA63F9E2C}"/>
    <pc:docChg chg="modNotesMaster">
      <pc:chgData name="Bergman, Shannon M" userId="03e70581-10c9-4439-8eb5-addebdeeb451" providerId="ADAL" clId="{D7700C5A-9A55-4128-A4D4-9CCAA63F9E2C}" dt="2019-09-04T17:23:36.386" v="1"/>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37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3" y="0"/>
            <a:ext cx="4033943" cy="352375"/>
          </a:xfrm>
          <a:prstGeom prst="rect">
            <a:avLst/>
          </a:prstGeom>
        </p:spPr>
        <p:txBody>
          <a:bodyPr vert="horz" lIns="93324" tIns="46662" rIns="93324" bIns="46662" rtlCol="0"/>
          <a:lstStyle>
            <a:lvl1pPr algn="r">
              <a:defRPr sz="1200"/>
            </a:lvl1pPr>
          </a:lstStyle>
          <a:p>
            <a:fld id="{B86A4124-A25E-4347-A015-8086AE13D164}" type="datetimeFigureOut">
              <a:rPr lang="en-US" smtClean="0"/>
              <a:t>9/4/2019</a:t>
            </a:fld>
            <a:endParaRPr lang="en-US"/>
          </a:p>
        </p:txBody>
      </p:sp>
      <p:sp>
        <p:nvSpPr>
          <p:cNvPr id="4" name="Slide Image Placeholder 3"/>
          <p:cNvSpPr>
            <a:spLocks noGrp="1" noRot="1" noChangeAspect="1"/>
          </p:cNvSpPr>
          <p:nvPr>
            <p:ph type="sldImg" idx="2"/>
          </p:nvPr>
        </p:nvSpPr>
        <p:spPr>
          <a:xfrm>
            <a:off x="2547938" y="877888"/>
            <a:ext cx="4213225" cy="2370137"/>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79866"/>
            <a:ext cx="7447280" cy="2765346"/>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726"/>
            <a:ext cx="4033943" cy="352374"/>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70726"/>
            <a:ext cx="4033943" cy="352374"/>
          </a:xfrm>
          <a:prstGeom prst="rect">
            <a:avLst/>
          </a:prstGeom>
        </p:spPr>
        <p:txBody>
          <a:bodyPr vert="horz" lIns="93324" tIns="46662" rIns="93324" bIns="46662" rtlCol="0" anchor="b"/>
          <a:lstStyle>
            <a:lvl1pPr algn="r">
              <a:defRPr sz="1200"/>
            </a:lvl1pPr>
          </a:lstStyle>
          <a:p>
            <a:fld id="{CDE3684F-A43C-496B-B381-CAD9C90ED88E}" type="slidenum">
              <a:rPr lang="en-US" smtClean="0"/>
              <a:t>‹#›</a:t>
            </a:fld>
            <a:endParaRPr lang="en-US"/>
          </a:p>
        </p:txBody>
      </p:sp>
    </p:spTree>
    <p:extLst>
      <p:ext uri="{BB962C8B-B14F-4D97-AF65-F5344CB8AC3E}">
        <p14:creationId xmlns:p14="http://schemas.microsoft.com/office/powerpoint/2010/main" val="65655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law.cornell.edu/uscode/text/12/1713"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govinfo.gov/content/pkg/FR-2015-04-20/pdf/2015-08946.pdf"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law.cornell.edu/cfr/text/24/200.5" TargetMode="External"/><Relationship Id="rId5" Type="http://schemas.openxmlformats.org/officeDocument/2006/relationships/hyperlink" Target="https://www.law.cornell.edu/cfr/text/24/200.5#b" TargetMode="External"/><Relationship Id="rId4" Type="http://schemas.openxmlformats.org/officeDocument/2006/relationships/hyperlink" Target="https://www.hud.gov/sites/documents/HSG-REDEL-MF.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Forty to introduce the panelists and explain his perspective as to why this panel is important</a:t>
            </a:r>
          </a:p>
          <a:p>
            <a:endParaRPr lang="en-US" dirty="0"/>
          </a:p>
          <a:p>
            <a:r>
              <a:rPr lang="en-US" dirty="0"/>
              <a:t>This discussion should be restricted to the policies and authorities granted to the Office of Housing. Other program offices have different delegated authorities so I would not assume these procedures apply to every HUD program </a:t>
            </a:r>
            <a:r>
              <a:rPr lang="en-US" dirty="0" err="1"/>
              <a:t>identifically</a:t>
            </a:r>
            <a:r>
              <a:rPr lang="en-US" dirty="0"/>
              <a:t>. </a:t>
            </a:r>
          </a:p>
        </p:txBody>
      </p:sp>
      <p:sp>
        <p:nvSpPr>
          <p:cNvPr id="4" name="Slide Number Placeholder 3"/>
          <p:cNvSpPr>
            <a:spLocks noGrp="1"/>
          </p:cNvSpPr>
          <p:nvPr>
            <p:ph type="sldNum" sz="quarter" idx="5"/>
          </p:nvPr>
        </p:nvSpPr>
        <p:spPr/>
        <p:txBody>
          <a:bodyPr/>
          <a:lstStyle/>
          <a:p>
            <a:fld id="{CDE3684F-A43C-496B-B381-CAD9C90ED88E}" type="slidenum">
              <a:rPr lang="en-US" smtClean="0"/>
              <a:t>1</a:t>
            </a:fld>
            <a:endParaRPr lang="en-US"/>
          </a:p>
        </p:txBody>
      </p:sp>
    </p:spTree>
    <p:extLst>
      <p:ext uri="{BB962C8B-B14F-4D97-AF65-F5344CB8AC3E}">
        <p14:creationId xmlns:p14="http://schemas.microsoft.com/office/powerpoint/2010/main" val="1785979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 with panelists to assist</a:t>
            </a:r>
          </a:p>
        </p:txBody>
      </p:sp>
      <p:sp>
        <p:nvSpPr>
          <p:cNvPr id="4" name="Slide Number Placeholder 3"/>
          <p:cNvSpPr>
            <a:spLocks noGrp="1"/>
          </p:cNvSpPr>
          <p:nvPr>
            <p:ph type="sldNum" sz="quarter" idx="5"/>
          </p:nvPr>
        </p:nvSpPr>
        <p:spPr/>
        <p:txBody>
          <a:bodyPr/>
          <a:lstStyle/>
          <a:p>
            <a:fld id="{CDE3684F-A43C-496B-B381-CAD9C90ED88E}" type="slidenum">
              <a:rPr lang="en-US" smtClean="0"/>
              <a:t>10</a:t>
            </a:fld>
            <a:endParaRPr lang="en-US"/>
          </a:p>
        </p:txBody>
      </p:sp>
    </p:spTree>
    <p:extLst>
      <p:ext uri="{BB962C8B-B14F-4D97-AF65-F5344CB8AC3E}">
        <p14:creationId xmlns:p14="http://schemas.microsoft.com/office/powerpoint/2010/main" val="1708190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 to lead with participation with panelists</a:t>
            </a:r>
          </a:p>
          <a:p>
            <a:endParaRPr lang="en-US" dirty="0"/>
          </a:p>
          <a:p>
            <a:r>
              <a:rPr lang="en-US" dirty="0"/>
              <a:t>Main point: don’t wait until late in the process to present waivers to HUD for consideration. Present in the application, even if the waiver needs to be tweaked later for number changes</a:t>
            </a:r>
          </a:p>
        </p:txBody>
      </p:sp>
      <p:sp>
        <p:nvSpPr>
          <p:cNvPr id="4" name="Slide Number Placeholder 3"/>
          <p:cNvSpPr>
            <a:spLocks noGrp="1"/>
          </p:cNvSpPr>
          <p:nvPr>
            <p:ph type="sldNum" sz="quarter" idx="5"/>
          </p:nvPr>
        </p:nvSpPr>
        <p:spPr/>
        <p:txBody>
          <a:bodyPr/>
          <a:lstStyle/>
          <a:p>
            <a:fld id="{CDE3684F-A43C-496B-B381-CAD9C90ED88E}" type="slidenum">
              <a:rPr lang="en-US" smtClean="0"/>
              <a:t>11</a:t>
            </a:fld>
            <a:endParaRPr lang="en-US"/>
          </a:p>
        </p:txBody>
      </p:sp>
    </p:spTree>
    <p:extLst>
      <p:ext uri="{BB962C8B-B14F-4D97-AF65-F5344CB8AC3E}">
        <p14:creationId xmlns:p14="http://schemas.microsoft.com/office/powerpoint/2010/main" val="3043181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how important it is to communicate between the lender and HUD regarding the request – maintain a level of communication regarding timing and why the waiver is needed</a:t>
            </a:r>
          </a:p>
          <a:p>
            <a:endParaRPr lang="en-US" dirty="0"/>
          </a:p>
          <a:p>
            <a:r>
              <a:rPr lang="en-US" dirty="0"/>
              <a:t>There are certain circumstances where waivers come into play during the underwriting process when HUD may look at something differently than the lender, or a change in the deal necessitates it.</a:t>
            </a:r>
          </a:p>
          <a:p>
            <a:endParaRPr lang="en-US" dirty="0"/>
          </a:p>
          <a:p>
            <a:r>
              <a:rPr lang="en-US" dirty="0"/>
              <a:t>Lender would rather have a “quick no” than a prolonged negotiation or outright “no” that took a while to get to</a:t>
            </a:r>
          </a:p>
          <a:p>
            <a:endParaRPr lang="en-US" dirty="0"/>
          </a:p>
          <a:p>
            <a:r>
              <a:rPr lang="en-US" dirty="0"/>
              <a:t>If the lender doesn’t bring it up at concept, but finds the need for a waiver during due diligence of putting the application together recommendation is to email HUD (ideally as a return reference to HUD’s encouragement email) alerting HUD to the waiver proposal that will be contained within the application. This will give HUD an appropriate amount of time to advise you, if needed, and/or time for HUD to do </a:t>
            </a:r>
            <a:r>
              <a:rPr lang="en-US"/>
              <a:t>internally research if needed.</a:t>
            </a:r>
          </a:p>
        </p:txBody>
      </p:sp>
      <p:sp>
        <p:nvSpPr>
          <p:cNvPr id="4" name="Slide Number Placeholder 3"/>
          <p:cNvSpPr>
            <a:spLocks noGrp="1"/>
          </p:cNvSpPr>
          <p:nvPr>
            <p:ph type="sldNum" sz="quarter" idx="5"/>
          </p:nvPr>
        </p:nvSpPr>
        <p:spPr/>
        <p:txBody>
          <a:bodyPr/>
          <a:lstStyle/>
          <a:p>
            <a:fld id="{CDE3684F-A43C-496B-B381-CAD9C90ED88E}" type="slidenum">
              <a:rPr lang="en-US" smtClean="0"/>
              <a:t>12</a:t>
            </a:fld>
            <a:endParaRPr lang="en-US"/>
          </a:p>
        </p:txBody>
      </p:sp>
    </p:spTree>
    <p:extLst>
      <p:ext uri="{BB962C8B-B14F-4D97-AF65-F5344CB8AC3E}">
        <p14:creationId xmlns:p14="http://schemas.microsoft.com/office/powerpoint/2010/main" val="2023775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Forty to introduce the panelists</a:t>
            </a:r>
          </a:p>
        </p:txBody>
      </p:sp>
      <p:sp>
        <p:nvSpPr>
          <p:cNvPr id="4" name="Slide Number Placeholder 3"/>
          <p:cNvSpPr>
            <a:spLocks noGrp="1"/>
          </p:cNvSpPr>
          <p:nvPr>
            <p:ph type="sldNum" sz="quarter" idx="5"/>
          </p:nvPr>
        </p:nvSpPr>
        <p:spPr/>
        <p:txBody>
          <a:bodyPr/>
          <a:lstStyle/>
          <a:p>
            <a:fld id="{CDE3684F-A43C-496B-B381-CAD9C90ED88E}" type="slidenum">
              <a:rPr lang="en-US" smtClean="0"/>
              <a:t>2</a:t>
            </a:fld>
            <a:endParaRPr lang="en-US"/>
          </a:p>
        </p:txBody>
      </p:sp>
    </p:spTree>
    <p:extLst>
      <p:ext uri="{BB962C8B-B14F-4D97-AF65-F5344CB8AC3E}">
        <p14:creationId xmlns:p14="http://schemas.microsoft.com/office/powerpoint/2010/main" val="3389755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(audience engagement) Let’s lead a waive with the audience – Forty to start us off on the stage</a:t>
            </a:r>
          </a:p>
          <a:p>
            <a:endParaRPr lang="en-US" dirty="0"/>
          </a:p>
          <a:p>
            <a:endParaRPr lang="en-US" dirty="0"/>
          </a:p>
        </p:txBody>
      </p:sp>
      <p:sp>
        <p:nvSpPr>
          <p:cNvPr id="4" name="Slide Number Placeholder 3"/>
          <p:cNvSpPr>
            <a:spLocks noGrp="1"/>
          </p:cNvSpPr>
          <p:nvPr>
            <p:ph type="sldNum" sz="quarter" idx="5"/>
          </p:nvPr>
        </p:nvSpPr>
        <p:spPr/>
        <p:txBody>
          <a:bodyPr/>
          <a:lstStyle/>
          <a:p>
            <a:fld id="{CDE3684F-A43C-496B-B381-CAD9C90ED88E}" type="slidenum">
              <a:rPr lang="en-US" smtClean="0"/>
              <a:t>3</a:t>
            </a:fld>
            <a:endParaRPr lang="en-US"/>
          </a:p>
        </p:txBody>
      </p:sp>
    </p:spTree>
    <p:extLst>
      <p:ext uri="{BB962C8B-B14F-4D97-AF65-F5344CB8AC3E}">
        <p14:creationId xmlns:p14="http://schemas.microsoft.com/office/powerpoint/2010/main" val="377204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a:p>
            <a:endParaRPr lang="en-US" dirty="0"/>
          </a:p>
          <a:p>
            <a:r>
              <a:rPr lang="en-US" dirty="0"/>
              <a:t>Although we the term statutory waiver is often used in passing, statutes cannot be waived.  See further discussion on next slide. </a:t>
            </a:r>
          </a:p>
        </p:txBody>
      </p:sp>
      <p:sp>
        <p:nvSpPr>
          <p:cNvPr id="4" name="Slide Number Placeholder 3"/>
          <p:cNvSpPr>
            <a:spLocks noGrp="1"/>
          </p:cNvSpPr>
          <p:nvPr>
            <p:ph type="sldNum" sz="quarter" idx="5"/>
          </p:nvPr>
        </p:nvSpPr>
        <p:spPr/>
        <p:txBody>
          <a:bodyPr/>
          <a:lstStyle/>
          <a:p>
            <a:fld id="{CDE3684F-A43C-496B-B381-CAD9C90ED88E}" type="slidenum">
              <a:rPr lang="en-US" smtClean="0"/>
              <a:t>4</a:t>
            </a:fld>
            <a:endParaRPr lang="en-US"/>
          </a:p>
        </p:txBody>
      </p:sp>
    </p:spTree>
    <p:extLst>
      <p:ext uri="{BB962C8B-B14F-4D97-AF65-F5344CB8AC3E}">
        <p14:creationId xmlns:p14="http://schemas.microsoft.com/office/powerpoint/2010/main" val="4068939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1" i="0" dirty="0"/>
              <a:t>Shannon</a:t>
            </a:r>
          </a:p>
          <a:p>
            <a:pPr defTabSz="933237">
              <a:defRPr/>
            </a:pPr>
            <a:endParaRPr lang="en-US" i="1" dirty="0"/>
          </a:p>
          <a:p>
            <a:pPr defTabSz="933237">
              <a:defRPr/>
            </a:pPr>
            <a:r>
              <a:rPr lang="en-US" i="1" dirty="0"/>
              <a:t>Example</a:t>
            </a:r>
            <a:r>
              <a:rPr lang="en-US" dirty="0"/>
              <a:t>: Section 202 tenants must meet the age (“elderly person”) and income requirements (“very low income”) of the U.S. Housing Act of 1959 § 202(k)(1). Altering the use of Section 202 funds for non-elderly families would require an act of Congress. </a:t>
            </a:r>
          </a:p>
          <a:p>
            <a:pPr defTabSz="933237">
              <a:defRPr/>
            </a:pPr>
            <a:endParaRPr lang="en-US" dirty="0"/>
          </a:p>
          <a:p>
            <a:pPr defTabSz="933237">
              <a:defRPr/>
            </a:pPr>
            <a:r>
              <a:rPr lang="en-US" i="1" dirty="0"/>
              <a:t>Example 2:  </a:t>
            </a:r>
            <a:r>
              <a:rPr lang="en-US" dirty="0"/>
              <a:t>The use of FHA-insured funds may not be used to secure a cash-collateralized bond fund. Section 207 of the National Housing Act (which is the base statute for must multifamily programs) authorizes the Secretary to insure </a:t>
            </a:r>
            <a:r>
              <a:rPr lang="en-US" i="1" u="sng" dirty="0"/>
              <a:t>mortgages</a:t>
            </a:r>
            <a:r>
              <a:rPr lang="en-US" dirty="0"/>
              <a:t> on property upon which there is located a residential building, not collateral bond funds.  </a:t>
            </a:r>
          </a:p>
          <a:p>
            <a:pPr defTabSz="933237">
              <a:defRPr/>
            </a:pPr>
            <a:endParaRPr lang="en-US" dirty="0"/>
          </a:p>
          <a:p>
            <a:pPr defTabSz="933237">
              <a:defRPr/>
            </a:pPr>
            <a:r>
              <a:rPr lang="en-US" b="1" dirty="0"/>
              <a:t>“Section 207. (1)</a:t>
            </a:r>
            <a:r>
              <a:rPr lang="en-US" dirty="0"/>
              <a:t>The term “</a:t>
            </a:r>
            <a:r>
              <a:rPr lang="en-US" u="sng" dirty="0">
                <a:hlinkClick r:id="rId3"/>
              </a:rPr>
              <a:t>mortgage</a:t>
            </a:r>
            <a:r>
              <a:rPr lang="en-US" dirty="0"/>
              <a:t>” means a </a:t>
            </a:r>
            <a:r>
              <a:rPr lang="en-US" u="sng" dirty="0">
                <a:hlinkClick r:id="rId3"/>
              </a:rPr>
              <a:t>first mortgage</a:t>
            </a:r>
            <a:r>
              <a:rPr lang="en-US" dirty="0"/>
              <a:t> on</a:t>
            </a:r>
            <a:r>
              <a:rPr lang="en-US" u="sng" dirty="0">
                <a:hlinkClick r:id="rId3"/>
              </a:rPr>
              <a:t> real estate </a:t>
            </a:r>
            <a:r>
              <a:rPr lang="en-US" dirty="0"/>
              <a:t>in fee simple, or on the interest of either the lessor or lessee thereof (A) under a lease for not less than ninety-nine years which is renewable or (B) under a lease having a period of not less than fifty years to run from the date the</a:t>
            </a:r>
            <a:r>
              <a:rPr lang="en-US" u="sng" dirty="0">
                <a:hlinkClick r:id="rId3"/>
              </a:rPr>
              <a:t> mortgage </a:t>
            </a:r>
            <a:r>
              <a:rPr lang="en-US" dirty="0"/>
              <a:t>was executed, upon which there is located or upon which there is to be constructed a building or buildings designed principally for residential use, or upon which there is located or to be constructed facilities for</a:t>
            </a:r>
            <a:r>
              <a:rPr lang="en-US" u="sng" dirty="0">
                <a:hlinkClick r:id="rId3"/>
              </a:rPr>
              <a:t> manufactured homes,</a:t>
            </a:r>
            <a:r>
              <a:rPr lang="en-US" u="sng" dirty="0"/>
              <a:t> </a:t>
            </a:r>
            <a:r>
              <a:rPr lang="en-US" dirty="0"/>
              <a:t>and the term “</a:t>
            </a:r>
            <a:r>
              <a:rPr lang="en-US" u="sng" dirty="0">
                <a:hlinkClick r:id="rId3"/>
              </a:rPr>
              <a:t>first mortgage</a:t>
            </a:r>
            <a:r>
              <a:rPr lang="en-US" dirty="0"/>
              <a:t>” means such classes of first liens as are commonly given to secure advances (including but not being limited to advances during</a:t>
            </a:r>
            <a:r>
              <a:rPr lang="en-US" u="sng" dirty="0">
                <a:hlinkClick r:id="rId3"/>
              </a:rPr>
              <a:t> construction)</a:t>
            </a:r>
            <a:r>
              <a:rPr lang="en-US" dirty="0"/>
              <a:t> on, or the unpaid purchase price of,</a:t>
            </a:r>
            <a:r>
              <a:rPr lang="en-US" u="sng" dirty="0">
                <a:hlinkClick r:id="rId3"/>
              </a:rPr>
              <a:t> real estate </a:t>
            </a:r>
            <a:r>
              <a:rPr lang="en-US" dirty="0"/>
              <a:t>under the laws of the</a:t>
            </a:r>
            <a:r>
              <a:rPr lang="en-US" u="sng" dirty="0">
                <a:hlinkClick r:id="rId3"/>
              </a:rPr>
              <a:t> State,</a:t>
            </a:r>
            <a:r>
              <a:rPr lang="en-US" dirty="0"/>
              <a:t> in which the</a:t>
            </a:r>
            <a:r>
              <a:rPr lang="en-US" u="sng" dirty="0">
                <a:hlinkClick r:id="rId3"/>
              </a:rPr>
              <a:t> real estate </a:t>
            </a:r>
            <a:r>
              <a:rPr lang="en-US" dirty="0"/>
              <a:t>is located, together with the</a:t>
            </a:r>
            <a:r>
              <a:rPr lang="en-US" u="sng" dirty="0">
                <a:hlinkClick r:id="rId3"/>
              </a:rPr>
              <a:t> credit </a:t>
            </a:r>
            <a:r>
              <a:rPr lang="en-US" dirty="0"/>
              <a:t>instrument or instruments, if any, secured thereby, and may be in the form of trust</a:t>
            </a:r>
            <a:r>
              <a:rPr lang="en-US" u="sng" dirty="0">
                <a:hlinkClick r:id="rId3"/>
              </a:rPr>
              <a:t> mortgages</a:t>
            </a:r>
            <a:r>
              <a:rPr lang="en-US" u="sng" dirty="0"/>
              <a:t> </a:t>
            </a:r>
            <a:r>
              <a:rPr lang="en-US" dirty="0"/>
              <a:t>or</a:t>
            </a:r>
            <a:r>
              <a:rPr lang="en-US" u="sng" dirty="0">
                <a:hlinkClick r:id="rId3"/>
              </a:rPr>
              <a:t> mortgage </a:t>
            </a:r>
            <a:r>
              <a:rPr lang="en-US" dirty="0"/>
              <a:t>indentures or deeds of trust securing notes, bonds, or other</a:t>
            </a:r>
            <a:r>
              <a:rPr lang="en-US" u="sng" dirty="0">
                <a:hlinkClick r:id="rId3"/>
              </a:rPr>
              <a:t> credit </a:t>
            </a:r>
            <a:r>
              <a:rPr lang="en-US" dirty="0"/>
              <a:t>instruments.”</a:t>
            </a:r>
          </a:p>
          <a:p>
            <a:pPr defTabSz="933237">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DE3684F-A43C-496B-B381-CAD9C90ED88E}" type="slidenum">
              <a:rPr lang="en-US" smtClean="0"/>
              <a:t>5</a:t>
            </a:fld>
            <a:endParaRPr lang="en-US"/>
          </a:p>
        </p:txBody>
      </p:sp>
    </p:spTree>
    <p:extLst>
      <p:ext uri="{BB962C8B-B14F-4D97-AF65-F5344CB8AC3E}">
        <p14:creationId xmlns:p14="http://schemas.microsoft.com/office/powerpoint/2010/main" val="2330259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a:p>
            <a:endParaRPr lang="en-US" dirty="0"/>
          </a:p>
          <a:p>
            <a:r>
              <a:rPr lang="en-US" dirty="0"/>
              <a:t>Delegations of Authority are published in the Federal Register Notice. The Secretary delegations to the Office of Housing were published in 2015: </a:t>
            </a:r>
            <a:r>
              <a:rPr lang="en-US" dirty="0">
                <a:hlinkClick r:id="rId3"/>
              </a:rPr>
              <a:t>https://www.govinfo.gov/content/pkg/FR-2015-04-20/pdf/2015-08946.pdf</a:t>
            </a:r>
            <a:r>
              <a:rPr lang="en-US" dirty="0"/>
              <a:t> and Redelegations of Authority were last published in 2012: </a:t>
            </a:r>
            <a:r>
              <a:rPr lang="en-US" dirty="0">
                <a:hlinkClick r:id="rId4"/>
              </a:rPr>
              <a:t>https://www.hud.gov/sites/documents/HSG-REDEL-MF.PDF</a:t>
            </a:r>
            <a:endParaRPr lang="en-US" dirty="0"/>
          </a:p>
          <a:p>
            <a:endParaRPr lang="en-US" dirty="0"/>
          </a:p>
          <a:p>
            <a:endParaRPr lang="en-US" dirty="0"/>
          </a:p>
          <a:p>
            <a:r>
              <a:rPr lang="en-US" dirty="0"/>
              <a:t>Examples of Regulatory Rules that are no longer waived:</a:t>
            </a:r>
          </a:p>
          <a:p>
            <a:endParaRPr lang="en-US" dirty="0"/>
          </a:p>
          <a:p>
            <a:r>
              <a:rPr lang="en-US" dirty="0"/>
              <a:t>24 C.F.R.   200.5 – Definition of Eligible Mortgagor “</a:t>
            </a:r>
            <a:r>
              <a:rPr lang="en-US" b="1" dirty="0"/>
              <a:t>(a)</a:t>
            </a:r>
            <a:r>
              <a:rPr lang="en-US" dirty="0"/>
              <a:t> Except as provided in </a:t>
            </a:r>
            <a:r>
              <a:rPr lang="en-US" u="sng" dirty="0">
                <a:hlinkClick r:id="rId5"/>
              </a:rPr>
              <a:t>paragraph (b)</a:t>
            </a:r>
            <a:r>
              <a:rPr lang="en-US" dirty="0"/>
              <a:t> of this section, the mortgagor:</a:t>
            </a:r>
          </a:p>
          <a:p>
            <a:r>
              <a:rPr lang="en-US" b="1" dirty="0"/>
              <a:t>(1)</a:t>
            </a:r>
            <a:r>
              <a:rPr lang="en-US" dirty="0"/>
              <a:t> Shall be a single asset </a:t>
            </a:r>
            <a:r>
              <a:rPr lang="en-US" u="sng" dirty="0">
                <a:hlinkClick r:id="rId6"/>
              </a:rPr>
              <a:t>mortgagor</a:t>
            </a:r>
            <a:r>
              <a:rPr lang="en-US" dirty="0"/>
              <a:t> entity acceptable to the </a:t>
            </a:r>
            <a:r>
              <a:rPr lang="en-US" u="sng" dirty="0">
                <a:hlinkClick r:id="rId6"/>
              </a:rPr>
              <a:t>Commissioner</a:t>
            </a:r>
            <a:r>
              <a:rPr lang="en-US" dirty="0"/>
              <a:t>, as limited by the applicable section of </a:t>
            </a:r>
            <a:r>
              <a:rPr lang="en-US" u="sng" dirty="0">
                <a:hlinkClick r:id="rId6"/>
              </a:rPr>
              <a:t>the Act</a:t>
            </a:r>
            <a:r>
              <a:rPr lang="en-US" dirty="0"/>
              <a:t>, and shall possess the powers necessary and incidental to operating the </a:t>
            </a:r>
            <a:r>
              <a:rPr lang="en-US" u="sng" dirty="0">
                <a:hlinkClick r:id="rId6"/>
              </a:rPr>
              <a:t>project</a:t>
            </a:r>
            <a:r>
              <a:rPr lang="en-US" dirty="0"/>
              <a:t>, except that the </a:t>
            </a:r>
            <a:r>
              <a:rPr lang="en-US" u="sng" dirty="0">
                <a:hlinkClick r:id="rId6"/>
              </a:rPr>
              <a:t>Commissioner</a:t>
            </a:r>
            <a:r>
              <a:rPr lang="en-US" dirty="0"/>
              <a:t> may approve a non-single asset </a:t>
            </a:r>
            <a:r>
              <a:rPr lang="en-US" u="sng" dirty="0">
                <a:hlinkClick r:id="rId6"/>
              </a:rPr>
              <a:t>mortgagor</a:t>
            </a:r>
            <a:r>
              <a:rPr lang="en-US" dirty="0"/>
              <a:t> entity under such circumstances, terms and conditions determined and specified as acceptable to the </a:t>
            </a:r>
            <a:r>
              <a:rPr lang="en-US" u="sng" dirty="0">
                <a:hlinkClick r:id="rId6"/>
              </a:rPr>
              <a:t>Commissioner</a:t>
            </a:r>
            <a:r>
              <a:rPr lang="en-US" dirty="0"/>
              <a:t>; and </a:t>
            </a:r>
            <a:r>
              <a:rPr lang="en-US" b="1" dirty="0"/>
              <a:t>(2)</a:t>
            </a:r>
            <a:r>
              <a:rPr lang="en-US" dirty="0"/>
              <a:t> Shall not be a natural person or tenant in common.”</a:t>
            </a:r>
          </a:p>
          <a:p>
            <a:endParaRPr lang="en-US" dirty="0"/>
          </a:p>
          <a:p>
            <a:r>
              <a:rPr lang="en-US" dirty="0"/>
              <a:t>Technically the FHA Commissioner can waiver the single asset entity at any time without Secretary Approval but HUD does not currently waive this regulation. </a:t>
            </a:r>
          </a:p>
          <a:p>
            <a:endParaRPr lang="en-US" dirty="0"/>
          </a:p>
        </p:txBody>
      </p:sp>
      <p:sp>
        <p:nvSpPr>
          <p:cNvPr id="4" name="Slide Number Placeholder 3"/>
          <p:cNvSpPr>
            <a:spLocks noGrp="1"/>
          </p:cNvSpPr>
          <p:nvPr>
            <p:ph type="sldNum" sz="quarter" idx="5"/>
          </p:nvPr>
        </p:nvSpPr>
        <p:spPr/>
        <p:txBody>
          <a:bodyPr/>
          <a:lstStyle/>
          <a:p>
            <a:fld id="{CDE3684F-A43C-496B-B381-CAD9C90ED88E}" type="slidenum">
              <a:rPr lang="en-US" smtClean="0"/>
              <a:t>6</a:t>
            </a:fld>
            <a:endParaRPr lang="en-US"/>
          </a:p>
        </p:txBody>
      </p:sp>
    </p:spTree>
    <p:extLst>
      <p:ext uri="{BB962C8B-B14F-4D97-AF65-F5344CB8AC3E}">
        <p14:creationId xmlns:p14="http://schemas.microsoft.com/office/powerpoint/2010/main" val="679590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a:p>
            <a:endParaRPr lang="en-US" dirty="0"/>
          </a:p>
          <a:p>
            <a:r>
              <a:rPr lang="en-US" dirty="0"/>
              <a:t>The MAP Guide is a collection of Housing Directives implementing the regulations governing the process of provide FHA-insurance to eligible housing projects. </a:t>
            </a:r>
          </a:p>
          <a:p>
            <a:endParaRPr lang="en-US" dirty="0"/>
          </a:p>
          <a:p>
            <a:r>
              <a:rPr lang="en-US" dirty="0"/>
              <a:t>Directives generally supplement or elaborate upon existing regulatory or statutory requirements that pertain to HUD programs or operations. Directives generally do not implement new binding requirements on HUD’s constituents unless there is an underlying statutory or regulatory authority as the basis for a directive containing such requirements. Directives generally guide the reader toward enhanced understanding of and compliance with the subject matter of the guidance.</a:t>
            </a:r>
          </a:p>
        </p:txBody>
      </p:sp>
      <p:sp>
        <p:nvSpPr>
          <p:cNvPr id="4" name="Slide Number Placeholder 3"/>
          <p:cNvSpPr>
            <a:spLocks noGrp="1"/>
          </p:cNvSpPr>
          <p:nvPr>
            <p:ph type="sldNum" sz="quarter" idx="5"/>
          </p:nvPr>
        </p:nvSpPr>
        <p:spPr/>
        <p:txBody>
          <a:bodyPr/>
          <a:lstStyle/>
          <a:p>
            <a:fld id="{CDE3684F-A43C-496B-B381-CAD9C90ED88E}" type="slidenum">
              <a:rPr lang="en-US" smtClean="0"/>
              <a:t>7</a:t>
            </a:fld>
            <a:endParaRPr lang="en-US"/>
          </a:p>
        </p:txBody>
      </p:sp>
    </p:spTree>
    <p:extLst>
      <p:ext uri="{BB962C8B-B14F-4D97-AF65-F5344CB8AC3E}">
        <p14:creationId xmlns:p14="http://schemas.microsoft.com/office/powerpoint/2010/main" val="44825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 with assist from panel</a:t>
            </a:r>
          </a:p>
          <a:p>
            <a:endParaRPr lang="en-US" dirty="0"/>
          </a:p>
          <a:p>
            <a:r>
              <a:rPr lang="en-US" dirty="0"/>
              <a:t>Janine and Ken to jump with examples</a:t>
            </a:r>
          </a:p>
        </p:txBody>
      </p:sp>
      <p:sp>
        <p:nvSpPr>
          <p:cNvPr id="4" name="Slide Number Placeholder 3"/>
          <p:cNvSpPr>
            <a:spLocks noGrp="1"/>
          </p:cNvSpPr>
          <p:nvPr>
            <p:ph type="sldNum" sz="quarter" idx="5"/>
          </p:nvPr>
        </p:nvSpPr>
        <p:spPr/>
        <p:txBody>
          <a:bodyPr/>
          <a:lstStyle/>
          <a:p>
            <a:fld id="{CDE3684F-A43C-496B-B381-CAD9C90ED88E}" type="slidenum">
              <a:rPr lang="en-US" smtClean="0"/>
              <a:t>8</a:t>
            </a:fld>
            <a:endParaRPr lang="en-US"/>
          </a:p>
        </p:txBody>
      </p:sp>
    </p:spTree>
    <p:extLst>
      <p:ext uri="{BB962C8B-B14F-4D97-AF65-F5344CB8AC3E}">
        <p14:creationId xmlns:p14="http://schemas.microsoft.com/office/powerpoint/2010/main" val="3459495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 to lead off with participation with panelists: Ken and Janine to weigh in with specific experience</a:t>
            </a:r>
          </a:p>
          <a:p>
            <a:endParaRPr lang="en-US" dirty="0"/>
          </a:p>
          <a:p>
            <a:r>
              <a:rPr lang="en-US" dirty="0"/>
              <a:t>Statutory Limits for High Cost Areas – these are typically set by statute in the appropriations act for each fiscal year. The mortgagee letter includes the base percentages for each high cost area but also states the statutory limit, which is above the base percentage. While a lender could request in increase above the base percentage, they could not be granted a waiver to get them above the statutory limit (i.e. Anchorage AK )</a:t>
            </a:r>
          </a:p>
          <a:p>
            <a:endParaRPr lang="en-US" dirty="0"/>
          </a:p>
          <a:p>
            <a:pPr defTabSz="933237">
              <a:defRPr/>
            </a:pPr>
            <a:r>
              <a:rPr lang="en-US" dirty="0"/>
              <a:t>Leaseholds: Modifications to Lease Addendum (right of Sec to purchase fee in event of default)</a:t>
            </a:r>
          </a:p>
          <a:p>
            <a:endParaRPr lang="en-US" dirty="0"/>
          </a:p>
        </p:txBody>
      </p:sp>
      <p:sp>
        <p:nvSpPr>
          <p:cNvPr id="4" name="Slide Number Placeholder 3"/>
          <p:cNvSpPr>
            <a:spLocks noGrp="1"/>
          </p:cNvSpPr>
          <p:nvPr>
            <p:ph type="sldNum" sz="quarter" idx="5"/>
          </p:nvPr>
        </p:nvSpPr>
        <p:spPr/>
        <p:txBody>
          <a:bodyPr/>
          <a:lstStyle/>
          <a:p>
            <a:fld id="{CDE3684F-A43C-496B-B381-CAD9C90ED88E}" type="slidenum">
              <a:rPr lang="en-US" smtClean="0"/>
              <a:t>9</a:t>
            </a:fld>
            <a:endParaRPr lang="en-US"/>
          </a:p>
        </p:txBody>
      </p:sp>
    </p:spTree>
    <p:extLst>
      <p:ext uri="{BB962C8B-B14F-4D97-AF65-F5344CB8AC3E}">
        <p14:creationId xmlns:p14="http://schemas.microsoft.com/office/powerpoint/2010/main" val="153899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2848-F95F-4C71-B907-0FC9FD866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BD4E1B-CF35-471B-BF78-C1D1B16937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012F0D-0F46-4EFB-86EE-E4EB9C6FB27B}"/>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5" name="Footer Placeholder 4">
            <a:extLst>
              <a:ext uri="{FF2B5EF4-FFF2-40B4-BE49-F238E27FC236}">
                <a16:creationId xmlns:a16="http://schemas.microsoft.com/office/drawing/2014/main" id="{7E050CB2-0A4F-4327-A58A-C2453422A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A301F-A347-47DE-8972-250A00399C44}"/>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3718713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F51B-C16C-42B5-852B-D839D38FEC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3DCE82-3F5E-43C8-9110-04A18CAF39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FC83C-2AF3-4584-A7B5-ABBE8CA1D69E}"/>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5" name="Footer Placeholder 4">
            <a:extLst>
              <a:ext uri="{FF2B5EF4-FFF2-40B4-BE49-F238E27FC236}">
                <a16:creationId xmlns:a16="http://schemas.microsoft.com/office/drawing/2014/main" id="{481F2A44-6D2B-4CD9-96CB-AC410EEB0E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2E91A-3175-47FA-B164-2529F01DF384}"/>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133531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49C965-DB81-499B-AE8B-A9E50DFF23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3F2447-3F62-4B0B-BA81-F9C904C232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3FF30-BFC0-4C0D-9DFC-A1A7BE4F2222}"/>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5" name="Footer Placeholder 4">
            <a:extLst>
              <a:ext uri="{FF2B5EF4-FFF2-40B4-BE49-F238E27FC236}">
                <a16:creationId xmlns:a16="http://schemas.microsoft.com/office/drawing/2014/main" id="{2B1DD5E6-EA89-4B92-A3CB-C8329AD97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08748-D94E-448F-B840-932B0244E243}"/>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1174226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16EC-AA56-4391-A959-54D8F5998B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6C5D33-E654-4C4A-9946-EF86225D7B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1928C-BE4B-4570-B16E-D4407B2443FB}"/>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5" name="Footer Placeholder 4">
            <a:extLst>
              <a:ext uri="{FF2B5EF4-FFF2-40B4-BE49-F238E27FC236}">
                <a16:creationId xmlns:a16="http://schemas.microsoft.com/office/drawing/2014/main" id="{F2E5E615-DC0F-4DDD-AD47-95A86D52C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60D1D-A12F-42A9-8845-A1D94F8F5D80}"/>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38615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6841B-88D6-431A-94C6-219BFECB03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355742-3435-42AF-991E-64D1EE9F3F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594083-0D24-4D84-BACE-3B91E98FB109}"/>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5" name="Footer Placeholder 4">
            <a:extLst>
              <a:ext uri="{FF2B5EF4-FFF2-40B4-BE49-F238E27FC236}">
                <a16:creationId xmlns:a16="http://schemas.microsoft.com/office/drawing/2014/main" id="{9D4F0623-EC05-47D9-A4D2-3E9C80495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33451-0076-4735-A51B-47E4B50B04F7}"/>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172515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6ACBB-3FB8-4B0C-B86D-4E3285ADA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E7EBA4-533B-499D-BBE8-776EF9C61E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75F27A-0054-43C8-820C-C3E1D7659E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7471D3-3638-4697-A7B9-E00744B05BA4}"/>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6" name="Footer Placeholder 5">
            <a:extLst>
              <a:ext uri="{FF2B5EF4-FFF2-40B4-BE49-F238E27FC236}">
                <a16:creationId xmlns:a16="http://schemas.microsoft.com/office/drawing/2014/main" id="{16FF594B-594A-4D94-BAC4-A98F4CF978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530C8-D4E7-44C0-AD27-95A7B78F330A}"/>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144464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BA389-E885-4A66-931C-6CA03F0E54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9651E6-0CFB-4C01-9275-EE4B87771B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496FEE-A842-40C2-9E14-9EF43FDD5A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CA950A-EE22-4C2C-8A86-BA84A6A817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D35C13-36A5-4B73-AA02-D4440BE415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AEA046-44BF-4BC6-B35A-AEDD8D305F60}"/>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8" name="Footer Placeholder 7">
            <a:extLst>
              <a:ext uri="{FF2B5EF4-FFF2-40B4-BE49-F238E27FC236}">
                <a16:creationId xmlns:a16="http://schemas.microsoft.com/office/drawing/2014/main" id="{8D9A19F5-3AC9-4BFB-83A3-E13BE5B31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F17F42-7852-4EDA-903F-09EA5E15E9BA}"/>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232933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0E92A-79D5-4F26-BCFD-18AA0D2D53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613855-B81D-4392-9457-5732710B1CAC}"/>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4" name="Footer Placeholder 3">
            <a:extLst>
              <a:ext uri="{FF2B5EF4-FFF2-40B4-BE49-F238E27FC236}">
                <a16:creationId xmlns:a16="http://schemas.microsoft.com/office/drawing/2014/main" id="{74541D42-D960-4998-BDFF-343A470874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F3D681-2B3D-4CB5-B281-6E7A226EDE65}"/>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4106884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76D524-13DF-4D50-8651-4769712047A4}"/>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3" name="Footer Placeholder 2">
            <a:extLst>
              <a:ext uri="{FF2B5EF4-FFF2-40B4-BE49-F238E27FC236}">
                <a16:creationId xmlns:a16="http://schemas.microsoft.com/office/drawing/2014/main" id="{EDCFF397-AA8A-440E-92C8-27ABBB57C1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913B9A-6ED9-4FF0-A489-1F0D08D46F5B}"/>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3841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D7E1E-8456-4E53-8016-31F3DFF74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BF6418-168A-4CF2-96D4-8038E94D81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FE1E84-EEE7-427E-B54B-7212216A7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ED0B88-2D66-4D64-833C-D06F5CCD8E4D}"/>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6" name="Footer Placeholder 5">
            <a:extLst>
              <a:ext uri="{FF2B5EF4-FFF2-40B4-BE49-F238E27FC236}">
                <a16:creationId xmlns:a16="http://schemas.microsoft.com/office/drawing/2014/main" id="{1AEFD123-B05B-4976-9FC2-49A81C8CFC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926416-3A69-4A50-AEAB-DD7B3E25074F}"/>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353145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4287-28F8-4AF6-BE47-BA9EC5CC66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46B032-E8F4-4E8B-9231-A36FC28CEE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D02CDC-2256-4B11-89E0-305E9C428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A173A-A34E-4F6D-B282-0EB598B0CAA5}"/>
              </a:ext>
            </a:extLst>
          </p:cNvPr>
          <p:cNvSpPr>
            <a:spLocks noGrp="1"/>
          </p:cNvSpPr>
          <p:nvPr>
            <p:ph type="dt" sz="half" idx="10"/>
          </p:nvPr>
        </p:nvSpPr>
        <p:spPr/>
        <p:txBody>
          <a:bodyPr/>
          <a:lstStyle/>
          <a:p>
            <a:fld id="{63264557-6498-48E9-A573-722A67BF54BA}" type="datetimeFigureOut">
              <a:rPr lang="en-US" smtClean="0"/>
              <a:t>9/4/2019</a:t>
            </a:fld>
            <a:endParaRPr lang="en-US"/>
          </a:p>
        </p:txBody>
      </p:sp>
      <p:sp>
        <p:nvSpPr>
          <p:cNvPr id="6" name="Footer Placeholder 5">
            <a:extLst>
              <a:ext uri="{FF2B5EF4-FFF2-40B4-BE49-F238E27FC236}">
                <a16:creationId xmlns:a16="http://schemas.microsoft.com/office/drawing/2014/main" id="{6090CC1E-40EA-4CBD-8F0D-69D2F8F49E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476ED8-9416-4375-A799-09C8B26E31EB}"/>
              </a:ext>
            </a:extLst>
          </p:cNvPr>
          <p:cNvSpPr>
            <a:spLocks noGrp="1"/>
          </p:cNvSpPr>
          <p:nvPr>
            <p:ph type="sldNum" sz="quarter" idx="12"/>
          </p:nvPr>
        </p:nvSpPr>
        <p:spPr/>
        <p:txBody>
          <a:bodyPr/>
          <a:lstStyle/>
          <a:p>
            <a:fld id="{6E6B2550-24EC-441A-8AF8-5F0B75E32927}" type="slidenum">
              <a:rPr lang="en-US" smtClean="0"/>
              <a:t>‹#›</a:t>
            </a:fld>
            <a:endParaRPr lang="en-US"/>
          </a:p>
        </p:txBody>
      </p:sp>
    </p:spTree>
    <p:extLst>
      <p:ext uri="{BB962C8B-B14F-4D97-AF65-F5344CB8AC3E}">
        <p14:creationId xmlns:p14="http://schemas.microsoft.com/office/powerpoint/2010/main" val="415047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8E20-7CDA-4B1B-8911-10B4C8DC1A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7A8B89-D09B-4645-A378-4372CDE7D4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F7D9D8-EC24-462C-B57E-54A067556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64557-6498-48E9-A573-722A67BF54BA}" type="datetimeFigureOut">
              <a:rPr lang="en-US" smtClean="0"/>
              <a:t>9/4/2019</a:t>
            </a:fld>
            <a:endParaRPr lang="en-US"/>
          </a:p>
        </p:txBody>
      </p:sp>
      <p:sp>
        <p:nvSpPr>
          <p:cNvPr id="5" name="Footer Placeholder 4">
            <a:extLst>
              <a:ext uri="{FF2B5EF4-FFF2-40B4-BE49-F238E27FC236}">
                <a16:creationId xmlns:a16="http://schemas.microsoft.com/office/drawing/2014/main" id="{C8C88BB6-4951-48B9-85EC-8D8F1AFE54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EA4A8A-989D-4859-B6A9-45B78D1EDF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B2550-24EC-441A-8AF8-5F0B75E32927}" type="slidenum">
              <a:rPr lang="en-US" smtClean="0"/>
              <a:t>‹#›</a:t>
            </a:fld>
            <a:endParaRPr lang="en-US"/>
          </a:p>
        </p:txBody>
      </p:sp>
    </p:spTree>
    <p:extLst>
      <p:ext uri="{BB962C8B-B14F-4D97-AF65-F5344CB8AC3E}">
        <p14:creationId xmlns:p14="http://schemas.microsoft.com/office/powerpoint/2010/main" val="1426141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3FC6-E895-43C8-9EFD-9020239A01EC}"/>
              </a:ext>
            </a:extLst>
          </p:cNvPr>
          <p:cNvSpPr>
            <a:spLocks noGrp="1"/>
          </p:cNvSpPr>
          <p:nvPr>
            <p:ph type="ctrTitle"/>
          </p:nvPr>
        </p:nvSpPr>
        <p:spPr/>
        <p:txBody>
          <a:bodyPr/>
          <a:lstStyle/>
          <a:p>
            <a:r>
              <a:rPr lang="en-US" dirty="0"/>
              <a:t>Waivers</a:t>
            </a:r>
          </a:p>
        </p:txBody>
      </p:sp>
      <p:sp>
        <p:nvSpPr>
          <p:cNvPr id="3" name="Subtitle 2">
            <a:extLst>
              <a:ext uri="{FF2B5EF4-FFF2-40B4-BE49-F238E27FC236}">
                <a16:creationId xmlns:a16="http://schemas.microsoft.com/office/drawing/2014/main" id="{4210A95F-A66F-439B-A243-337797F17E31}"/>
              </a:ext>
            </a:extLst>
          </p:cNvPr>
          <p:cNvSpPr>
            <a:spLocks noGrp="1"/>
          </p:cNvSpPr>
          <p:nvPr>
            <p:ph type="subTitle" idx="1"/>
          </p:nvPr>
        </p:nvSpPr>
        <p:spPr/>
        <p:txBody>
          <a:bodyPr/>
          <a:lstStyle/>
          <a:p>
            <a:r>
              <a:rPr lang="en-US" dirty="0"/>
              <a:t>To waive, or not to waive. . .a brief panel on waiver basics</a:t>
            </a:r>
          </a:p>
        </p:txBody>
      </p:sp>
    </p:spTree>
    <p:extLst>
      <p:ext uri="{BB962C8B-B14F-4D97-AF65-F5344CB8AC3E}">
        <p14:creationId xmlns:p14="http://schemas.microsoft.com/office/powerpoint/2010/main" val="1223078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59FEF-2C05-4F05-B947-140B1B9DD62C}"/>
              </a:ext>
            </a:extLst>
          </p:cNvPr>
          <p:cNvSpPr>
            <a:spLocks noGrp="1"/>
          </p:cNvSpPr>
          <p:nvPr>
            <p:ph type="title"/>
          </p:nvPr>
        </p:nvSpPr>
        <p:spPr/>
        <p:txBody>
          <a:bodyPr/>
          <a:lstStyle/>
          <a:p>
            <a:r>
              <a:rPr lang="en-US" dirty="0"/>
              <a:t>Uncommon, Unreasonable Waivers	</a:t>
            </a:r>
          </a:p>
        </p:txBody>
      </p:sp>
      <p:sp>
        <p:nvSpPr>
          <p:cNvPr id="3" name="Content Placeholder 2">
            <a:extLst>
              <a:ext uri="{FF2B5EF4-FFF2-40B4-BE49-F238E27FC236}">
                <a16:creationId xmlns:a16="http://schemas.microsoft.com/office/drawing/2014/main" id="{2BF8A2BB-998C-45B1-9F3A-722F46AAAE92}"/>
              </a:ext>
            </a:extLst>
          </p:cNvPr>
          <p:cNvSpPr>
            <a:spLocks noGrp="1"/>
          </p:cNvSpPr>
          <p:nvPr>
            <p:ph idx="1"/>
          </p:nvPr>
        </p:nvSpPr>
        <p:spPr/>
        <p:txBody>
          <a:bodyPr/>
          <a:lstStyle/>
          <a:p>
            <a:r>
              <a:rPr lang="en-US" dirty="0"/>
              <a:t>Waive the PCNA report for 223(a)7 refi:</a:t>
            </a:r>
          </a:p>
          <a:p>
            <a:pPr lvl="1"/>
            <a:r>
              <a:rPr lang="en-US" dirty="0"/>
              <a:t>Older property with repairs done a long time ago</a:t>
            </a:r>
          </a:p>
          <a:p>
            <a:pPr lvl="1"/>
            <a:r>
              <a:rPr lang="en-US" dirty="0"/>
              <a:t>Recent REAC scores are mid to low range</a:t>
            </a:r>
          </a:p>
          <a:p>
            <a:pPr lvl="1"/>
            <a:r>
              <a:rPr lang="en-US" dirty="0"/>
              <a:t>In later phase of the 10-year PCNA reset cycle</a:t>
            </a:r>
          </a:p>
          <a:p>
            <a:r>
              <a:rPr lang="en-US" dirty="0"/>
              <a:t>Completion Assurance escrow to be waived for non-profit borrower with no Sponsor on a cash-neutral transaction for a Heavy 223(f)</a:t>
            </a:r>
          </a:p>
          <a:p>
            <a:pPr lvl="1"/>
            <a:r>
              <a:rPr lang="en-US" dirty="0"/>
              <a:t>Concerns about cost over-runs or defective work – then what?</a:t>
            </a:r>
          </a:p>
          <a:p>
            <a:pPr lvl="1"/>
            <a:r>
              <a:rPr lang="en-US" dirty="0"/>
              <a:t>No precedent exists nation-wide</a:t>
            </a:r>
          </a:p>
          <a:p>
            <a:pPr lvl="1"/>
            <a:r>
              <a:rPr lang="en-US" dirty="0"/>
              <a:t>Other mitigates to risk that can be included in underwriting?</a:t>
            </a:r>
          </a:p>
          <a:p>
            <a:endParaRPr lang="en-US" dirty="0"/>
          </a:p>
        </p:txBody>
      </p:sp>
    </p:spTree>
    <p:extLst>
      <p:ext uri="{BB962C8B-B14F-4D97-AF65-F5344CB8AC3E}">
        <p14:creationId xmlns:p14="http://schemas.microsoft.com/office/powerpoint/2010/main" val="3138197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4E0CB-8BC1-4E2D-A593-4A87DDA9165A}"/>
              </a:ext>
            </a:extLst>
          </p:cNvPr>
          <p:cNvSpPr>
            <a:spLocks noGrp="1"/>
          </p:cNvSpPr>
          <p:nvPr>
            <p:ph type="title"/>
          </p:nvPr>
        </p:nvSpPr>
        <p:spPr/>
        <p:txBody>
          <a:bodyPr/>
          <a:lstStyle/>
          <a:p>
            <a:r>
              <a:rPr lang="en-US" dirty="0"/>
              <a:t>To waive or not to waive? How to get an approval. . . </a:t>
            </a:r>
          </a:p>
        </p:txBody>
      </p:sp>
      <p:sp>
        <p:nvSpPr>
          <p:cNvPr id="3" name="Content Placeholder 2">
            <a:extLst>
              <a:ext uri="{FF2B5EF4-FFF2-40B4-BE49-F238E27FC236}">
                <a16:creationId xmlns:a16="http://schemas.microsoft.com/office/drawing/2014/main" id="{2FE8D505-FC38-44D6-A927-9997124F799B}"/>
              </a:ext>
            </a:extLst>
          </p:cNvPr>
          <p:cNvSpPr>
            <a:spLocks noGrp="1"/>
          </p:cNvSpPr>
          <p:nvPr>
            <p:ph idx="1"/>
          </p:nvPr>
        </p:nvSpPr>
        <p:spPr/>
        <p:txBody>
          <a:bodyPr>
            <a:normAutofit lnSpcReduction="10000"/>
          </a:bodyPr>
          <a:lstStyle/>
          <a:p>
            <a:r>
              <a:rPr lang="en-US" dirty="0"/>
              <a:t>Identify during concept phase, if known, to get HUD’s guidance</a:t>
            </a:r>
          </a:p>
          <a:p>
            <a:r>
              <a:rPr lang="en-US" dirty="0"/>
              <a:t>Definitely identify the waiver in the application and narrative – especially if a regional or national loan committee deal – don’t wait until after a firm commitment has been issued or during the closing phase to present the waiver to HUD for consideration</a:t>
            </a:r>
          </a:p>
          <a:p>
            <a:r>
              <a:rPr lang="en-US" dirty="0"/>
              <a:t>The request should be reasonable and make sense in the overall deal risks/mitigates</a:t>
            </a:r>
          </a:p>
          <a:p>
            <a:r>
              <a:rPr lang="en-US" dirty="0"/>
              <a:t>Lay out a case for why HUD should support the waiver – be concise, reasonable, and provide supporting documentation if needed</a:t>
            </a:r>
          </a:p>
          <a:p>
            <a:r>
              <a:rPr lang="en-US" dirty="0"/>
              <a:t>Cite the appropriate MAP Guide provision, Notice/ML, handbook, etc.</a:t>
            </a:r>
          </a:p>
        </p:txBody>
      </p:sp>
    </p:spTree>
    <p:extLst>
      <p:ext uri="{BB962C8B-B14F-4D97-AF65-F5344CB8AC3E}">
        <p14:creationId xmlns:p14="http://schemas.microsoft.com/office/powerpoint/2010/main" val="190249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5B5C8-DB84-474C-8D41-BA3C40BD8BD7}"/>
              </a:ext>
            </a:extLst>
          </p:cNvPr>
          <p:cNvSpPr>
            <a:spLocks noGrp="1"/>
          </p:cNvSpPr>
          <p:nvPr>
            <p:ph type="title"/>
          </p:nvPr>
        </p:nvSpPr>
        <p:spPr/>
        <p:txBody>
          <a:bodyPr/>
          <a:lstStyle/>
          <a:p>
            <a:r>
              <a:rPr lang="en-US" dirty="0"/>
              <a:t>Lender and HUD Perspective</a:t>
            </a:r>
          </a:p>
        </p:txBody>
      </p:sp>
      <p:sp>
        <p:nvSpPr>
          <p:cNvPr id="3" name="Content Placeholder 2">
            <a:extLst>
              <a:ext uri="{FF2B5EF4-FFF2-40B4-BE49-F238E27FC236}">
                <a16:creationId xmlns:a16="http://schemas.microsoft.com/office/drawing/2014/main" id="{6AA797F0-E833-48B8-AE6B-24FB22B310BC}"/>
              </a:ext>
            </a:extLst>
          </p:cNvPr>
          <p:cNvSpPr>
            <a:spLocks noGrp="1"/>
          </p:cNvSpPr>
          <p:nvPr>
            <p:ph idx="1"/>
          </p:nvPr>
        </p:nvSpPr>
        <p:spPr/>
        <p:txBody>
          <a:bodyPr>
            <a:normAutofit lnSpcReduction="10000"/>
          </a:bodyPr>
          <a:lstStyle/>
          <a:p>
            <a:r>
              <a:rPr lang="en-US" dirty="0"/>
              <a:t>(HUD) Precedent waivers do not mean automatic approval on future requests for same or similar circumstances – need to consider deal specific particulars and risk assessment</a:t>
            </a:r>
          </a:p>
          <a:p>
            <a:r>
              <a:rPr lang="en-US" dirty="0"/>
              <a:t>(Lender) precedent is important to lend support to a new request</a:t>
            </a:r>
          </a:p>
          <a:p>
            <a:r>
              <a:rPr lang="en-US" dirty="0"/>
              <a:t>(Lender) helpful to understand mitigating factors that allowed HUD to support the waiver request</a:t>
            </a:r>
          </a:p>
          <a:p>
            <a:pPr lvl="1"/>
            <a:r>
              <a:rPr lang="en-US" dirty="0"/>
              <a:t>(HUD) some considerations are to low LTV, high DSC, borrower with healthy financial position, highly experienced development team with repeat product</a:t>
            </a:r>
          </a:p>
          <a:p>
            <a:r>
              <a:rPr lang="en-US" dirty="0"/>
              <a:t>(HUD) Deals that need a waiver to make the loan application “work” are </a:t>
            </a:r>
            <a:r>
              <a:rPr lang="en-US"/>
              <a:t>considered higher </a:t>
            </a:r>
            <a:r>
              <a:rPr lang="en-US" dirty="0"/>
              <a:t>risk and would be reviewed at the field level with possible review by HQ for guidance</a:t>
            </a:r>
          </a:p>
        </p:txBody>
      </p:sp>
    </p:spTree>
    <p:extLst>
      <p:ext uri="{BB962C8B-B14F-4D97-AF65-F5344CB8AC3E}">
        <p14:creationId xmlns:p14="http://schemas.microsoft.com/office/powerpoint/2010/main" val="3318318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14012-FB23-4F8B-9E73-618053942E71}"/>
              </a:ext>
            </a:extLst>
          </p:cNvPr>
          <p:cNvSpPr>
            <a:spLocks noGrp="1"/>
          </p:cNvSpPr>
          <p:nvPr>
            <p:ph type="title"/>
          </p:nvPr>
        </p:nvSpPr>
        <p:spPr/>
        <p:txBody>
          <a:bodyPr/>
          <a:lstStyle/>
          <a:p>
            <a:r>
              <a:rPr lang="en-US" dirty="0"/>
              <a:t>And the panelists are. . .</a:t>
            </a:r>
          </a:p>
        </p:txBody>
      </p:sp>
      <p:sp>
        <p:nvSpPr>
          <p:cNvPr id="3" name="Content Placeholder 2">
            <a:extLst>
              <a:ext uri="{FF2B5EF4-FFF2-40B4-BE49-F238E27FC236}">
                <a16:creationId xmlns:a16="http://schemas.microsoft.com/office/drawing/2014/main" id="{187986DB-3E43-4003-91E6-D8B70F19ABDE}"/>
              </a:ext>
            </a:extLst>
          </p:cNvPr>
          <p:cNvSpPr>
            <a:spLocks noGrp="1"/>
          </p:cNvSpPr>
          <p:nvPr>
            <p:ph idx="1"/>
          </p:nvPr>
        </p:nvSpPr>
        <p:spPr/>
        <p:txBody>
          <a:bodyPr/>
          <a:lstStyle/>
          <a:p>
            <a:pPr>
              <a:spcBef>
                <a:spcPts val="1800"/>
              </a:spcBef>
            </a:pPr>
            <a:r>
              <a:rPr lang="en-US" dirty="0"/>
              <a:t>Forty Semadeni, </a:t>
            </a:r>
            <a:r>
              <a:rPr lang="en-US" dirty="0" err="1"/>
              <a:t>NorthMarq</a:t>
            </a:r>
            <a:r>
              <a:rPr lang="en-US" dirty="0"/>
              <a:t> – Senior VP, FHA Chief UW</a:t>
            </a:r>
          </a:p>
          <a:p>
            <a:pPr>
              <a:spcBef>
                <a:spcPts val="1800"/>
              </a:spcBef>
            </a:pPr>
            <a:r>
              <a:rPr lang="en-US" dirty="0"/>
              <a:t>Janine Garrison, Berkadia – Vice President, Deputy Chief UW</a:t>
            </a:r>
          </a:p>
          <a:p>
            <a:pPr>
              <a:spcBef>
                <a:spcPts val="1800"/>
              </a:spcBef>
            </a:pPr>
            <a:r>
              <a:rPr lang="en-US" dirty="0"/>
              <a:t>Ken Buchanan, Walker &amp; Dunlop – Director of FHA Underwriting</a:t>
            </a:r>
          </a:p>
          <a:p>
            <a:pPr>
              <a:spcBef>
                <a:spcPts val="1800"/>
              </a:spcBef>
            </a:pPr>
            <a:r>
              <a:rPr lang="en-US" dirty="0"/>
              <a:t>Shannon Bergman, HUD San Francisco - Underwriting Branch Chief</a:t>
            </a:r>
          </a:p>
          <a:p>
            <a:endParaRPr lang="en-US" dirty="0"/>
          </a:p>
        </p:txBody>
      </p:sp>
    </p:spTree>
    <p:extLst>
      <p:ext uri="{BB962C8B-B14F-4D97-AF65-F5344CB8AC3E}">
        <p14:creationId xmlns:p14="http://schemas.microsoft.com/office/powerpoint/2010/main" val="137820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F5F0-4867-4A35-B7D5-0BB742309005}"/>
              </a:ext>
            </a:extLst>
          </p:cNvPr>
          <p:cNvSpPr>
            <a:spLocks noGrp="1"/>
          </p:cNvSpPr>
          <p:nvPr>
            <p:ph type="title"/>
          </p:nvPr>
        </p:nvSpPr>
        <p:spPr>
          <a:xfrm>
            <a:off x="831850" y="842168"/>
            <a:ext cx="10515600" cy="2852737"/>
          </a:xfrm>
        </p:spPr>
        <p:txBody>
          <a:bodyPr/>
          <a:lstStyle/>
          <a:p>
            <a:r>
              <a:rPr lang="en-US" dirty="0"/>
              <a:t>Let’s do the “waive” . . .	</a:t>
            </a:r>
          </a:p>
        </p:txBody>
      </p:sp>
      <p:sp>
        <p:nvSpPr>
          <p:cNvPr id="3" name="Text Placeholder 2">
            <a:extLst>
              <a:ext uri="{FF2B5EF4-FFF2-40B4-BE49-F238E27FC236}">
                <a16:creationId xmlns:a16="http://schemas.microsoft.com/office/drawing/2014/main" id="{662A97E1-FABB-4C14-96B7-D59927972D28}"/>
              </a:ext>
            </a:extLst>
          </p:cNvPr>
          <p:cNvSpPr>
            <a:spLocks noGrp="1"/>
          </p:cNvSpPr>
          <p:nvPr>
            <p:ph type="body" idx="1"/>
          </p:nvPr>
        </p:nvSpPr>
        <p:spPr>
          <a:xfrm>
            <a:off x="831850" y="3694905"/>
            <a:ext cx="10515600" cy="2187421"/>
          </a:xfrm>
        </p:spPr>
        <p:txBody>
          <a:bodyPr/>
          <a:lstStyle/>
          <a:p>
            <a:pPr marL="342900" indent="-342900">
              <a:buFont typeface="Arial" panose="020B0604020202020204" pitchFamily="34" charset="0"/>
              <a:buChar char="•"/>
            </a:pPr>
            <a:r>
              <a:rPr lang="en-US" dirty="0"/>
              <a:t>Understanding the basics</a:t>
            </a:r>
          </a:p>
          <a:p>
            <a:pPr marL="342900" indent="-342900">
              <a:buFont typeface="Arial" panose="020B0604020202020204" pitchFamily="34" charset="0"/>
              <a:buChar char="•"/>
            </a:pPr>
            <a:r>
              <a:rPr lang="en-US" dirty="0"/>
              <a:t>HUD and Lender perspectives</a:t>
            </a:r>
          </a:p>
          <a:p>
            <a:pPr marL="342900" indent="-342900">
              <a:buFont typeface="Arial" panose="020B0604020202020204" pitchFamily="34" charset="0"/>
              <a:buChar char="•"/>
            </a:pPr>
            <a:r>
              <a:rPr lang="en-US" dirty="0"/>
              <a:t>Keys to a successful waiver request</a:t>
            </a:r>
          </a:p>
        </p:txBody>
      </p:sp>
    </p:spTree>
    <p:extLst>
      <p:ext uri="{BB962C8B-B14F-4D97-AF65-F5344CB8AC3E}">
        <p14:creationId xmlns:p14="http://schemas.microsoft.com/office/powerpoint/2010/main" val="194150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B9775-FE92-41F2-8880-4FE77F6B9C5B}"/>
              </a:ext>
            </a:extLst>
          </p:cNvPr>
          <p:cNvSpPr>
            <a:spLocks noGrp="1"/>
          </p:cNvSpPr>
          <p:nvPr>
            <p:ph type="title"/>
          </p:nvPr>
        </p:nvSpPr>
        <p:spPr/>
        <p:txBody>
          <a:bodyPr/>
          <a:lstStyle/>
          <a:p>
            <a:r>
              <a:rPr lang="en-US" dirty="0"/>
              <a:t>Waiver definitions</a:t>
            </a:r>
          </a:p>
        </p:txBody>
      </p:sp>
      <p:sp>
        <p:nvSpPr>
          <p:cNvPr id="3" name="Content Placeholder 2">
            <a:extLst>
              <a:ext uri="{FF2B5EF4-FFF2-40B4-BE49-F238E27FC236}">
                <a16:creationId xmlns:a16="http://schemas.microsoft.com/office/drawing/2014/main" id="{A43375AD-FF1C-4DAA-9ECC-AEE5E8FCB90C}"/>
              </a:ext>
            </a:extLst>
          </p:cNvPr>
          <p:cNvSpPr>
            <a:spLocks noGrp="1"/>
          </p:cNvSpPr>
          <p:nvPr>
            <p:ph idx="1"/>
          </p:nvPr>
        </p:nvSpPr>
        <p:spPr/>
        <p:txBody>
          <a:bodyPr/>
          <a:lstStyle/>
          <a:p>
            <a:pPr marL="0" indent="0">
              <a:buNone/>
            </a:pPr>
            <a:r>
              <a:rPr lang="en-US" dirty="0"/>
              <a:t>There are TWO types of waivers:</a:t>
            </a:r>
          </a:p>
          <a:p>
            <a:r>
              <a:rPr lang="en-US" dirty="0"/>
              <a:t>Housing Directive Waivers (i.e. MAP Guide Waivers)</a:t>
            </a:r>
          </a:p>
          <a:p>
            <a:r>
              <a:rPr lang="en-US" dirty="0"/>
              <a:t>Regulatory Waivers</a:t>
            </a:r>
          </a:p>
        </p:txBody>
      </p:sp>
    </p:spTree>
    <p:extLst>
      <p:ext uri="{BB962C8B-B14F-4D97-AF65-F5344CB8AC3E}">
        <p14:creationId xmlns:p14="http://schemas.microsoft.com/office/powerpoint/2010/main" val="210655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E4B98-D7DF-4E26-B716-6FD3FA32A9D0}"/>
              </a:ext>
            </a:extLst>
          </p:cNvPr>
          <p:cNvSpPr>
            <a:spLocks noGrp="1"/>
          </p:cNvSpPr>
          <p:nvPr>
            <p:ph type="title"/>
          </p:nvPr>
        </p:nvSpPr>
        <p:spPr>
          <a:xfrm>
            <a:off x="838200" y="365126"/>
            <a:ext cx="10515600" cy="1100818"/>
          </a:xfrm>
        </p:spPr>
        <p:txBody>
          <a:bodyPr/>
          <a:lstStyle/>
          <a:p>
            <a:r>
              <a:rPr lang="en-US" dirty="0"/>
              <a:t>Statutes, Acts &amp; Laws	</a:t>
            </a:r>
          </a:p>
        </p:txBody>
      </p:sp>
      <p:sp>
        <p:nvSpPr>
          <p:cNvPr id="3" name="Content Placeholder 2">
            <a:extLst>
              <a:ext uri="{FF2B5EF4-FFF2-40B4-BE49-F238E27FC236}">
                <a16:creationId xmlns:a16="http://schemas.microsoft.com/office/drawing/2014/main" id="{36F8B536-4084-461A-8359-D14ABD9652EB}"/>
              </a:ext>
            </a:extLst>
          </p:cNvPr>
          <p:cNvSpPr>
            <a:spLocks noGrp="1"/>
          </p:cNvSpPr>
          <p:nvPr>
            <p:ph idx="1"/>
          </p:nvPr>
        </p:nvSpPr>
        <p:spPr>
          <a:xfrm>
            <a:off x="838200" y="1465944"/>
            <a:ext cx="10515600" cy="4351338"/>
          </a:xfrm>
        </p:spPr>
        <p:txBody>
          <a:bodyPr>
            <a:normAutofit/>
          </a:bodyPr>
          <a:lstStyle/>
          <a:p>
            <a:pPr marL="0" indent="0">
              <a:spcBef>
                <a:spcPts val="1200"/>
              </a:spcBef>
              <a:buNone/>
            </a:pPr>
            <a:r>
              <a:rPr lang="en-US" dirty="0"/>
              <a:t>In the HUD context, a “statute” is a law that has been passed by both houses of the United States Congress and (2) signed by the President. It takes another act of Congress to approve a change to the statute. </a:t>
            </a:r>
          </a:p>
          <a:p>
            <a:pPr lvl="1">
              <a:spcBef>
                <a:spcPts val="1200"/>
              </a:spcBef>
            </a:pPr>
            <a:r>
              <a:rPr lang="en-US" i="1" dirty="0"/>
              <a:t>Example</a:t>
            </a:r>
            <a:r>
              <a:rPr lang="en-US" dirty="0"/>
              <a:t>: Section 202 tenants must meet the age and income requirements of the U.S. Housing Act of 1959 § 202(k)(1). Altering the use of Section 202 funds for non-elderly families would require an act of Congress. </a:t>
            </a:r>
          </a:p>
          <a:p>
            <a:pPr marL="0" indent="0">
              <a:spcBef>
                <a:spcPts val="1200"/>
              </a:spcBef>
              <a:buNone/>
            </a:pPr>
            <a:r>
              <a:rPr lang="en-US" dirty="0"/>
              <a:t>Most HUD statutes grant the Secretary the authority to establish the rules and regulations for a given program, so many statutory requirements are amended by regulation or notice. </a:t>
            </a:r>
          </a:p>
          <a:p>
            <a:pPr marL="457200" lvl="1" indent="0">
              <a:spcBef>
                <a:spcPts val="1200"/>
              </a:spcBef>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0445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9E01B-00CD-40D5-BB77-E6337A8F2444}"/>
              </a:ext>
            </a:extLst>
          </p:cNvPr>
          <p:cNvSpPr>
            <a:spLocks noGrp="1"/>
          </p:cNvSpPr>
          <p:nvPr>
            <p:ph type="title"/>
          </p:nvPr>
        </p:nvSpPr>
        <p:spPr>
          <a:xfrm>
            <a:off x="838200" y="365126"/>
            <a:ext cx="10515600" cy="1013732"/>
          </a:xfrm>
        </p:spPr>
        <p:txBody>
          <a:bodyPr/>
          <a:lstStyle/>
          <a:p>
            <a:r>
              <a:rPr lang="en-US" dirty="0"/>
              <a:t>Regulatory Waiver </a:t>
            </a:r>
          </a:p>
        </p:txBody>
      </p:sp>
      <p:sp>
        <p:nvSpPr>
          <p:cNvPr id="3" name="Content Placeholder 2">
            <a:extLst>
              <a:ext uri="{FF2B5EF4-FFF2-40B4-BE49-F238E27FC236}">
                <a16:creationId xmlns:a16="http://schemas.microsoft.com/office/drawing/2014/main" id="{B8755A9E-366C-44FC-AD97-D45176CA1222}"/>
              </a:ext>
            </a:extLst>
          </p:cNvPr>
          <p:cNvSpPr>
            <a:spLocks noGrp="1"/>
          </p:cNvSpPr>
          <p:nvPr>
            <p:ph idx="1"/>
          </p:nvPr>
        </p:nvSpPr>
        <p:spPr>
          <a:xfrm>
            <a:off x="838200" y="1378857"/>
            <a:ext cx="10515600" cy="4798106"/>
          </a:xfrm>
        </p:spPr>
        <p:txBody>
          <a:bodyPr>
            <a:normAutofit lnSpcReduction="10000"/>
          </a:bodyPr>
          <a:lstStyle/>
          <a:p>
            <a:pPr marL="0" indent="0">
              <a:spcBef>
                <a:spcPts val="1200"/>
              </a:spcBef>
              <a:buNone/>
            </a:pPr>
            <a:r>
              <a:rPr lang="en-US" sz="2600" dirty="0"/>
              <a:t>A “regulation” is a rule having legal force issued by an administrative agency, typically implementing the governing statute or act. HUD’s Multifamily regulations are located at title 24 of the Code of Federal Register (CFR).</a:t>
            </a:r>
          </a:p>
          <a:p>
            <a:pPr marL="0" indent="0">
              <a:spcBef>
                <a:spcPts val="1200"/>
              </a:spcBef>
              <a:buNone/>
            </a:pPr>
            <a:r>
              <a:rPr lang="en-US" sz="2600" i="1" dirty="0"/>
              <a:t>Regulatory Waivers</a:t>
            </a:r>
            <a:r>
              <a:rPr lang="en-US" sz="2600" dirty="0"/>
              <a:t>:  Can only be granted by the Federal Housing Commissioner, unless delegated authority has been granted to Assistant Secretary for Housing.</a:t>
            </a:r>
          </a:p>
          <a:p>
            <a:pPr marL="0" indent="0">
              <a:buNone/>
            </a:pPr>
            <a:r>
              <a:rPr lang="en-US" sz="2600" i="1" dirty="0"/>
              <a:t>Process:</a:t>
            </a:r>
          </a:p>
          <a:p>
            <a:r>
              <a:rPr lang="en-US" sz="2600" dirty="0"/>
              <a:t>Lender requests waiver within the narrative of the application package</a:t>
            </a:r>
          </a:p>
          <a:p>
            <a:r>
              <a:rPr lang="en-US" sz="2600" dirty="0"/>
              <a:t>HUD staff reviews risks/mitigates in  the context of overall deal to determine support </a:t>
            </a:r>
          </a:p>
          <a:p>
            <a:r>
              <a:rPr lang="en-US" sz="2600" dirty="0"/>
              <a:t>HUD staff completes and submits HUD-2 to Field OGC for review and submission to HQ for review and approval</a:t>
            </a:r>
          </a:p>
          <a:p>
            <a:pPr marL="0" indent="0">
              <a:spcBef>
                <a:spcPts val="1200"/>
              </a:spcBef>
              <a:buNone/>
            </a:pPr>
            <a:endParaRPr lang="en-US" dirty="0"/>
          </a:p>
          <a:p>
            <a:pPr marL="0" indent="0">
              <a:spcBef>
                <a:spcPts val="1200"/>
              </a:spcBef>
              <a:buNone/>
            </a:pPr>
            <a:endParaRPr lang="en-US" dirty="0"/>
          </a:p>
        </p:txBody>
      </p:sp>
    </p:spTree>
    <p:extLst>
      <p:ext uri="{BB962C8B-B14F-4D97-AF65-F5344CB8AC3E}">
        <p14:creationId xmlns:p14="http://schemas.microsoft.com/office/powerpoint/2010/main" val="1200369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7022-1AB2-43C3-A0D3-EF1436E38089}"/>
              </a:ext>
            </a:extLst>
          </p:cNvPr>
          <p:cNvSpPr>
            <a:spLocks noGrp="1"/>
          </p:cNvSpPr>
          <p:nvPr>
            <p:ph type="title"/>
          </p:nvPr>
        </p:nvSpPr>
        <p:spPr>
          <a:xfrm>
            <a:off x="838200" y="278040"/>
            <a:ext cx="10515600" cy="1325563"/>
          </a:xfrm>
        </p:spPr>
        <p:txBody>
          <a:bodyPr/>
          <a:lstStyle/>
          <a:p>
            <a:r>
              <a:rPr lang="en-US" dirty="0"/>
              <a:t>MAP Guide Waivers	</a:t>
            </a:r>
          </a:p>
        </p:txBody>
      </p:sp>
      <p:sp>
        <p:nvSpPr>
          <p:cNvPr id="3" name="Content Placeholder 2">
            <a:extLst>
              <a:ext uri="{FF2B5EF4-FFF2-40B4-BE49-F238E27FC236}">
                <a16:creationId xmlns:a16="http://schemas.microsoft.com/office/drawing/2014/main" id="{AAE4A4B1-0F0A-4436-A006-EF2C196A3EB5}"/>
              </a:ext>
            </a:extLst>
          </p:cNvPr>
          <p:cNvSpPr>
            <a:spLocks noGrp="1"/>
          </p:cNvSpPr>
          <p:nvPr>
            <p:ph idx="1"/>
          </p:nvPr>
        </p:nvSpPr>
        <p:spPr>
          <a:xfrm>
            <a:off x="838200" y="1335314"/>
            <a:ext cx="10515600" cy="4841649"/>
          </a:xfrm>
        </p:spPr>
        <p:txBody>
          <a:bodyPr>
            <a:normAutofit/>
          </a:bodyPr>
          <a:lstStyle/>
          <a:p>
            <a:pPr marL="0" indent="0">
              <a:spcBef>
                <a:spcPts val="1200"/>
              </a:spcBef>
              <a:buNone/>
            </a:pPr>
            <a:r>
              <a:rPr lang="en-US" sz="2600" dirty="0"/>
              <a:t>Most provisions in the MAP Guide (or Notice/Mortgagee Letter, or Handbook) can be waived by authority of Regional Director, unless the MAP Guide reserves waiver authority to the Director of Production at HUD Headquarters.</a:t>
            </a:r>
          </a:p>
          <a:p>
            <a:pPr marL="0" indent="0">
              <a:spcBef>
                <a:spcPts val="1200"/>
              </a:spcBef>
              <a:buNone/>
            </a:pPr>
            <a:r>
              <a:rPr lang="en-US" sz="2600" i="1" dirty="0"/>
              <a:t>Process: </a:t>
            </a:r>
          </a:p>
          <a:p>
            <a:pPr>
              <a:spcBef>
                <a:spcPts val="1200"/>
              </a:spcBef>
            </a:pPr>
            <a:r>
              <a:rPr lang="en-US" sz="2600" dirty="0"/>
              <a:t>Lender must include Request for  a Waiver of a Housing Directive (form HUD-2) and application package and request the waiver in their narrative </a:t>
            </a:r>
          </a:p>
          <a:p>
            <a:pPr marL="457200" lvl="1" indent="0">
              <a:spcBef>
                <a:spcPts val="1200"/>
              </a:spcBef>
              <a:buNone/>
            </a:pPr>
            <a:r>
              <a:rPr lang="en-US" sz="2600" dirty="0">
                <a:sym typeface="Wingdings" panose="05000000000000000000" pitchFamily="2" charset="2"/>
              </a:rPr>
              <a:t> HUD-2 must: (1) Cite the </a:t>
            </a:r>
            <a:r>
              <a:rPr lang="en-US" sz="2600" dirty="0"/>
              <a:t>MAP Guide requirement being waived  (2) Include back-up documentation</a:t>
            </a:r>
          </a:p>
          <a:p>
            <a:pPr>
              <a:spcBef>
                <a:spcPts val="1200"/>
              </a:spcBef>
            </a:pPr>
            <a:r>
              <a:rPr lang="en-US" sz="2600" dirty="0"/>
              <a:t>HUD staff reviews the request  in connection with overall transaction risks/mitigates to determine support, such as DSC ratios, LTV or LTC, etc.</a:t>
            </a:r>
          </a:p>
        </p:txBody>
      </p:sp>
    </p:spTree>
    <p:extLst>
      <p:ext uri="{BB962C8B-B14F-4D97-AF65-F5344CB8AC3E}">
        <p14:creationId xmlns:p14="http://schemas.microsoft.com/office/powerpoint/2010/main" val="2639997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A9C3-B2FE-47EB-81F2-2C10AC895675}"/>
              </a:ext>
            </a:extLst>
          </p:cNvPr>
          <p:cNvSpPr>
            <a:spLocks noGrp="1"/>
          </p:cNvSpPr>
          <p:nvPr>
            <p:ph type="title"/>
          </p:nvPr>
        </p:nvSpPr>
        <p:spPr/>
        <p:txBody>
          <a:bodyPr/>
          <a:lstStyle/>
          <a:p>
            <a:r>
              <a:rPr lang="en-US" dirty="0"/>
              <a:t>Common MAP Guide Waivers - examples	</a:t>
            </a:r>
          </a:p>
        </p:txBody>
      </p:sp>
      <p:sp>
        <p:nvSpPr>
          <p:cNvPr id="3" name="Content Placeholder 2">
            <a:extLst>
              <a:ext uri="{FF2B5EF4-FFF2-40B4-BE49-F238E27FC236}">
                <a16:creationId xmlns:a16="http://schemas.microsoft.com/office/drawing/2014/main" id="{48C77800-C917-4DB0-8A0E-267F943C7C5D}"/>
              </a:ext>
            </a:extLst>
          </p:cNvPr>
          <p:cNvSpPr>
            <a:spLocks noGrp="1"/>
          </p:cNvSpPr>
          <p:nvPr>
            <p:ph idx="1"/>
          </p:nvPr>
        </p:nvSpPr>
        <p:spPr>
          <a:xfrm>
            <a:off x="838200" y="1461155"/>
            <a:ext cx="10515600" cy="4715808"/>
          </a:xfrm>
        </p:spPr>
        <p:txBody>
          <a:bodyPr/>
          <a:lstStyle/>
          <a:p>
            <a:r>
              <a:rPr lang="en-US" dirty="0"/>
              <a:t>Reduce Completion Assurance escrow requirement from 20% to 10%</a:t>
            </a:r>
          </a:p>
          <a:p>
            <a:r>
              <a:rPr lang="en-US" dirty="0"/>
              <a:t>Reduce cash-out holdback from 50% to a lesser amount</a:t>
            </a:r>
          </a:p>
          <a:p>
            <a:r>
              <a:rPr lang="en-US" dirty="0"/>
              <a:t>Cap rate adjustment:</a:t>
            </a:r>
          </a:p>
          <a:p>
            <a:pPr marL="457200" lvl="1" indent="0">
              <a:buNone/>
            </a:pPr>
            <a:r>
              <a:rPr lang="en-US" dirty="0"/>
              <a:t>-Lender to include waiver request (draft HUD-2 form) in application and explanation in lender’s narrative</a:t>
            </a:r>
          </a:p>
          <a:p>
            <a:pPr marL="457200" lvl="1" indent="0">
              <a:buNone/>
            </a:pPr>
            <a:r>
              <a:rPr lang="en-US" dirty="0"/>
              <a:t>-HUD staff will usually tighten up HUD-2 form with additional justification and include OGC prior precedent approval date/region, if any exists</a:t>
            </a:r>
          </a:p>
          <a:p>
            <a:pPr marL="457200" lvl="1" indent="0">
              <a:buNone/>
            </a:pPr>
            <a:r>
              <a:rPr lang="en-US" dirty="0"/>
              <a:t>-If no precedent approval exists, must have OGC review and opine</a:t>
            </a:r>
          </a:p>
          <a:p>
            <a:pPr marL="457200" lvl="1" indent="0">
              <a:buNone/>
            </a:pPr>
            <a:r>
              <a:rPr lang="en-US" dirty="0"/>
              <a:t>-Usually Field Office has authority to approve these type of waivers</a:t>
            </a:r>
          </a:p>
        </p:txBody>
      </p:sp>
    </p:spTree>
    <p:extLst>
      <p:ext uri="{BB962C8B-B14F-4D97-AF65-F5344CB8AC3E}">
        <p14:creationId xmlns:p14="http://schemas.microsoft.com/office/powerpoint/2010/main" val="1073625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FD8BD-9EC8-4C63-9895-449B447E58C0}"/>
              </a:ext>
            </a:extLst>
          </p:cNvPr>
          <p:cNvSpPr>
            <a:spLocks noGrp="1"/>
          </p:cNvSpPr>
          <p:nvPr>
            <p:ph type="title"/>
          </p:nvPr>
        </p:nvSpPr>
        <p:spPr/>
        <p:txBody>
          <a:bodyPr/>
          <a:lstStyle/>
          <a:p>
            <a:r>
              <a:rPr lang="en-US" dirty="0"/>
              <a:t>Uncommon, but Reasonable Waivers	</a:t>
            </a:r>
          </a:p>
        </p:txBody>
      </p:sp>
      <p:sp>
        <p:nvSpPr>
          <p:cNvPr id="3" name="Content Placeholder 2">
            <a:extLst>
              <a:ext uri="{FF2B5EF4-FFF2-40B4-BE49-F238E27FC236}">
                <a16:creationId xmlns:a16="http://schemas.microsoft.com/office/drawing/2014/main" id="{4289A365-CEAE-4AB7-875E-DCDEA0EA5AD9}"/>
              </a:ext>
            </a:extLst>
          </p:cNvPr>
          <p:cNvSpPr>
            <a:spLocks noGrp="1"/>
          </p:cNvSpPr>
          <p:nvPr>
            <p:ph idx="1"/>
          </p:nvPr>
        </p:nvSpPr>
        <p:spPr/>
        <p:txBody>
          <a:bodyPr>
            <a:normAutofit lnSpcReduction="10000"/>
          </a:bodyPr>
          <a:lstStyle/>
          <a:p>
            <a:r>
              <a:rPr lang="en-US" dirty="0"/>
              <a:t>Limits for high cost areas</a:t>
            </a:r>
          </a:p>
          <a:p>
            <a:r>
              <a:rPr lang="en-US" dirty="0"/>
              <a:t>Working Capital requirements for subsidized properties undergoing in-place rehab</a:t>
            </a:r>
          </a:p>
          <a:p>
            <a:r>
              <a:rPr lang="en-US" dirty="0"/>
              <a:t>Commercial Space </a:t>
            </a:r>
          </a:p>
          <a:p>
            <a:r>
              <a:rPr lang="en-US" dirty="0"/>
              <a:t>Leaseholds Successor Rights in event of default </a:t>
            </a:r>
          </a:p>
          <a:p>
            <a:r>
              <a:rPr lang="en-US" dirty="0"/>
              <a:t>Stale third party reports </a:t>
            </a:r>
          </a:p>
          <a:p>
            <a:r>
              <a:rPr lang="en-US" dirty="0"/>
              <a:t>PCNA reports for 223(a)7 refi’s under certain circumstances:</a:t>
            </a:r>
          </a:p>
          <a:p>
            <a:pPr lvl="1"/>
            <a:r>
              <a:rPr lang="en-US" dirty="0"/>
              <a:t>Recent heavy repairs or rehab on subject property</a:t>
            </a:r>
          </a:p>
          <a:p>
            <a:pPr lvl="1"/>
            <a:r>
              <a:rPr lang="en-US" dirty="0"/>
              <a:t>Recent high REAC scores</a:t>
            </a:r>
          </a:p>
          <a:p>
            <a:pPr lvl="1"/>
            <a:r>
              <a:rPr lang="en-US" dirty="0"/>
              <a:t>In early phase of the 10-year PCNA reset cycle</a:t>
            </a:r>
          </a:p>
        </p:txBody>
      </p:sp>
    </p:spTree>
    <p:extLst>
      <p:ext uri="{BB962C8B-B14F-4D97-AF65-F5344CB8AC3E}">
        <p14:creationId xmlns:p14="http://schemas.microsoft.com/office/powerpoint/2010/main" val="405020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2E906CFCFD0E4D950F813F40DA39CD" ma:contentTypeVersion="10" ma:contentTypeDescription="Create a new document." ma:contentTypeScope="" ma:versionID="7fd009cc1f43f7cdfa7445e18d4dd8eb">
  <xsd:schema xmlns:xsd="http://www.w3.org/2001/XMLSchema" xmlns:xs="http://www.w3.org/2001/XMLSchema" xmlns:p="http://schemas.microsoft.com/office/2006/metadata/properties" xmlns:ns1="http://schemas.microsoft.com/sharepoint/v3" xmlns:ns3="82b9b328-2cd1-4f3c-ad5d-40d99abd3589" targetNamespace="http://schemas.microsoft.com/office/2006/metadata/properties" ma:root="true" ma:fieldsID="9048f867c752704f5f7d2cefe1e3a5fc" ns1:_="" ns3:_="">
    <xsd:import namespace="http://schemas.microsoft.com/sharepoint/v3"/>
    <xsd:import namespace="82b9b328-2cd1-4f3c-ad5d-40d99abd358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b9b328-2cd1-4f3c-ad5d-40d99abd35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53837E-229B-419F-B122-2875A25FF5F2}">
  <ds:schemaRefs>
    <ds:schemaRef ds:uri="http://schemas.microsoft.com/sharepoint/v3/contenttype/forms"/>
  </ds:schemaRefs>
</ds:datastoreItem>
</file>

<file path=customXml/itemProps2.xml><?xml version="1.0" encoding="utf-8"?>
<ds:datastoreItem xmlns:ds="http://schemas.openxmlformats.org/officeDocument/2006/customXml" ds:itemID="{38A2ED86-E47A-4F05-9F9F-43A3BE7097BF}">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82b9b328-2cd1-4f3c-ad5d-40d99abd3589"/>
    <ds:schemaRef ds:uri="http://purl.org/dc/dcmitype/"/>
    <ds:schemaRef ds:uri="http://schemas.microsoft.com/sharepoint/v3"/>
    <ds:schemaRef ds:uri="http://www.w3.org/XML/1998/namespace"/>
  </ds:schemaRefs>
</ds:datastoreItem>
</file>

<file path=customXml/itemProps3.xml><?xml version="1.0" encoding="utf-8"?>
<ds:datastoreItem xmlns:ds="http://schemas.openxmlformats.org/officeDocument/2006/customXml" ds:itemID="{E23C7939-A6CD-4DE2-8119-8B21E8B16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2b9b328-2cd1-4f3c-ad5d-40d99abd35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372</TotalTime>
  <Words>1684</Words>
  <Application>Microsoft Office PowerPoint</Application>
  <PresentationFormat>Widescreen</PresentationFormat>
  <Paragraphs>135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Waivers</vt:lpstr>
      <vt:lpstr>And the panelists are. . .</vt:lpstr>
      <vt:lpstr>Let’s do the “waive” . . . </vt:lpstr>
      <vt:lpstr>Waiver definitions</vt:lpstr>
      <vt:lpstr>Statutes, Acts &amp; Laws </vt:lpstr>
      <vt:lpstr>Regulatory Waiver </vt:lpstr>
      <vt:lpstr>MAP Guide Waivers </vt:lpstr>
      <vt:lpstr>Common MAP Guide Waivers - examples </vt:lpstr>
      <vt:lpstr>Uncommon, but Reasonable Waivers </vt:lpstr>
      <vt:lpstr>Uncommon, Unreasonable Waivers </vt:lpstr>
      <vt:lpstr>To waive or not to waive? How to get an approval. . . </vt:lpstr>
      <vt:lpstr>Lender and HUD Perspective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Waivers</dc:title>
  <dc:creator>Bergman, Shannon M</dc:creator>
  <cp:lastModifiedBy>Forty Semadeni</cp:lastModifiedBy>
  <cp:revision>25</cp:revision>
  <cp:lastPrinted>2019-09-04T17:23:37Z</cp:lastPrinted>
  <dcterms:created xsi:type="dcterms:W3CDTF">2019-08-23T22:59:36Z</dcterms:created>
  <dcterms:modified xsi:type="dcterms:W3CDTF">2019-09-04T19:06:56Z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0x010100B02E906CFCFD0E4D950F813F40DA39CD</vt:lpwstr>
  </property>
</Properties>
</file>