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1" r:id="rId4"/>
    <p:sldId id="268" r:id="rId5"/>
    <p:sldId id="262" r:id="rId6"/>
    <p:sldId id="265" r:id="rId7"/>
    <p:sldId id="267" r:id="rId8"/>
    <p:sldId id="283" r:id="rId9"/>
    <p:sldId id="269"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9/17/2019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9/17/2019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9/17/2019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hyperlink" Target="http://www.agentsofchange.org/2010/07/making-the-case-for-social-media/" TargetMode="Externa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288D3-3B45-417F-9317-F7592646E427}"/>
              </a:ext>
            </a:extLst>
          </p:cNvPr>
          <p:cNvSpPr>
            <a:spLocks noGrp="1"/>
          </p:cNvSpPr>
          <p:nvPr>
            <p:ph type="ctrTitle"/>
          </p:nvPr>
        </p:nvSpPr>
        <p:spPr/>
        <p:txBody>
          <a:bodyPr/>
          <a:lstStyle/>
          <a:p>
            <a:r>
              <a:rPr lang="en-US" dirty="0"/>
              <a:t>Map/Fast Track  </a:t>
            </a:r>
            <a:br>
              <a:rPr lang="en-US" dirty="0"/>
            </a:br>
            <a:r>
              <a:rPr lang="en-US" dirty="0"/>
              <a:t>Then &amp; Now</a:t>
            </a:r>
          </a:p>
        </p:txBody>
      </p:sp>
      <p:sp>
        <p:nvSpPr>
          <p:cNvPr id="3" name="Subtitle 2">
            <a:extLst>
              <a:ext uri="{FF2B5EF4-FFF2-40B4-BE49-F238E27FC236}">
                <a16:creationId xmlns:a16="http://schemas.microsoft.com/office/drawing/2014/main" id="{06D98EEA-9FCF-4F13-85EB-35B9A92DD2E4}"/>
              </a:ext>
            </a:extLst>
          </p:cNvPr>
          <p:cNvSpPr>
            <a:spLocks noGrp="1"/>
          </p:cNvSpPr>
          <p:nvPr>
            <p:ph type="subTitle" idx="1"/>
          </p:nvPr>
        </p:nvSpPr>
        <p:spPr/>
        <p:txBody>
          <a:bodyPr/>
          <a:lstStyle/>
          <a:p>
            <a:r>
              <a:rPr lang="en-US" dirty="0"/>
              <a:t>A Most </a:t>
            </a:r>
            <a:r>
              <a:rPr lang="en-US" sz="2000" b="1" u="sng" dirty="0">
                <a:solidFill>
                  <a:schemeClr val="accent1">
                    <a:lumMod val="60000"/>
                    <a:lumOff val="40000"/>
                  </a:schemeClr>
                </a:solidFill>
                <a:effectLst>
                  <a:outerShdw blurRad="38100" dist="38100" dir="2700000" algn="tl">
                    <a:srgbClr val="000000">
                      <a:alpha val="43137"/>
                    </a:srgbClr>
                  </a:outerShdw>
                </a:effectLst>
              </a:rPr>
              <a:t>Excellent</a:t>
            </a:r>
            <a:r>
              <a:rPr lang="en-US" dirty="0"/>
              <a:t> Adventure</a:t>
            </a:r>
          </a:p>
        </p:txBody>
      </p:sp>
    </p:spTree>
    <p:extLst>
      <p:ext uri="{BB962C8B-B14F-4D97-AF65-F5344CB8AC3E}">
        <p14:creationId xmlns:p14="http://schemas.microsoft.com/office/powerpoint/2010/main" val="2385709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AB030-EF2C-40A3-8925-B07D66259B16}"/>
              </a:ext>
            </a:extLst>
          </p:cNvPr>
          <p:cNvSpPr>
            <a:spLocks noGrp="1"/>
          </p:cNvSpPr>
          <p:nvPr>
            <p:ph type="title"/>
          </p:nvPr>
        </p:nvSpPr>
        <p:spPr/>
        <p:txBody>
          <a:bodyPr/>
          <a:lstStyle/>
          <a:p>
            <a:r>
              <a:rPr lang="en-US" dirty="0"/>
              <a:t>1993 – Delegated Processing</a:t>
            </a:r>
          </a:p>
        </p:txBody>
      </p:sp>
      <p:sp>
        <p:nvSpPr>
          <p:cNvPr id="4" name="Content Placeholder 3">
            <a:extLst>
              <a:ext uri="{FF2B5EF4-FFF2-40B4-BE49-F238E27FC236}">
                <a16:creationId xmlns:a16="http://schemas.microsoft.com/office/drawing/2014/main" id="{DF0B0084-4017-43E4-9019-9AB80212238A}"/>
              </a:ext>
            </a:extLst>
          </p:cNvPr>
          <p:cNvSpPr>
            <a:spLocks noGrp="1"/>
          </p:cNvSpPr>
          <p:nvPr>
            <p:ph sz="half" idx="1"/>
          </p:nvPr>
        </p:nvSpPr>
        <p:spPr/>
        <p:txBody>
          <a:bodyPr anchor="t"/>
          <a:lstStyle/>
          <a:p>
            <a:r>
              <a:rPr lang="en-US" dirty="0"/>
              <a:t>In the early 1990’s, after co-insurance, HUD authorized the Delegated Processing program, whereby HUD Field Offices could contract with an approved firm to process and underwrite, subject to HUD’s review and approval.</a:t>
            </a:r>
          </a:p>
          <a:p>
            <a:r>
              <a:rPr lang="en-US" dirty="0"/>
              <a:t>All of the contractors were also FHA Lenders.</a:t>
            </a:r>
          </a:p>
          <a:p>
            <a:r>
              <a:rPr lang="en-US" dirty="0"/>
              <a:t>Each application was bid on by pre-approved contractors and would go through a selection process.</a:t>
            </a:r>
          </a:p>
        </p:txBody>
      </p:sp>
      <p:sp>
        <p:nvSpPr>
          <p:cNvPr id="5" name="Content Placeholder 4">
            <a:extLst>
              <a:ext uri="{FF2B5EF4-FFF2-40B4-BE49-F238E27FC236}">
                <a16:creationId xmlns:a16="http://schemas.microsoft.com/office/drawing/2014/main" id="{7022B076-10E2-4982-BDF0-6887416852BD}"/>
              </a:ext>
            </a:extLst>
          </p:cNvPr>
          <p:cNvSpPr>
            <a:spLocks noGrp="1"/>
          </p:cNvSpPr>
          <p:nvPr>
            <p:ph sz="half" idx="2"/>
          </p:nvPr>
        </p:nvSpPr>
        <p:spPr/>
        <p:txBody>
          <a:bodyPr anchor="t"/>
          <a:lstStyle/>
          <a:p>
            <a:r>
              <a:rPr lang="en-US" dirty="0"/>
              <a:t>Delegated Processors were given timelines, such as 30 days for SAMA, 45 days for Feasibility, 30 days for firm.</a:t>
            </a:r>
          </a:p>
          <a:p>
            <a:r>
              <a:rPr lang="en-US" dirty="0"/>
              <a:t>Total timing (Contractor and HUD) was anticipated at 45 days for SAMA, 75 days for Feasibility, and 60 days for firm.</a:t>
            </a:r>
          </a:p>
          <a:p>
            <a:r>
              <a:rPr lang="en-US" dirty="0"/>
              <a:t>HUD still did Environmental Reviews</a:t>
            </a:r>
          </a:p>
          <a:p>
            <a:r>
              <a:rPr lang="en-US" dirty="0"/>
              <a:t>Third Party Reports and Borrower responses could extend timing.</a:t>
            </a:r>
          </a:p>
        </p:txBody>
      </p:sp>
      <p:sp>
        <p:nvSpPr>
          <p:cNvPr id="3" name="TextBox 2">
            <a:extLst>
              <a:ext uri="{FF2B5EF4-FFF2-40B4-BE49-F238E27FC236}">
                <a16:creationId xmlns:a16="http://schemas.microsoft.com/office/drawing/2014/main" id="{343A0B2C-4BA5-46C2-AC29-ADCDB8278CF8}"/>
              </a:ext>
            </a:extLst>
          </p:cNvPr>
          <p:cNvSpPr txBox="1"/>
          <p:nvPr/>
        </p:nvSpPr>
        <p:spPr>
          <a:xfrm>
            <a:off x="2835147" y="5606534"/>
            <a:ext cx="5973495" cy="369332"/>
          </a:xfrm>
          <a:prstGeom prst="rect">
            <a:avLst/>
          </a:prstGeom>
          <a:noFill/>
        </p:spPr>
        <p:txBody>
          <a:bodyPr wrap="none" rtlCol="0">
            <a:spAutoFit/>
          </a:bodyPr>
          <a:lstStyle/>
          <a:p>
            <a:r>
              <a:rPr lang="en-US" dirty="0"/>
              <a:t>HUD often ended up Re-Doing the Delegated Processors work.</a:t>
            </a:r>
          </a:p>
        </p:txBody>
      </p:sp>
    </p:spTree>
    <p:extLst>
      <p:ext uri="{BB962C8B-B14F-4D97-AF65-F5344CB8AC3E}">
        <p14:creationId xmlns:p14="http://schemas.microsoft.com/office/powerpoint/2010/main" val="4042088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AB030-EF2C-40A3-8925-B07D66259B16}"/>
              </a:ext>
            </a:extLst>
          </p:cNvPr>
          <p:cNvSpPr>
            <a:spLocks noGrp="1"/>
          </p:cNvSpPr>
          <p:nvPr>
            <p:ph type="title"/>
          </p:nvPr>
        </p:nvSpPr>
        <p:spPr/>
        <p:txBody>
          <a:bodyPr/>
          <a:lstStyle/>
          <a:p>
            <a:r>
              <a:rPr lang="en-US" dirty="0"/>
              <a:t>1998 – Fast Track 2.0 (Seattle)</a:t>
            </a:r>
          </a:p>
        </p:txBody>
      </p:sp>
      <p:sp>
        <p:nvSpPr>
          <p:cNvPr id="4" name="Content Placeholder 3">
            <a:extLst>
              <a:ext uri="{FF2B5EF4-FFF2-40B4-BE49-F238E27FC236}">
                <a16:creationId xmlns:a16="http://schemas.microsoft.com/office/drawing/2014/main" id="{DF0B0084-4017-43E4-9019-9AB80212238A}"/>
              </a:ext>
            </a:extLst>
          </p:cNvPr>
          <p:cNvSpPr>
            <a:spLocks noGrp="1"/>
          </p:cNvSpPr>
          <p:nvPr>
            <p:ph sz="half" idx="1"/>
          </p:nvPr>
        </p:nvSpPr>
        <p:spPr>
          <a:xfrm>
            <a:off x="685802" y="1973179"/>
            <a:ext cx="4995334" cy="3946358"/>
          </a:xfrm>
        </p:spPr>
        <p:txBody>
          <a:bodyPr anchor="t">
            <a:normAutofit lnSpcReduction="10000"/>
          </a:bodyPr>
          <a:lstStyle/>
          <a:p>
            <a:r>
              <a:rPr lang="en-US" dirty="0"/>
              <a:t>In the mid-1990’s, Delegated Processing was set aside, and the Portland and Seattle Field Offices set about creating “Fast Track”.</a:t>
            </a:r>
          </a:p>
          <a:p>
            <a:r>
              <a:rPr lang="en-US" dirty="0"/>
              <a:t>The concept was:</a:t>
            </a:r>
          </a:p>
          <a:p>
            <a:pPr lvl="1"/>
            <a:r>
              <a:rPr lang="en-US" dirty="0"/>
              <a:t>HUD provided a detailed checklist</a:t>
            </a:r>
          </a:p>
          <a:p>
            <a:pPr lvl="1"/>
            <a:r>
              <a:rPr lang="en-US" dirty="0"/>
              <a:t>Lenders could get 3</a:t>
            </a:r>
            <a:r>
              <a:rPr lang="en-US" baseline="30000" dirty="0"/>
              <a:t>rd</a:t>
            </a:r>
            <a:r>
              <a:rPr lang="en-US" dirty="0"/>
              <a:t> Party Reports from approved providers more quickly than HUD could go through its contracting procedures</a:t>
            </a:r>
          </a:p>
          <a:p>
            <a:pPr lvl="1"/>
            <a:r>
              <a:rPr lang="en-US" dirty="0"/>
              <a:t>Advertised much faster turn around by HUD when package was accepted and, in some instances, offered refund of application fee if a decision was not reached in 90 days.</a:t>
            </a:r>
          </a:p>
        </p:txBody>
      </p:sp>
      <p:sp>
        <p:nvSpPr>
          <p:cNvPr id="5" name="Content Placeholder 4">
            <a:extLst>
              <a:ext uri="{FF2B5EF4-FFF2-40B4-BE49-F238E27FC236}">
                <a16:creationId xmlns:a16="http://schemas.microsoft.com/office/drawing/2014/main" id="{7022B076-10E2-4982-BDF0-6887416852BD}"/>
              </a:ext>
            </a:extLst>
          </p:cNvPr>
          <p:cNvSpPr>
            <a:spLocks noGrp="1"/>
          </p:cNvSpPr>
          <p:nvPr>
            <p:ph sz="half" idx="2"/>
          </p:nvPr>
        </p:nvSpPr>
        <p:spPr>
          <a:xfrm>
            <a:off x="5821895" y="1973179"/>
            <a:ext cx="4995332" cy="3946357"/>
          </a:xfrm>
        </p:spPr>
        <p:txBody>
          <a:bodyPr anchor="t">
            <a:normAutofit lnSpcReduction="10000"/>
          </a:bodyPr>
          <a:lstStyle/>
          <a:p>
            <a:r>
              <a:rPr lang="en-US" dirty="0"/>
              <a:t>Fast Track spread throughout the country</a:t>
            </a:r>
          </a:p>
          <a:p>
            <a:r>
              <a:rPr lang="en-US" dirty="0"/>
              <a:t>Each Region / Field Office had their own version of Fast Track, including checklists, etc.</a:t>
            </a:r>
          </a:p>
          <a:p>
            <a:r>
              <a:rPr lang="en-US" dirty="0"/>
              <a:t>In the Late 1990’s, Seattle created Fast Track 2.0, which promised faster turn around times than the original</a:t>
            </a:r>
          </a:p>
          <a:p>
            <a:r>
              <a:rPr lang="en-US" dirty="0"/>
              <a:t>In addition to typical fast track items, FT 2.0 required the Lender to provide:</a:t>
            </a:r>
          </a:p>
          <a:p>
            <a:pPr lvl="1"/>
            <a:r>
              <a:rPr lang="en-US" dirty="0"/>
              <a:t>a lender narrative</a:t>
            </a:r>
          </a:p>
          <a:p>
            <a:pPr lvl="1"/>
            <a:r>
              <a:rPr lang="en-US" dirty="0"/>
              <a:t>specific analyses in specific format</a:t>
            </a:r>
            <a:br>
              <a:rPr lang="en-US" dirty="0"/>
            </a:br>
            <a:r>
              <a:rPr lang="en-US" dirty="0"/>
              <a:t>(rent and expense grids, etc.)</a:t>
            </a:r>
          </a:p>
          <a:p>
            <a:pPr lvl="1"/>
            <a:r>
              <a:rPr lang="en-US" dirty="0"/>
              <a:t>an appraisal review checklist </a:t>
            </a:r>
            <a:br>
              <a:rPr lang="en-US" dirty="0"/>
            </a:br>
            <a:r>
              <a:rPr lang="en-US" dirty="0"/>
              <a:t>(signed by appraiser and lender)</a:t>
            </a:r>
          </a:p>
        </p:txBody>
      </p:sp>
    </p:spTree>
    <p:extLst>
      <p:ext uri="{BB962C8B-B14F-4D97-AF65-F5344CB8AC3E}">
        <p14:creationId xmlns:p14="http://schemas.microsoft.com/office/powerpoint/2010/main" val="1632801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E3BF4-2B9E-43EB-A770-7B25DB72F5BB}"/>
              </a:ext>
            </a:extLst>
          </p:cNvPr>
          <p:cNvSpPr>
            <a:spLocks noGrp="1"/>
          </p:cNvSpPr>
          <p:nvPr>
            <p:ph type="title"/>
          </p:nvPr>
        </p:nvSpPr>
        <p:spPr>
          <a:xfrm>
            <a:off x="685802" y="609600"/>
            <a:ext cx="10131425" cy="1456267"/>
          </a:xfrm>
        </p:spPr>
        <p:txBody>
          <a:bodyPr/>
          <a:lstStyle/>
          <a:p>
            <a:r>
              <a:rPr lang="en-US" dirty="0"/>
              <a:t>1999 – WMAC Formed</a:t>
            </a:r>
          </a:p>
        </p:txBody>
      </p:sp>
      <p:sp>
        <p:nvSpPr>
          <p:cNvPr id="3" name="Content Placeholder 2">
            <a:extLst>
              <a:ext uri="{FF2B5EF4-FFF2-40B4-BE49-F238E27FC236}">
                <a16:creationId xmlns:a16="http://schemas.microsoft.com/office/drawing/2014/main" id="{95A9CFD5-DF66-4423-AE0C-7CBBCE1F53BF}"/>
              </a:ext>
            </a:extLst>
          </p:cNvPr>
          <p:cNvSpPr>
            <a:spLocks noGrp="1"/>
          </p:cNvSpPr>
          <p:nvPr>
            <p:ph sz="half" idx="1"/>
          </p:nvPr>
        </p:nvSpPr>
        <p:spPr>
          <a:xfrm>
            <a:off x="685802" y="2142067"/>
            <a:ext cx="4995334" cy="3649134"/>
          </a:xfrm>
        </p:spPr>
        <p:txBody>
          <a:bodyPr/>
          <a:lstStyle/>
          <a:p>
            <a:r>
              <a:rPr lang="en-US" dirty="0"/>
              <a:t>In 1999, Todd Marans, Tom Peters, and John Taylor worked together with Watt Taylor to form WMAC, the first regional HUD lender association</a:t>
            </a:r>
          </a:p>
          <a:p>
            <a:r>
              <a:rPr lang="en-US" dirty="0"/>
              <a:t>It was primarily created to</a:t>
            </a:r>
          </a:p>
          <a:p>
            <a:pPr lvl="1"/>
            <a:r>
              <a:rPr lang="en-US" dirty="0"/>
              <a:t>Improve communication between HUD and Lenders in the Western regions</a:t>
            </a:r>
          </a:p>
          <a:p>
            <a:pPr lvl="1"/>
            <a:r>
              <a:rPr lang="en-US" dirty="0"/>
              <a:t>Attempt to create continuity of best practices between San Francisco, Denver, Seattle and LA</a:t>
            </a:r>
          </a:p>
          <a:p>
            <a:r>
              <a:rPr lang="en-US" dirty="0"/>
              <a:t>WMAC worked with John Patterson and others at HUD and held its first conference in Las Vegas.</a:t>
            </a:r>
          </a:p>
        </p:txBody>
      </p:sp>
      <p:pic>
        <p:nvPicPr>
          <p:cNvPr id="7" name="Content Placeholder 6" descr="A close up of a map&#10;&#10;Description automatically generated">
            <a:extLst>
              <a:ext uri="{FF2B5EF4-FFF2-40B4-BE49-F238E27FC236}">
                <a16:creationId xmlns:a16="http://schemas.microsoft.com/office/drawing/2014/main" id="{8A496310-C408-4AEC-B2C2-E82805A26D14}"/>
              </a:ext>
            </a:extLst>
          </p:cNvPr>
          <p:cNvPicPr>
            <a:picLocks noGrp="1" noChangeAspect="1"/>
          </p:cNvPicPr>
          <p:nvPr>
            <p:ph sz="half" idx="2"/>
          </p:nvPr>
        </p:nvPicPr>
        <p:blipFill>
          <a:blip r:embed="rId2"/>
          <a:stretch>
            <a:fillRect/>
          </a:stretch>
        </p:blipFill>
        <p:spPr>
          <a:xfrm>
            <a:off x="6096000" y="1051250"/>
            <a:ext cx="5792166" cy="4755499"/>
          </a:xfrm>
        </p:spPr>
      </p:pic>
    </p:spTree>
    <p:extLst>
      <p:ext uri="{BB962C8B-B14F-4D97-AF65-F5344CB8AC3E}">
        <p14:creationId xmlns:p14="http://schemas.microsoft.com/office/powerpoint/2010/main" val="3527942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AB030-EF2C-40A3-8925-B07D66259B16}"/>
              </a:ext>
            </a:extLst>
          </p:cNvPr>
          <p:cNvSpPr>
            <a:spLocks noGrp="1"/>
          </p:cNvSpPr>
          <p:nvPr>
            <p:ph type="title"/>
          </p:nvPr>
        </p:nvSpPr>
        <p:spPr/>
        <p:txBody>
          <a:bodyPr/>
          <a:lstStyle/>
          <a:p>
            <a:r>
              <a:rPr lang="en-US" dirty="0"/>
              <a:t>2000 – MAP Is Introduced</a:t>
            </a:r>
          </a:p>
        </p:txBody>
      </p:sp>
      <p:sp>
        <p:nvSpPr>
          <p:cNvPr id="3" name="Content Placeholder 2">
            <a:extLst>
              <a:ext uri="{FF2B5EF4-FFF2-40B4-BE49-F238E27FC236}">
                <a16:creationId xmlns:a16="http://schemas.microsoft.com/office/drawing/2014/main" id="{A692DBD1-E9C0-4389-91E2-A1B341720265}"/>
              </a:ext>
            </a:extLst>
          </p:cNvPr>
          <p:cNvSpPr>
            <a:spLocks noGrp="1"/>
          </p:cNvSpPr>
          <p:nvPr>
            <p:ph sz="half" idx="1"/>
          </p:nvPr>
        </p:nvSpPr>
        <p:spPr>
          <a:xfrm>
            <a:off x="685802" y="1911332"/>
            <a:ext cx="4995334" cy="4172001"/>
          </a:xfrm>
        </p:spPr>
        <p:txBody>
          <a:bodyPr anchor="t">
            <a:normAutofit/>
          </a:bodyPr>
          <a:lstStyle/>
          <a:p>
            <a:r>
              <a:rPr lang="en-US" dirty="0"/>
              <a:t>Issued May 17, 2000</a:t>
            </a:r>
          </a:p>
          <a:p>
            <a:r>
              <a:rPr lang="en-US" dirty="0"/>
              <a:t>Consolidates local Fast Track programs into a National “accelerated” program.</a:t>
            </a:r>
          </a:p>
          <a:p>
            <a:r>
              <a:rPr lang="en-US" dirty="0"/>
              <a:t>Lenders provided training sessions at Regional Centers across the Country.</a:t>
            </a:r>
          </a:p>
          <a:p>
            <a:r>
              <a:rPr lang="en-US" dirty="0"/>
              <a:t>To be approved, underwriter’s just need to attend about a 2-day training.</a:t>
            </a:r>
          </a:p>
          <a:p>
            <a:r>
              <a:rPr lang="en-US" dirty="0"/>
              <a:t>The Lender mantra became </a:t>
            </a:r>
            <a:br>
              <a:rPr lang="en-US" dirty="0"/>
            </a:br>
            <a:r>
              <a:rPr lang="en-US" dirty="0"/>
              <a:t>“Review, Don’t Redo!”</a:t>
            </a:r>
          </a:p>
          <a:p>
            <a:r>
              <a:rPr lang="en-US" dirty="0"/>
              <a:t>MAP was Optional…there was still TAP</a:t>
            </a:r>
          </a:p>
          <a:p>
            <a:r>
              <a:rPr lang="en-US" dirty="0"/>
              <a:t>Covered programs included: 221(d), 223(f), 232</a:t>
            </a:r>
          </a:p>
        </p:txBody>
      </p:sp>
      <p:pic>
        <p:nvPicPr>
          <p:cNvPr id="13" name="Content Placeholder 5">
            <a:extLst>
              <a:ext uri="{FF2B5EF4-FFF2-40B4-BE49-F238E27FC236}">
                <a16:creationId xmlns:a16="http://schemas.microsoft.com/office/drawing/2014/main" id="{7D31FF07-F006-4E96-922E-5051AFC7F9D1}"/>
              </a:ext>
            </a:extLst>
          </p:cNvPr>
          <p:cNvPicPr>
            <a:picLocks noChangeAspect="1"/>
          </p:cNvPicPr>
          <p:nvPr/>
        </p:nvPicPr>
        <p:blipFill>
          <a:blip r:embed="rId4"/>
          <a:stretch>
            <a:fillRect/>
          </a:stretch>
        </p:blipFill>
        <p:spPr>
          <a:xfrm>
            <a:off x="6391764" y="1338112"/>
            <a:ext cx="3855060" cy="4988902"/>
          </a:xfrm>
          <a:prstGeom prst="rect">
            <a:avLst/>
          </a:prstGeom>
        </p:spPr>
      </p:pic>
      <p:pic>
        <p:nvPicPr>
          <p:cNvPr id="10" name="Content Placeholder 9">
            <a:extLst>
              <a:ext uri="{FF2B5EF4-FFF2-40B4-BE49-F238E27FC236}">
                <a16:creationId xmlns:a16="http://schemas.microsoft.com/office/drawing/2014/main" id="{06C3EAE6-9A97-42F0-856F-F353807751DD}"/>
              </a:ext>
            </a:extLst>
          </p:cNvPr>
          <p:cNvPicPr>
            <a:picLocks noGrp="1" noChangeAspect="1"/>
          </p:cNvPicPr>
          <p:nvPr>
            <p:ph sz="half" idx="2"/>
          </p:nvPr>
        </p:nvPicPr>
        <p:blipFill>
          <a:blip r:embed="rId5"/>
          <a:stretch>
            <a:fillRect/>
          </a:stretch>
        </p:blipFill>
        <p:spPr>
          <a:xfrm rot="21110442">
            <a:off x="5874331" y="2240869"/>
            <a:ext cx="4889926" cy="3451000"/>
          </a:xfrm>
          <a:prstGeom prst="rect">
            <a:avLst/>
          </a:prstGeom>
        </p:spPr>
      </p:pic>
      <p:pic>
        <p:nvPicPr>
          <p:cNvPr id="8" name="2001 A Space Odyssey">
            <a:hlinkClick r:id="" action="ppaction://media"/>
            <a:extLst>
              <a:ext uri="{FF2B5EF4-FFF2-40B4-BE49-F238E27FC236}">
                <a16:creationId xmlns:a16="http://schemas.microsoft.com/office/drawing/2014/main" id="{3CC06303-E1CD-486A-925E-B853E9BFFDE5}"/>
              </a:ext>
            </a:extLst>
          </p:cNvPr>
          <p:cNvPicPr>
            <a:picLocks noChangeAspect="1"/>
          </p:cNvPicPr>
          <p:nvPr>
            <a:audioFile r:link="rId2"/>
            <p:extLst>
              <p:ext uri="{DAA4B4D4-6D71-4841-9C94-3DE7FCFB9230}">
                <p14:media xmlns:p14="http://schemas.microsoft.com/office/powerpoint/2010/main" r:embed="rId1">
                  <p14:fade out="1000"/>
                </p14:media>
              </p:ext>
            </p:extLst>
          </p:nvPr>
        </p:nvPicPr>
        <p:blipFill>
          <a:blip r:embed="rId6"/>
          <a:stretch>
            <a:fillRect/>
          </a:stretch>
        </p:blipFill>
        <p:spPr>
          <a:xfrm>
            <a:off x="1445565" y="6083333"/>
            <a:ext cx="487362" cy="487362"/>
          </a:xfrm>
          <a:prstGeom prst="rect">
            <a:avLst/>
          </a:prstGeom>
        </p:spPr>
      </p:pic>
    </p:spTree>
    <p:extLst>
      <p:ext uri="{BB962C8B-B14F-4D97-AF65-F5344CB8AC3E}">
        <p14:creationId xmlns:p14="http://schemas.microsoft.com/office/powerpoint/2010/main" val="371884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7519" fill="hold"/>
                                        <p:tgtEl>
                                          <p:spTgt spid="8"/>
                                        </p:tgtEl>
                                      </p:cBhvr>
                                    </p:cmd>
                                  </p:childTnLst>
                                </p:cTn>
                              </p:par>
                              <p:par>
                                <p:cTn id="7" presetID="42" presetClass="entr" presetSubtype="0" fill="hold" grpId="0" nodeType="withEffect">
                                  <p:stCondLst>
                                    <p:cond delay="0"/>
                                  </p:stCondLst>
                                  <p:iterate type="wd">
                                    <p:tmPct val="2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6000"/>
                                        <p:tgtEl>
                                          <p:spTgt spid="2"/>
                                        </p:tgtEl>
                                      </p:cBhvr>
                                    </p:animEffect>
                                    <p:anim calcmode="lin" valueType="num">
                                      <p:cBhvr>
                                        <p:cTn id="10" dur="6000" fill="hold"/>
                                        <p:tgtEl>
                                          <p:spTgt spid="2"/>
                                        </p:tgtEl>
                                        <p:attrNameLst>
                                          <p:attrName>ppt_x</p:attrName>
                                        </p:attrNameLst>
                                      </p:cBhvr>
                                      <p:tavLst>
                                        <p:tav tm="0">
                                          <p:val>
                                            <p:strVal val="#ppt_x"/>
                                          </p:val>
                                        </p:tav>
                                        <p:tav tm="100000">
                                          <p:val>
                                            <p:strVal val="#ppt_x"/>
                                          </p:val>
                                        </p:tav>
                                      </p:tavLst>
                                    </p:anim>
                                    <p:anim calcmode="lin" valueType="num">
                                      <p:cBhvr>
                                        <p:cTn id="11" dur="6000" fill="hold"/>
                                        <p:tgtEl>
                                          <p:spTgt spid="2"/>
                                        </p:tgtEl>
                                        <p:attrNameLst>
                                          <p:attrName>ppt_y</p:attrName>
                                        </p:attrNameLst>
                                      </p:cBhvr>
                                      <p:tavLst>
                                        <p:tav tm="0">
                                          <p:val>
                                            <p:strVal val="#ppt_y+.1"/>
                                          </p:val>
                                        </p:tav>
                                        <p:tav tm="100000">
                                          <p:val>
                                            <p:strVal val="#ppt_y"/>
                                          </p:val>
                                        </p:tav>
                                      </p:tavLst>
                                    </p:anim>
                                  </p:childTnLst>
                                </p:cTn>
                              </p:par>
                              <p:par>
                                <p:cTn id="12" presetID="31" presetClass="entr" presetSubtype="0" fill="hold" nodeType="withEffect">
                                  <p:stCondLst>
                                    <p:cond delay="700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0" fill="hold"/>
                                        <p:tgtEl>
                                          <p:spTgt spid="13"/>
                                        </p:tgtEl>
                                        <p:attrNameLst>
                                          <p:attrName>ppt_w</p:attrName>
                                        </p:attrNameLst>
                                      </p:cBhvr>
                                      <p:tavLst>
                                        <p:tav tm="0">
                                          <p:val>
                                            <p:fltVal val="0"/>
                                          </p:val>
                                        </p:tav>
                                        <p:tav tm="100000">
                                          <p:val>
                                            <p:strVal val="#ppt_w"/>
                                          </p:val>
                                        </p:tav>
                                      </p:tavLst>
                                    </p:anim>
                                    <p:anim calcmode="lin" valueType="num">
                                      <p:cBhvr>
                                        <p:cTn id="15" dur="5000" fill="hold"/>
                                        <p:tgtEl>
                                          <p:spTgt spid="13"/>
                                        </p:tgtEl>
                                        <p:attrNameLst>
                                          <p:attrName>ppt_h</p:attrName>
                                        </p:attrNameLst>
                                      </p:cBhvr>
                                      <p:tavLst>
                                        <p:tav tm="0">
                                          <p:val>
                                            <p:fltVal val="0"/>
                                          </p:val>
                                        </p:tav>
                                        <p:tav tm="100000">
                                          <p:val>
                                            <p:strVal val="#ppt_h"/>
                                          </p:val>
                                        </p:tav>
                                      </p:tavLst>
                                    </p:anim>
                                    <p:anim calcmode="lin" valueType="num">
                                      <p:cBhvr>
                                        <p:cTn id="16" dur="5000" fill="hold"/>
                                        <p:tgtEl>
                                          <p:spTgt spid="13"/>
                                        </p:tgtEl>
                                        <p:attrNameLst>
                                          <p:attrName>style.rotation</p:attrName>
                                        </p:attrNameLst>
                                      </p:cBhvr>
                                      <p:tavLst>
                                        <p:tav tm="0">
                                          <p:val>
                                            <p:fltVal val="90"/>
                                          </p:val>
                                        </p:tav>
                                        <p:tav tm="100000">
                                          <p:val>
                                            <p:fltVal val="0"/>
                                          </p:val>
                                        </p:tav>
                                      </p:tavLst>
                                    </p:anim>
                                    <p:animEffect transition="in" filter="fade">
                                      <p:cBhvr>
                                        <p:cTn id="17" dur="5000"/>
                                        <p:tgtEl>
                                          <p:spTgt spid="13"/>
                                        </p:tgtEl>
                                      </p:cBhvr>
                                    </p:animEffect>
                                  </p:childTnLst>
                                </p:cTn>
                              </p:par>
                              <p:par>
                                <p:cTn id="18" presetID="21" presetClass="entr" presetSubtype="1" fill="hold" grpId="0" nodeType="withEffect">
                                  <p:stCondLst>
                                    <p:cond delay="13000"/>
                                  </p:stCondLst>
                                  <p:childTnLst>
                                    <p:set>
                                      <p:cBhvr>
                                        <p:cTn id="19" dur="1" fill="hold">
                                          <p:stCondLst>
                                            <p:cond delay="0"/>
                                          </p:stCondLst>
                                        </p:cTn>
                                        <p:tgtEl>
                                          <p:spTgt spid="3"/>
                                        </p:tgtEl>
                                        <p:attrNameLst>
                                          <p:attrName>style.visibility</p:attrName>
                                        </p:attrNameLst>
                                      </p:cBhvr>
                                      <p:to>
                                        <p:strVal val="visible"/>
                                      </p:to>
                                    </p:set>
                                    <p:animEffect transition="in" filter="wheel(1)">
                                      <p:cBhvr>
                                        <p:cTn id="20" dur="4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8" fill="hold" display="0">
                  <p:stCondLst>
                    <p:cond delay="indefinite"/>
                  </p:stCondLst>
                  <p:endCondLst>
                    <p:cond evt="onStopAudio" delay="0">
                      <p:tgtEl>
                        <p:sldTgt/>
                      </p:tgtEl>
                    </p:cond>
                  </p:endCondLst>
                </p:cTn>
                <p:tgtEl>
                  <p:spTgt spid="8"/>
                </p:tgtEl>
              </p:cMediaNode>
            </p:audio>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5E700616-B357-4786-A12A-062CF09F1427}"/>
              </a:ext>
            </a:extLst>
          </p:cNvPr>
          <p:cNvSpPr>
            <a:spLocks noGrp="1"/>
          </p:cNvSpPr>
          <p:nvPr>
            <p:ph type="title"/>
          </p:nvPr>
        </p:nvSpPr>
        <p:spPr>
          <a:xfrm>
            <a:off x="7865806" y="643463"/>
            <a:ext cx="3706762" cy="1608124"/>
          </a:xfrm>
        </p:spPr>
        <p:txBody>
          <a:bodyPr vert="horz" lIns="91440" tIns="45720" rIns="91440" bIns="45720" rtlCol="0" anchor="ctr">
            <a:normAutofit/>
          </a:bodyPr>
          <a:lstStyle/>
          <a:p>
            <a:r>
              <a:rPr lang="en-US" dirty="0"/>
              <a:t>2000 – MAP is Introduced</a:t>
            </a:r>
          </a:p>
        </p:txBody>
      </p:sp>
      <p:pic>
        <p:nvPicPr>
          <p:cNvPr id="6" name="Content Placeholder 5" descr="A picture containing wall, indoor, man, music&#10;&#10;Description automatically generated">
            <a:extLst>
              <a:ext uri="{FF2B5EF4-FFF2-40B4-BE49-F238E27FC236}">
                <a16:creationId xmlns:a16="http://schemas.microsoft.com/office/drawing/2014/main" id="{85A3F4EC-4F14-4FC9-829D-504B59CD0257}"/>
              </a:ext>
            </a:extLst>
          </p:cNvPr>
          <p:cNvPicPr>
            <a:picLocks noGrp="1" noChangeAspect="1"/>
          </p:cNvPicPr>
          <p:nvPr>
            <p:ph sz="half" idx="2"/>
          </p:nvPr>
        </p:nvPicPr>
        <p:blipFill>
          <a:blip r:embed="rId4"/>
          <a:stretch>
            <a:fillRect/>
          </a:stretch>
        </p:blipFill>
        <p:spPr>
          <a:xfrm>
            <a:off x="643464" y="1201975"/>
            <a:ext cx="6897878" cy="446333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3" name="Content Placeholder 2">
            <a:extLst>
              <a:ext uri="{FF2B5EF4-FFF2-40B4-BE49-F238E27FC236}">
                <a16:creationId xmlns:a16="http://schemas.microsoft.com/office/drawing/2014/main" id="{1EB0445B-0200-4825-B7A1-CD87D4416755}"/>
              </a:ext>
            </a:extLst>
          </p:cNvPr>
          <p:cNvSpPr>
            <a:spLocks noGrp="1"/>
          </p:cNvSpPr>
          <p:nvPr>
            <p:ph sz="half" idx="1"/>
          </p:nvPr>
        </p:nvSpPr>
        <p:spPr>
          <a:xfrm>
            <a:off x="7865806" y="2251587"/>
            <a:ext cx="3706762" cy="3972232"/>
          </a:xfrm>
        </p:spPr>
        <p:txBody>
          <a:bodyPr vert="horz" lIns="91440" tIns="45720" rIns="91440" bIns="45720" rtlCol="0" anchor="ctr">
            <a:normAutofit/>
          </a:bodyPr>
          <a:lstStyle/>
          <a:p>
            <a:r>
              <a:rPr lang="en-US" dirty="0"/>
              <a:t>The MAP Forms Book with instructions was also published May 17, 2000, and distributed to HUD multifamily offices and MAP Approved Lenders has not been revised. It is not available on the web.</a:t>
            </a:r>
          </a:p>
          <a:p>
            <a:endParaRPr lang="en-US" dirty="0"/>
          </a:p>
        </p:txBody>
      </p:sp>
      <p:pic>
        <p:nvPicPr>
          <p:cNvPr id="7" name="Picture 6">
            <a:extLst>
              <a:ext uri="{FF2B5EF4-FFF2-40B4-BE49-F238E27FC236}">
                <a16:creationId xmlns:a16="http://schemas.microsoft.com/office/drawing/2014/main" id="{C2DE6116-C570-46BA-88EE-240FEA88D286}"/>
              </a:ext>
            </a:extLst>
          </p:cNvPr>
          <p:cNvPicPr>
            <a:picLocks noChangeAspect="1"/>
          </p:cNvPicPr>
          <p:nvPr/>
        </p:nvPicPr>
        <p:blipFill>
          <a:blip r:embed="rId5"/>
          <a:stretch>
            <a:fillRect/>
          </a:stretch>
        </p:blipFill>
        <p:spPr>
          <a:xfrm rot="20960982">
            <a:off x="1588903" y="4054572"/>
            <a:ext cx="3004855" cy="3941644"/>
          </a:xfrm>
          <a:prstGeom prst="rect">
            <a:avLst/>
          </a:prstGeom>
        </p:spPr>
      </p:pic>
    </p:spTree>
    <p:extLst>
      <p:ext uri="{BB962C8B-B14F-4D97-AF65-F5344CB8AC3E}">
        <p14:creationId xmlns:p14="http://schemas.microsoft.com/office/powerpoint/2010/main" val="90257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30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000"/>
                                        <p:tgtEl>
                                          <p:spTgt spid="7"/>
                                        </p:tgtEl>
                                      </p:cBhvr>
                                    </p:animEffect>
                                  </p:childTnLst>
                                </p:cTn>
                              </p:par>
                            </p:childTnLst>
                          </p:cTn>
                        </p:par>
                        <p:par>
                          <p:cTn id="8" fill="hold">
                            <p:stCondLst>
                              <p:cond delay="5000"/>
                            </p:stCondLst>
                            <p:childTnLst>
                              <p:par>
                                <p:cTn id="9" presetID="57" presetClass="path" presetSubtype="0" accel="50000" decel="50000" fill="hold" nodeType="afterEffect">
                                  <p:stCondLst>
                                    <p:cond delay="0"/>
                                  </p:stCondLst>
                                  <p:childTnLst>
                                    <p:animMotion origin="layout" path="M 4.375E-6 -2.22222E-6 L 4.375E-6 -0.125 C 4.375E-6 -0.18102 0.06901 -0.25 0.125 -0.25 L 0.25 -0.25 " pathEditMode="relative" rAng="0" ptsTypes="AAAA">
                                      <p:cBhvr>
                                        <p:cTn id="10" dur="2000" fill="hold"/>
                                        <p:tgtEl>
                                          <p:spTgt spid="7"/>
                                        </p:tgtEl>
                                        <p:attrNameLst>
                                          <p:attrName>ppt_x</p:attrName>
                                          <p:attrName>ppt_y</p:attrName>
                                        </p:attrNameLst>
                                      </p:cBhvr>
                                      <p:rCtr x="1250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08249-F240-4563-A3EB-9DE7FF82B5E1}"/>
              </a:ext>
            </a:extLst>
          </p:cNvPr>
          <p:cNvSpPr>
            <a:spLocks noGrp="1"/>
          </p:cNvSpPr>
          <p:nvPr>
            <p:ph type="title"/>
          </p:nvPr>
        </p:nvSpPr>
        <p:spPr/>
        <p:txBody>
          <a:bodyPr/>
          <a:lstStyle/>
          <a:p>
            <a:r>
              <a:rPr lang="en-US" dirty="0"/>
              <a:t>2002 – MAP, </a:t>
            </a:r>
            <a:r>
              <a:rPr lang="en-US" dirty="0" err="1"/>
              <a:t>RevisED</a:t>
            </a:r>
            <a:endParaRPr lang="en-US" dirty="0"/>
          </a:p>
        </p:txBody>
      </p:sp>
      <p:sp>
        <p:nvSpPr>
          <p:cNvPr id="3" name="Content Placeholder 2">
            <a:extLst>
              <a:ext uri="{FF2B5EF4-FFF2-40B4-BE49-F238E27FC236}">
                <a16:creationId xmlns:a16="http://schemas.microsoft.com/office/drawing/2014/main" id="{D097317B-3A37-4183-8D14-802677250847}"/>
              </a:ext>
            </a:extLst>
          </p:cNvPr>
          <p:cNvSpPr>
            <a:spLocks noGrp="1"/>
          </p:cNvSpPr>
          <p:nvPr>
            <p:ph sz="half" idx="1"/>
          </p:nvPr>
        </p:nvSpPr>
        <p:spPr>
          <a:xfrm>
            <a:off x="685802" y="2142067"/>
            <a:ext cx="4995334" cy="3960350"/>
          </a:xfrm>
        </p:spPr>
        <p:txBody>
          <a:bodyPr anchor="t">
            <a:normAutofit lnSpcReduction="10000"/>
          </a:bodyPr>
          <a:lstStyle/>
          <a:p>
            <a:r>
              <a:rPr lang="en-US" dirty="0"/>
              <a:t>March 15, 2002, HUD introduced their first revisions to the MAP Guide</a:t>
            </a:r>
          </a:p>
          <a:p>
            <a:pPr lvl="1"/>
            <a:r>
              <a:rPr lang="en-US" dirty="0"/>
              <a:t>Introduces LQMD (now AMCOD)</a:t>
            </a:r>
          </a:p>
          <a:p>
            <a:pPr lvl="1"/>
            <a:r>
              <a:rPr lang="en-US" dirty="0"/>
              <a:t>Environmental section is much more robust</a:t>
            </a:r>
          </a:p>
          <a:p>
            <a:pPr lvl="2"/>
            <a:r>
              <a:rPr lang="en-US" dirty="0"/>
              <a:t>Vapor Encroachment introduced</a:t>
            </a:r>
          </a:p>
          <a:p>
            <a:pPr lvl="1"/>
            <a:r>
              <a:rPr lang="en-US" dirty="0"/>
              <a:t>Several clean ups, clarifications and lessons learned added.</a:t>
            </a:r>
          </a:p>
          <a:p>
            <a:r>
              <a:rPr lang="en-US" dirty="0"/>
              <a:t>Covered programs included: 221(d), 223(f), 232</a:t>
            </a:r>
          </a:p>
          <a:p>
            <a:r>
              <a:rPr lang="en-US" dirty="0"/>
              <a:t>MAP becoming more mainstream for Lenders</a:t>
            </a:r>
          </a:p>
          <a:p>
            <a:r>
              <a:rPr lang="en-US" dirty="0"/>
              <a:t>HUD has MAP Teams and TAP Teams</a:t>
            </a:r>
          </a:p>
          <a:p>
            <a:r>
              <a:rPr lang="en-US" dirty="0"/>
              <a:t>MAP deals are given priority</a:t>
            </a:r>
          </a:p>
          <a:p>
            <a:pPr lvl="1"/>
            <a:endParaRPr lang="en-US" dirty="0"/>
          </a:p>
        </p:txBody>
      </p:sp>
      <p:pic>
        <p:nvPicPr>
          <p:cNvPr id="5" name="Content Placeholder 4">
            <a:extLst>
              <a:ext uri="{FF2B5EF4-FFF2-40B4-BE49-F238E27FC236}">
                <a16:creationId xmlns:a16="http://schemas.microsoft.com/office/drawing/2014/main" id="{F867DEE3-F211-4EFD-A6FF-AC3064B4B205}"/>
              </a:ext>
            </a:extLst>
          </p:cNvPr>
          <p:cNvPicPr>
            <a:picLocks noGrp="1" noChangeAspect="1"/>
          </p:cNvPicPr>
          <p:nvPr>
            <p:ph sz="half" idx="2"/>
          </p:nvPr>
        </p:nvPicPr>
        <p:blipFill>
          <a:blip r:embed="rId2"/>
          <a:stretch>
            <a:fillRect/>
          </a:stretch>
        </p:blipFill>
        <p:spPr>
          <a:xfrm>
            <a:off x="6264305" y="1874011"/>
            <a:ext cx="3380209" cy="4374389"/>
          </a:xfrm>
          <a:prstGeom prst="rect">
            <a:avLst/>
          </a:prstGeom>
        </p:spPr>
      </p:pic>
    </p:spTree>
    <p:extLst>
      <p:ext uri="{BB962C8B-B14F-4D97-AF65-F5344CB8AC3E}">
        <p14:creationId xmlns:p14="http://schemas.microsoft.com/office/powerpoint/2010/main" val="229830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F91DA473-9100-4753-8048-BDBC47A82B52}"/>
              </a:ext>
            </a:extLst>
          </p:cNvPr>
          <p:cNvSpPr>
            <a:spLocks noGrp="1"/>
          </p:cNvSpPr>
          <p:nvPr>
            <p:ph type="title"/>
          </p:nvPr>
        </p:nvSpPr>
        <p:spPr>
          <a:xfrm>
            <a:off x="4955458" y="639097"/>
            <a:ext cx="6593075" cy="1612490"/>
          </a:xfrm>
        </p:spPr>
        <p:txBody>
          <a:bodyPr vert="horz" lIns="91440" tIns="45720" rIns="91440" bIns="45720" rtlCol="0" anchor="ctr">
            <a:normAutofit/>
          </a:bodyPr>
          <a:lstStyle/>
          <a:p>
            <a:r>
              <a:rPr lang="en-US" dirty="0"/>
              <a:t>2010 – Risk Mitigation Notice</a:t>
            </a:r>
          </a:p>
        </p:txBody>
      </p:sp>
      <p:pic>
        <p:nvPicPr>
          <p:cNvPr id="6" name="Content Placeholder 5" descr="A close up of a toy umbrella&#10;&#10;Description automatically generated">
            <a:extLst>
              <a:ext uri="{FF2B5EF4-FFF2-40B4-BE49-F238E27FC236}">
                <a16:creationId xmlns:a16="http://schemas.microsoft.com/office/drawing/2014/main" id="{A74B5EA3-9512-4322-A340-892547D067A3}"/>
              </a:ext>
            </a:extLst>
          </p:cNvPr>
          <p:cNvPicPr>
            <a:picLocks noGrp="1" noChangeAspect="1"/>
          </p:cNvPicPr>
          <p:nvPr>
            <p:ph sz="half" idx="2"/>
          </p:nvPr>
        </p:nvPicPr>
        <p:blipFill rotWithShape="1">
          <a:blip r:embed="rId4">
            <a:clrChange>
              <a:clrFrom>
                <a:srgbClr val="FFFFFF"/>
              </a:clrFrom>
              <a:clrTo>
                <a:srgbClr val="FFFFFF">
                  <a:alpha val="0"/>
                </a:srgbClr>
              </a:clrTo>
            </a:clrChange>
            <a:extLst>
              <a:ext uri="{837473B0-CC2E-450A-ABE3-18F120FF3D39}">
                <a1611:picAttrSrcUrl xmlns:a1611="http://schemas.microsoft.com/office/drawing/2016/11/main" r:id="rId5"/>
              </a:ext>
            </a:extLst>
          </a:blip>
          <a:srcRect l="26085" r="6484"/>
          <a:stretch/>
        </p:blipFill>
        <p:spPr>
          <a:xfrm>
            <a:off x="20" y="975"/>
            <a:ext cx="4635988" cy="6858000"/>
          </a:xfrm>
          <a:prstGeom prst="rect">
            <a:avLst/>
          </a:prstGeom>
        </p:spPr>
      </p:pic>
      <p:sp>
        <p:nvSpPr>
          <p:cNvPr id="3" name="Content Placeholder 2">
            <a:extLst>
              <a:ext uri="{FF2B5EF4-FFF2-40B4-BE49-F238E27FC236}">
                <a16:creationId xmlns:a16="http://schemas.microsoft.com/office/drawing/2014/main" id="{1BA77000-5EC2-4152-908B-715614C9CFAC}"/>
              </a:ext>
            </a:extLst>
          </p:cNvPr>
          <p:cNvSpPr>
            <a:spLocks noGrp="1"/>
          </p:cNvSpPr>
          <p:nvPr>
            <p:ph sz="half" idx="1"/>
          </p:nvPr>
        </p:nvSpPr>
        <p:spPr>
          <a:xfrm>
            <a:off x="4955458" y="2251587"/>
            <a:ext cx="6593075" cy="3972232"/>
          </a:xfrm>
        </p:spPr>
        <p:txBody>
          <a:bodyPr vert="horz" lIns="91440" tIns="45720" rIns="91440" bIns="45720" rtlCol="0" anchor="ctr">
            <a:normAutofit/>
          </a:bodyPr>
          <a:lstStyle/>
          <a:p>
            <a:r>
              <a:rPr lang="en-US" dirty="0"/>
              <a:t>Lowered LTV and LTC</a:t>
            </a:r>
          </a:p>
          <a:p>
            <a:r>
              <a:rPr lang="en-US" dirty="0"/>
              <a:t>Increased DSCR</a:t>
            </a:r>
          </a:p>
          <a:p>
            <a:r>
              <a:rPr lang="en-US" dirty="0"/>
              <a:t>Increased Vacancy</a:t>
            </a:r>
          </a:p>
          <a:p>
            <a:r>
              <a:rPr lang="en-US" dirty="0"/>
              <a:t>Real Estate Owned Analysis</a:t>
            </a:r>
          </a:p>
          <a:p>
            <a:r>
              <a:rPr lang="en-US" dirty="0"/>
              <a:t>Concentration of Principal Risk limits</a:t>
            </a:r>
          </a:p>
          <a:p>
            <a:r>
              <a:rPr lang="en-US" dirty="0"/>
              <a:t>50% cash back hold back</a:t>
            </a:r>
          </a:p>
          <a:p>
            <a:r>
              <a:rPr lang="en-US" dirty="0"/>
              <a:t>Underwriter Site Inspection/Lease Audit requirement</a:t>
            </a:r>
          </a:p>
          <a:p>
            <a:r>
              <a:rPr lang="en-US" dirty="0"/>
              <a:t>Operating Deficit / Working Capital modified</a:t>
            </a:r>
          </a:p>
          <a:p>
            <a:endParaRPr lang="en-US" dirty="0"/>
          </a:p>
        </p:txBody>
      </p:sp>
      <p:sp>
        <p:nvSpPr>
          <p:cNvPr id="8" name="TextBox 7">
            <a:extLst>
              <a:ext uri="{FF2B5EF4-FFF2-40B4-BE49-F238E27FC236}">
                <a16:creationId xmlns:a16="http://schemas.microsoft.com/office/drawing/2014/main" id="{2393D6D7-F40A-4338-90E1-15071B92CD96}"/>
              </a:ext>
            </a:extLst>
          </p:cNvPr>
          <p:cNvSpPr txBox="1"/>
          <p:nvPr/>
        </p:nvSpPr>
        <p:spPr>
          <a:xfrm>
            <a:off x="6320901" y="1663385"/>
            <a:ext cx="3320249" cy="369332"/>
          </a:xfrm>
          <a:prstGeom prst="rect">
            <a:avLst/>
          </a:prstGeom>
          <a:noFill/>
        </p:spPr>
        <p:txBody>
          <a:bodyPr wrap="square" rtlCol="0">
            <a:spAutoFit/>
          </a:bodyPr>
          <a:lstStyle/>
          <a:p>
            <a:r>
              <a:rPr lang="en-US" dirty="0"/>
              <a:t>Housing Notice 2010-11</a:t>
            </a:r>
          </a:p>
        </p:txBody>
      </p:sp>
    </p:spTree>
    <p:extLst>
      <p:ext uri="{BB962C8B-B14F-4D97-AF65-F5344CB8AC3E}">
        <p14:creationId xmlns:p14="http://schemas.microsoft.com/office/powerpoint/2010/main" val="338631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6A3C80A3-D8CF-4DD8-985A-B1159C3671D9}"/>
              </a:ext>
            </a:extLst>
          </p:cNvPr>
          <p:cNvSpPr>
            <a:spLocks noGrp="1"/>
          </p:cNvSpPr>
          <p:nvPr>
            <p:ph type="title"/>
          </p:nvPr>
        </p:nvSpPr>
        <p:spPr>
          <a:xfrm>
            <a:off x="4955458" y="639097"/>
            <a:ext cx="6593075" cy="1612490"/>
          </a:xfrm>
        </p:spPr>
        <p:txBody>
          <a:bodyPr vert="horz" lIns="91440" tIns="45720" rIns="91440" bIns="45720" rtlCol="0" anchor="ctr">
            <a:normAutofit/>
          </a:bodyPr>
          <a:lstStyle/>
          <a:p>
            <a:r>
              <a:rPr lang="en-US" dirty="0"/>
              <a:t>2011 – MAP Guide Revision</a:t>
            </a:r>
          </a:p>
        </p:txBody>
      </p:sp>
      <p:pic>
        <p:nvPicPr>
          <p:cNvPr id="5" name="Content Placeholder 4">
            <a:extLst>
              <a:ext uri="{FF2B5EF4-FFF2-40B4-BE49-F238E27FC236}">
                <a16:creationId xmlns:a16="http://schemas.microsoft.com/office/drawing/2014/main" id="{0D84DABE-8FEB-42EF-8649-1C1418B3C5DC}"/>
              </a:ext>
            </a:extLst>
          </p:cNvPr>
          <p:cNvPicPr>
            <a:picLocks noGrp="1" noChangeAspect="1"/>
          </p:cNvPicPr>
          <p:nvPr>
            <p:ph sz="half" idx="2"/>
          </p:nvPr>
        </p:nvPicPr>
        <p:blipFill>
          <a:blip r:embed="rId4"/>
          <a:stretch>
            <a:fillRect/>
          </a:stretch>
        </p:blipFill>
        <p:spPr>
          <a:xfrm>
            <a:off x="643464" y="829765"/>
            <a:ext cx="3997362" cy="519410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3" name="Content Placeholder 2">
            <a:extLst>
              <a:ext uri="{FF2B5EF4-FFF2-40B4-BE49-F238E27FC236}">
                <a16:creationId xmlns:a16="http://schemas.microsoft.com/office/drawing/2014/main" id="{B5589B6B-AEAE-4D8A-96D8-002F3E5458E3}"/>
              </a:ext>
            </a:extLst>
          </p:cNvPr>
          <p:cNvSpPr>
            <a:spLocks noGrp="1"/>
          </p:cNvSpPr>
          <p:nvPr>
            <p:ph sz="half" idx="1"/>
          </p:nvPr>
        </p:nvSpPr>
        <p:spPr>
          <a:xfrm>
            <a:off x="4955458" y="2197290"/>
            <a:ext cx="6593075" cy="3826577"/>
          </a:xfrm>
        </p:spPr>
        <p:txBody>
          <a:bodyPr vert="horz" lIns="91440" tIns="45720" rIns="91440" bIns="45720" rtlCol="0" anchor="t">
            <a:normAutofit/>
          </a:bodyPr>
          <a:lstStyle/>
          <a:p>
            <a:r>
              <a:rPr lang="en-US" dirty="0"/>
              <a:t>Major Re-Write</a:t>
            </a:r>
          </a:p>
          <a:p>
            <a:r>
              <a:rPr lang="en-US" dirty="0"/>
              <a:t>Incorporated Risk Mitigation</a:t>
            </a:r>
          </a:p>
          <a:p>
            <a:r>
              <a:rPr lang="en-US" dirty="0"/>
              <a:t>Deleted Section 232</a:t>
            </a:r>
          </a:p>
          <a:p>
            <a:r>
              <a:rPr lang="en-US" dirty="0"/>
              <a:t>Added Sections 231, 223(a)(7), and 241(a)</a:t>
            </a:r>
          </a:p>
          <a:p>
            <a:r>
              <a:rPr lang="en-US" dirty="0"/>
              <a:t>Introduces Concept Meeting</a:t>
            </a:r>
          </a:p>
          <a:p>
            <a:r>
              <a:rPr lang="en-US" dirty="0"/>
              <a:t>New Inspection requirements</a:t>
            </a:r>
          </a:p>
          <a:p>
            <a:endParaRPr lang="en-US" dirty="0"/>
          </a:p>
        </p:txBody>
      </p:sp>
    </p:spTree>
    <p:extLst>
      <p:ext uri="{BB962C8B-B14F-4D97-AF65-F5344CB8AC3E}">
        <p14:creationId xmlns:p14="http://schemas.microsoft.com/office/powerpoint/2010/main" val="19648535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otalTime>190</TotalTime>
  <Words>635</Words>
  <Application>Microsoft Office PowerPoint</Application>
  <PresentationFormat>Widescreen</PresentationFormat>
  <Paragraphs>67</Paragraphs>
  <Slides>9</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Celestial</vt:lpstr>
      <vt:lpstr>Map/Fast Track   Then &amp; Now</vt:lpstr>
      <vt:lpstr>1993 – Delegated Processing</vt:lpstr>
      <vt:lpstr>1998 – Fast Track 2.0 (Seattle)</vt:lpstr>
      <vt:lpstr>1999 – WMAC Formed</vt:lpstr>
      <vt:lpstr>2000 – MAP Is Introduced</vt:lpstr>
      <vt:lpstr>2000 – MAP is Introduced</vt:lpstr>
      <vt:lpstr>2002 – MAP, RevisED</vt:lpstr>
      <vt:lpstr>2010 – Risk Mitigation Notice</vt:lpstr>
      <vt:lpstr>2011 – MAP Guide Revision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Map/Fast Track   Then &amp; Now</dc:title>
  <dc:creator>Scott Thurman</dc:creator>
  <cp:lastModifiedBy>Scott Thurman</cp:lastModifiedBy>
  <cp:revision>15</cp:revision>
  <dcterms:created xsi:type="dcterms:W3CDTF">2019-09-08T16:25:21Z</dcterms:created>
  <dcterms:modified xsi:type="dcterms:W3CDTF">2019-09-17T18:06:05Z</dcterms:modified>
</cp:coreProperties>
</file>