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1" r:id="rId1"/>
  </p:sldMasterIdLst>
  <p:sldIdLst>
    <p:sldId id="277" r:id="rId2"/>
    <p:sldId id="294" r:id="rId3"/>
    <p:sldId id="293" r:id="rId4"/>
    <p:sldId id="304" r:id="rId5"/>
    <p:sldId id="288" r:id="rId6"/>
    <p:sldId id="289" r:id="rId7"/>
    <p:sldId id="315" r:id="rId8"/>
    <p:sldId id="306" r:id="rId9"/>
    <p:sldId id="308" r:id="rId10"/>
    <p:sldId id="307" r:id="rId11"/>
    <p:sldId id="309" r:id="rId12"/>
    <p:sldId id="276" r:id="rId13"/>
    <p:sldId id="313" r:id="rId14"/>
    <p:sldId id="270" r:id="rId15"/>
    <p:sldId id="257" r:id="rId16"/>
    <p:sldId id="292" r:id="rId17"/>
    <p:sldId id="259" r:id="rId18"/>
    <p:sldId id="285" r:id="rId19"/>
    <p:sldId id="260" r:id="rId20"/>
    <p:sldId id="295" r:id="rId21"/>
    <p:sldId id="261" r:id="rId22"/>
    <p:sldId id="311" r:id="rId23"/>
    <p:sldId id="312" r:id="rId24"/>
    <p:sldId id="314" r:id="rId25"/>
    <p:sldId id="262" r:id="rId26"/>
    <p:sldId id="301" r:id="rId27"/>
    <p:sldId id="300" r:id="rId28"/>
    <p:sldId id="302" r:id="rId29"/>
    <p:sldId id="310" r:id="rId30"/>
    <p:sldId id="296" r:id="rId31"/>
    <p:sldId id="264" r:id="rId32"/>
    <p:sldId id="297" r:id="rId33"/>
    <p:sldId id="298" r:id="rId34"/>
    <p:sldId id="305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37" autoAdjust="0"/>
    <p:restoredTop sz="94660"/>
  </p:normalViewPr>
  <p:slideViewPr>
    <p:cSldViewPr snapToGrid="0">
      <p:cViewPr varScale="1">
        <p:scale>
          <a:sx n="79" d="100"/>
          <a:sy n="79" d="100"/>
        </p:scale>
        <p:origin x="102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775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99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39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464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743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4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7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773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592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481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418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5278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C2E5E-E796-46A7-80DE-492F30A6BB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07612" y="672861"/>
            <a:ext cx="12276305" cy="3864634"/>
          </a:xfrm>
        </p:spPr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Extreme Decision-making Lessons</a:t>
            </a:r>
            <a:br>
              <a:rPr lang="en-US" b="1" dirty="0">
                <a:latin typeface="+mn-lt"/>
              </a:rPr>
            </a:br>
            <a:r>
              <a:rPr lang="en-US" sz="4400" b="1" i="1" dirty="0"/>
              <a:t>from the “Heroic Era” of Antarctic discovery  </a:t>
            </a:r>
            <a:br>
              <a:rPr lang="en-US" sz="4400" b="1" i="1" dirty="0"/>
            </a:br>
            <a:r>
              <a:rPr lang="en-US" sz="4400" b="1" i="1" u="sng" dirty="0"/>
              <a:t>When Your Life Depends on It</a:t>
            </a:r>
            <a:br>
              <a:rPr lang="en-US" dirty="0"/>
            </a:br>
            <a:endParaRPr lang="en-US" sz="4800" b="1" dirty="0"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B47A0D-19BC-4932-8B9B-7F974A6455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875505"/>
            <a:ext cx="9144000" cy="76848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Presented by David Hirzel</a:t>
            </a:r>
          </a:p>
          <a:p>
            <a:r>
              <a:rPr lang="en-US" dirty="0"/>
              <a:t>© 2019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1765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6D0D4-E11A-43AC-A7DB-11F10FB84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950" y="6206648"/>
            <a:ext cx="4731589" cy="401185"/>
          </a:xfrm>
        </p:spPr>
        <p:txBody>
          <a:bodyPr>
            <a:noAutofit/>
          </a:bodyPr>
          <a:lstStyle/>
          <a:p>
            <a:r>
              <a:rPr lang="en-US" sz="2000" b="1" dirty="0">
                <a:latin typeface="+mn-lt"/>
              </a:rPr>
              <a:t> Scott’s Glossopteris discovered in 1912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CBA039-1304-4297-A335-3A8E163607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6294" y="4672209"/>
            <a:ext cx="5761282" cy="889347"/>
          </a:xfrm>
        </p:spPr>
        <p:txBody>
          <a:bodyPr>
            <a:noAutofit/>
          </a:bodyPr>
          <a:lstStyle/>
          <a:p>
            <a:r>
              <a:rPr lang="en-US" sz="2800" u="sng" dirty="0"/>
              <a:t>Science</a:t>
            </a:r>
            <a:r>
              <a:rPr lang="en-US" sz="2800" dirty="0"/>
              <a:t>:  </a:t>
            </a:r>
          </a:p>
          <a:p>
            <a:r>
              <a:rPr lang="en-US" sz="2800" dirty="0"/>
              <a:t>The idea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BEB5B2-DB36-4A27-9851-26CE5C6AAB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4076" y="3429001"/>
            <a:ext cx="5628434" cy="517316"/>
          </a:xfrm>
        </p:spPr>
        <p:txBody>
          <a:bodyPr>
            <a:normAutofit/>
          </a:bodyPr>
          <a:lstStyle/>
          <a:p>
            <a:r>
              <a:rPr lang="en-US" sz="2800" u="sng" dirty="0"/>
              <a:t>Discovery</a:t>
            </a:r>
            <a:r>
              <a:rPr lang="en-US" sz="2800" dirty="0"/>
              <a:t>:  The reality</a:t>
            </a:r>
          </a:p>
        </p:txBody>
      </p:sp>
      <p:pic>
        <p:nvPicPr>
          <p:cNvPr id="32" name="Content Placeholder 31" descr="A group of people sitting on top of a mountain&#10;&#10;Description automatically generated">
            <a:extLst>
              <a:ext uri="{FF2B5EF4-FFF2-40B4-BE49-F238E27FC236}">
                <a16:creationId xmlns:a16="http://schemas.microsoft.com/office/drawing/2014/main" id="{68DBE9B3-42F8-4F0F-B186-14BF24F424B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386875" y="265138"/>
            <a:ext cx="5628434" cy="3163861"/>
          </a:xfrm>
        </p:spPr>
      </p:pic>
      <p:pic>
        <p:nvPicPr>
          <p:cNvPr id="30" name="Content Placeholder 29" descr="A map of the ocean&#10;&#10;Description automatically generated">
            <a:extLst>
              <a:ext uri="{FF2B5EF4-FFF2-40B4-BE49-F238E27FC236}">
                <a16:creationId xmlns:a16="http://schemas.microsoft.com/office/drawing/2014/main" id="{00BA323F-73CE-43C8-9CDF-A6CF22B754A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96883" y="1138309"/>
            <a:ext cx="5157787" cy="3163862"/>
          </a:xfrm>
        </p:spPr>
      </p:pic>
      <p:pic>
        <p:nvPicPr>
          <p:cNvPr id="34" name="Picture 33" descr="A close up of a rock&#10;&#10;Description automatically generated">
            <a:extLst>
              <a:ext uri="{FF2B5EF4-FFF2-40B4-BE49-F238E27FC236}">
                <a16:creationId xmlns:a16="http://schemas.microsoft.com/office/drawing/2014/main" id="{85BD19E9-C02D-4A17-B11C-D0110D1F9E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5423" y="3946316"/>
            <a:ext cx="4731588" cy="2661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BFBB8F-79AB-4885-A16B-82674CEEA11B}"/>
              </a:ext>
            </a:extLst>
          </p:cNvPr>
          <p:cNvSpPr txBox="1"/>
          <p:nvPr/>
        </p:nvSpPr>
        <p:spPr>
          <a:xfrm>
            <a:off x="176691" y="651352"/>
            <a:ext cx="6520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Tectonic Plates as we understand them today</a:t>
            </a:r>
          </a:p>
        </p:txBody>
      </p:sp>
    </p:spTree>
    <p:extLst>
      <p:ext uri="{BB962C8B-B14F-4D97-AF65-F5344CB8AC3E}">
        <p14:creationId xmlns:p14="http://schemas.microsoft.com/office/powerpoint/2010/main" val="2092202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22DDE-5D6C-4621-8BDC-5CCAC6B64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781" y="1"/>
            <a:ext cx="11800936" cy="983410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What does this have to do with the work of WMAC?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03B5C8-E8A3-4447-B4DB-B3CE920776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1284" y="857250"/>
            <a:ext cx="7021376" cy="1422487"/>
          </a:xfrm>
        </p:spPr>
        <p:txBody>
          <a:bodyPr>
            <a:noAutofit/>
          </a:bodyPr>
          <a:lstStyle/>
          <a:p>
            <a:r>
              <a:rPr lang="en-US" sz="2800" u="sng" dirty="0"/>
              <a:t>Science</a:t>
            </a:r>
            <a:r>
              <a:rPr lang="en-US" sz="2800" dirty="0"/>
              <a:t>—Design, Finance, Construction </a:t>
            </a:r>
          </a:p>
          <a:p>
            <a:r>
              <a:rPr lang="en-US" sz="2800" dirty="0"/>
              <a:t>The idea:  “Housing” </a:t>
            </a:r>
          </a:p>
        </p:txBody>
      </p:sp>
      <p:pic>
        <p:nvPicPr>
          <p:cNvPr id="8" name="Content Placeholder 7" descr="A close up of a map&#10;&#10;Description automatically generated">
            <a:extLst>
              <a:ext uri="{FF2B5EF4-FFF2-40B4-BE49-F238E27FC236}">
                <a16:creationId xmlns:a16="http://schemas.microsoft.com/office/drawing/2014/main" id="{027732F4-7560-4856-BF6D-4112F171B9B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89781" y="3107306"/>
            <a:ext cx="5157787" cy="3522802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94FDEB-1283-46CD-BD34-3FEF92BFA3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222660" y="5140411"/>
            <a:ext cx="4969339" cy="1345480"/>
          </a:xfrm>
        </p:spPr>
        <p:txBody>
          <a:bodyPr>
            <a:normAutofit/>
          </a:bodyPr>
          <a:lstStyle/>
          <a:p>
            <a:r>
              <a:rPr lang="en-US" sz="2800" u="sng" dirty="0"/>
              <a:t>Discovery</a:t>
            </a:r>
            <a:r>
              <a:rPr lang="en-US" sz="2800" dirty="0"/>
              <a:t>  </a:t>
            </a:r>
          </a:p>
          <a:p>
            <a:r>
              <a:rPr lang="en-US" sz="2800" dirty="0"/>
              <a:t>The reality:  “Home”</a:t>
            </a:r>
          </a:p>
        </p:txBody>
      </p:sp>
      <p:pic>
        <p:nvPicPr>
          <p:cNvPr id="10" name="Content Placeholder 9" descr="A close up of a street in front of a building&#10;&#10;Description automatically generated">
            <a:extLst>
              <a:ext uri="{FF2B5EF4-FFF2-40B4-BE49-F238E27FC236}">
                <a16:creationId xmlns:a16="http://schemas.microsoft.com/office/drawing/2014/main" id="{AF71529B-D790-4F3E-B3AC-E333AE8B906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2409734" y="3575064"/>
            <a:ext cx="3875380" cy="2662417"/>
          </a:xfrm>
        </p:spPr>
      </p:pic>
      <p:pic>
        <p:nvPicPr>
          <p:cNvPr id="12" name="Picture 11" descr="A close up of a street sign in front of a clear blue sky&#10;&#10;Description automatically generated">
            <a:extLst>
              <a:ext uri="{FF2B5EF4-FFF2-40B4-BE49-F238E27FC236}">
                <a16:creationId xmlns:a16="http://schemas.microsoft.com/office/drawing/2014/main" id="{E3696521-BE36-438D-BB44-BF2BC20A0C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513" y="2419656"/>
            <a:ext cx="3055411" cy="2310815"/>
          </a:xfrm>
          <a:prstGeom prst="rect">
            <a:avLst/>
          </a:prstGeom>
        </p:spPr>
      </p:pic>
      <p:pic>
        <p:nvPicPr>
          <p:cNvPr id="6" name="Picture 5" descr="A group of people sitting at a table with a cake&#10;&#10;Description automatically generated">
            <a:extLst>
              <a:ext uri="{FF2B5EF4-FFF2-40B4-BE49-F238E27FC236}">
                <a16:creationId xmlns:a16="http://schemas.microsoft.com/office/drawing/2014/main" id="{72D67FF3-034A-42C5-A9F5-071FB5849A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2660" y="2250057"/>
            <a:ext cx="4841327" cy="322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194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94BE7-D576-40A4-8295-C554A10C2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136" y="1"/>
            <a:ext cx="6802342" cy="168116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+mn-lt"/>
              </a:rPr>
              <a:t>Back to the Antarctic:  Land of perpetual ice, always in motion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F788CD-5A67-4240-8104-311BFF27A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7136" y="1681163"/>
            <a:ext cx="3970889" cy="139065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BCACF3E-C25B-49EB-BA0C-970C1B02CE0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49478" y="3793576"/>
            <a:ext cx="5064312" cy="2869081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4BC737-4559-4B42-9E1B-A0B3DB422E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697819-F31C-4F0B-9A1C-5E7205BB6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84" y="3436721"/>
            <a:ext cx="4462447" cy="32336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F7AAEDF-4592-439F-B469-E3E0375094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8787" y="168662"/>
            <a:ext cx="4868175" cy="3260338"/>
          </a:xfrm>
          <a:prstGeom prst="rect">
            <a:avLst/>
          </a:prstGeom>
        </p:spPr>
      </p:pic>
      <p:pic>
        <p:nvPicPr>
          <p:cNvPr id="22" name="Content Placeholder 21">
            <a:extLst>
              <a:ext uri="{FF2B5EF4-FFF2-40B4-BE49-F238E27FC236}">
                <a16:creationId xmlns:a16="http://schemas.microsoft.com/office/drawing/2014/main" id="{DEB95887-EFF7-43C8-B8EE-6C18D460BD0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3303549" y="1552412"/>
            <a:ext cx="3659329" cy="2767501"/>
          </a:xfrm>
        </p:spPr>
      </p:pic>
    </p:spTree>
    <p:extLst>
      <p:ext uri="{BB962C8B-B14F-4D97-AF65-F5344CB8AC3E}">
        <p14:creationId xmlns:p14="http://schemas.microsoft.com/office/powerpoint/2010/main" val="1427984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04A9C-0363-4311-B6FB-1CF15FCEA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75309"/>
            <a:ext cx="10515600" cy="1010093"/>
          </a:xfrm>
        </p:spPr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The financial world is always in motion.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13D4BF-2876-4F50-8B25-38DF25CC6E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9450260" cy="2220277"/>
          </a:xfrm>
        </p:spPr>
        <p:txBody>
          <a:bodyPr>
            <a:normAutofit fontScale="55000" lnSpcReduction="20000"/>
          </a:bodyPr>
          <a:lstStyle/>
          <a:p>
            <a:endParaRPr lang="en-US" sz="4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AC1DE1-C873-4EB3-B140-E0976A4A5B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28468" y="3901440"/>
            <a:ext cx="8695426" cy="270662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4800" dirty="0"/>
              <a:t>What do you see as the extremes in your daily environment?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52746C-7067-44B7-A4E0-458DF25921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5827776"/>
            <a:ext cx="5183188" cy="256031"/>
          </a:xfrm>
        </p:spPr>
        <p:txBody>
          <a:bodyPr>
            <a:normAutofit fontScale="55000" lnSpcReduction="20000"/>
          </a:bodyPr>
          <a:lstStyle/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409394-2E43-4126-BD83-D131D004E5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6189661"/>
            <a:ext cx="5183188" cy="418401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104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32708-C2C7-4CE0-A801-0F4969BDC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4154" y="6189663"/>
            <a:ext cx="8751233" cy="42770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It’s your call. . . 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4B1DEB-1BD2-4057-A847-25B14F28E5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1540" y="240633"/>
            <a:ext cx="2362614" cy="4089827"/>
          </a:xfrm>
        </p:spPr>
        <p:txBody>
          <a:bodyPr>
            <a:normAutofit/>
          </a:bodyPr>
          <a:lstStyle/>
          <a:p>
            <a:r>
              <a:rPr lang="en-US" sz="2800" dirty="0"/>
              <a:t>  </a:t>
            </a:r>
          </a:p>
          <a:p>
            <a:r>
              <a:rPr lang="en-US" sz="2800" i="1" dirty="0"/>
              <a:t>Decision making in extreme environments. </a:t>
            </a:r>
            <a:endParaRPr lang="en-US" sz="28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BA3C191-CCB4-4FF7-A122-37E014A22CD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604154" y="481383"/>
            <a:ext cx="9315129" cy="5617703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044D31-7704-49C7-94BC-DFCC429EE0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A09B14-2A1D-455E-807B-27F756EF7E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2906169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9883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8F3D0-9655-4AFB-B8A0-7A6170D680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39C148-2416-4DE6-81AF-1109C92721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51500" y="4978400"/>
            <a:ext cx="6413500" cy="1505527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. . . but you can’t make it alone.</a:t>
            </a:r>
            <a:endParaRPr lang="en-US" sz="3600" b="1" i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0A82B7B-3821-434D-BDA5-BE6B7FF76D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7236200"/>
              </p:ext>
            </p:extLst>
          </p:nvPr>
        </p:nvGraphicFramePr>
        <p:xfrm>
          <a:off x="-1509774" y="-1747680"/>
          <a:ext cx="11046608" cy="6456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6192">
                  <a:extLst>
                    <a:ext uri="{9D8B030D-6E8A-4147-A177-3AD203B41FA5}">
                      <a16:colId xmlns:a16="http://schemas.microsoft.com/office/drawing/2014/main" val="766148724"/>
                    </a:ext>
                  </a:extLst>
                </a:gridCol>
                <a:gridCol w="10410416">
                  <a:extLst>
                    <a:ext uri="{9D8B030D-6E8A-4147-A177-3AD203B41FA5}">
                      <a16:colId xmlns:a16="http://schemas.microsoft.com/office/drawing/2014/main" val="3418547291"/>
                    </a:ext>
                  </a:extLst>
                </a:gridCol>
              </a:tblGrid>
              <a:tr h="64563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How strong is your will to survive? Where does inspiration come from? 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60620163"/>
                  </a:ext>
                </a:extLst>
              </a:tr>
            </a:tbl>
          </a:graphicData>
        </a:graphic>
      </p:graphicFrame>
      <p:pic>
        <p:nvPicPr>
          <p:cNvPr id="6" name="Picture 5" descr="A picture containing snow, outdoor&#10;&#10;Description automatically generated">
            <a:extLst>
              <a:ext uri="{FF2B5EF4-FFF2-40B4-BE49-F238E27FC236}">
                <a16:creationId xmlns:a16="http://schemas.microsoft.com/office/drawing/2014/main" id="{CEF60BFD-928E-45F1-964D-D9C134963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970" y="81796"/>
            <a:ext cx="5089584" cy="669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7637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92A8A2-7DF4-4A2A-86C1-20153FA280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4727273"/>
            <a:ext cx="5157787" cy="741874"/>
          </a:xfrm>
        </p:spPr>
        <p:txBody>
          <a:bodyPr>
            <a:normAutofit fontScale="40000" lnSpcReduction="20000"/>
          </a:bodyPr>
          <a:lstStyle/>
          <a:p>
            <a:r>
              <a:rPr lang="en-US" sz="2000" dirty="0"/>
              <a:t> </a:t>
            </a:r>
          </a:p>
        </p:txBody>
      </p:sp>
      <p:pic>
        <p:nvPicPr>
          <p:cNvPr id="8" name="Content Placeholder 7" descr="A bed covered in snow&#10;&#10;Description automatically generated">
            <a:extLst>
              <a:ext uri="{FF2B5EF4-FFF2-40B4-BE49-F238E27FC236}">
                <a16:creationId xmlns:a16="http://schemas.microsoft.com/office/drawing/2014/main" id="{24B67313-A4AC-4762-93CB-5F9E8B9C1F2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59593" y="109938"/>
            <a:ext cx="5371070" cy="6682319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E1BE92-CA1C-4614-BB50-72CFF43B53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4520240"/>
            <a:ext cx="5183188" cy="207033"/>
          </a:xfrm>
        </p:spPr>
        <p:txBody>
          <a:bodyPr>
            <a:normAutofit fontScale="40000" lnSpcReduction="20000"/>
          </a:bodyPr>
          <a:lstStyle/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978210-3896-4F28-9E53-6E8CD4B949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329808" y="5003319"/>
            <a:ext cx="3025580" cy="118634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524C20F-E1F5-43D2-86A0-FB139714C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331" y="258792"/>
            <a:ext cx="5671869" cy="5930869"/>
          </a:xfrm>
        </p:spPr>
        <p:txBody>
          <a:bodyPr>
            <a:normAutofit/>
          </a:bodyPr>
          <a:lstStyle/>
          <a:p>
            <a:br>
              <a:rPr lang="en-US" sz="2800" dirty="0">
                <a:latin typeface="+mn-lt"/>
              </a:rPr>
            </a:br>
            <a:r>
              <a:rPr lang="en-US" sz="2800" dirty="0">
                <a:latin typeface="+mn-lt"/>
              </a:rPr>
              <a:t> </a:t>
            </a:r>
            <a:br>
              <a:rPr lang="en-US" sz="2800" dirty="0">
                <a:latin typeface="+mn-lt"/>
              </a:rPr>
            </a:br>
            <a:r>
              <a:rPr lang="en-US" sz="2800" b="1" dirty="0">
                <a:latin typeface="+mn-lt"/>
              </a:rPr>
              <a:t>You may not be clinging onto a rope deep in an icy, frozen crevasse in the Antarctic in the early 1900s, but sometimes modern life can seem that way.</a:t>
            </a:r>
            <a:br>
              <a:rPr lang="en-US" sz="2800" b="1" dirty="0">
                <a:latin typeface="+mn-lt"/>
              </a:rPr>
            </a:br>
            <a:br>
              <a:rPr lang="en-US" sz="2800" b="1" dirty="0">
                <a:latin typeface="+mn-lt"/>
              </a:rPr>
            </a:br>
            <a:r>
              <a:rPr lang="en-US" sz="2800" b="1" dirty="0">
                <a:latin typeface="+mn-lt"/>
              </a:rPr>
              <a:t>Inspiration can come from unexpected places.</a:t>
            </a:r>
            <a:br>
              <a:rPr lang="en-US" sz="2700" b="1" dirty="0"/>
            </a:br>
            <a:r>
              <a:rPr lang="en-US" sz="2700" b="1" dirty="0"/>
              <a:t> </a:t>
            </a:r>
            <a:br>
              <a:rPr lang="en-US" sz="2700" b="1" dirty="0"/>
            </a:br>
            <a:endParaRPr lang="en-US" sz="2700" b="1" dirty="0"/>
          </a:p>
        </p:txBody>
      </p:sp>
    </p:spTree>
    <p:extLst>
      <p:ext uri="{BB962C8B-B14F-4D97-AF65-F5344CB8AC3E}">
        <p14:creationId xmlns:p14="http://schemas.microsoft.com/office/powerpoint/2010/main" val="41344973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8FD06-E982-42E9-B79B-A7A370A00D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1915065"/>
            <a:ext cx="2500418" cy="2277374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How well have you prepared?</a:t>
            </a:r>
            <a:br>
              <a:rPr lang="en-US" sz="3200" b="1" dirty="0">
                <a:latin typeface="Garamond" panose="02020404030301010803" pitchFamily="18" charset="0"/>
              </a:rPr>
            </a:br>
            <a:endParaRPr lang="en-US" sz="3200" b="1" dirty="0">
              <a:latin typeface="Garamond" panose="02020404030301010803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B5E56D-EB5B-4440-9CA3-63A9D75B29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071667"/>
            <a:ext cx="2500417" cy="1719533"/>
          </a:xfrm>
        </p:spPr>
        <p:txBody>
          <a:bodyPr>
            <a:normAutofit/>
          </a:bodyPr>
          <a:lstStyle/>
          <a:p>
            <a:r>
              <a:rPr lang="en-US" sz="2800" b="1" i="1" dirty="0">
                <a:solidFill>
                  <a:schemeClr val="tx1"/>
                </a:solidFill>
              </a:rPr>
              <a:t>The art of knowing your needs before they arise.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277184-3D54-4956-9814-A350D9F76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8100" y="29779"/>
            <a:ext cx="948547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3E7068-86A8-4D20-BE38-38F78287A1C6}"/>
              </a:ext>
            </a:extLst>
          </p:cNvPr>
          <p:cNvSpPr txBox="1"/>
          <p:nvPr/>
        </p:nvSpPr>
        <p:spPr>
          <a:xfrm>
            <a:off x="206105" y="316303"/>
            <a:ext cx="2294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Question #1</a:t>
            </a:r>
          </a:p>
        </p:txBody>
      </p:sp>
    </p:spTree>
    <p:extLst>
      <p:ext uri="{BB962C8B-B14F-4D97-AF65-F5344CB8AC3E}">
        <p14:creationId xmlns:p14="http://schemas.microsoft.com/office/powerpoint/2010/main" val="41223101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CBCC7-A9BC-4C06-8CD4-E2129D751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098" y="1"/>
            <a:ext cx="11206716" cy="106325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+mn-lt"/>
              </a:rPr>
              <a:t>How do you get everything to where it needs to go?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657B88-334B-4788-AC5E-242B4F451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401" y="5605596"/>
            <a:ext cx="7559933" cy="365124"/>
          </a:xfrm>
        </p:spPr>
        <p:txBody>
          <a:bodyPr>
            <a:noAutofit/>
          </a:bodyPr>
          <a:lstStyle/>
          <a:p>
            <a:r>
              <a:rPr lang="en-US" dirty="0"/>
              <a:t>Some of Amundsen’s 52 dogs </a:t>
            </a:r>
            <a:r>
              <a:rPr lang="en-US" dirty="0" err="1"/>
              <a:t>en</a:t>
            </a:r>
            <a:r>
              <a:rPr lang="en-US" dirty="0"/>
              <a:t> route to the South Pole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DEED1B9-C3C7-4818-8722-7E36FEC048C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8401" y="1123836"/>
            <a:ext cx="8678871" cy="432177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C42757-0CB6-4800-A8B4-C0BBAC1E68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94474" y="5970720"/>
            <a:ext cx="5060914" cy="666709"/>
          </a:xfrm>
        </p:spPr>
        <p:txBody>
          <a:bodyPr>
            <a:normAutofit/>
          </a:bodyPr>
          <a:lstStyle/>
          <a:p>
            <a:r>
              <a:rPr lang="en-US" sz="2000" dirty="0"/>
              <a:t>December 14, 1911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153C013-2887-4362-AD05-80A28CBE9BA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8763794" y="4360255"/>
            <a:ext cx="3125972" cy="2277174"/>
          </a:xfrm>
        </p:spPr>
      </p:pic>
    </p:spTree>
    <p:extLst>
      <p:ext uri="{BB962C8B-B14F-4D97-AF65-F5344CB8AC3E}">
        <p14:creationId xmlns:p14="http://schemas.microsoft.com/office/powerpoint/2010/main" val="8430963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72B0D-270F-4BA5-82DA-D5652AFFF6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15532" y="224286"/>
            <a:ext cx="2852468" cy="139747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Question #2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3ACFF2-1C9E-48D7-BDE2-8DD3594213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10332" y="3036498"/>
            <a:ext cx="5381668" cy="2754702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tx1"/>
                </a:solidFill>
              </a:rPr>
              <a:t>Who’s in charge?</a:t>
            </a:r>
          </a:p>
          <a:p>
            <a:endParaRPr lang="en-US" sz="3600" b="1" dirty="0">
              <a:solidFill>
                <a:schemeClr val="tx1"/>
              </a:solidFill>
            </a:endParaRPr>
          </a:p>
          <a:p>
            <a:r>
              <a:rPr lang="en-US" sz="3600" b="1" i="1" dirty="0"/>
              <a:t>The surprising importance of the deputy leader.</a:t>
            </a:r>
            <a:endParaRPr lang="en-US" sz="3600" b="1" i="1" dirty="0">
              <a:solidFill>
                <a:schemeClr val="tx1"/>
              </a:solidFill>
            </a:endParaRPr>
          </a:p>
          <a:p>
            <a:endParaRPr lang="en-US" sz="36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endParaRPr lang="en-US" sz="36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pic>
        <p:nvPicPr>
          <p:cNvPr id="6" name="Picture 5" descr="A picture containing person, man, indoor&#10;&#10;Description automatically generated">
            <a:extLst>
              <a:ext uri="{FF2B5EF4-FFF2-40B4-BE49-F238E27FC236}">
                <a16:creationId xmlns:a16="http://schemas.microsoft.com/office/drawing/2014/main" id="{240C53CE-86AB-4AEA-8721-69480FCD2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891" y="15766"/>
            <a:ext cx="540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606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50FE1-BA12-412E-B5CA-1C0B7193B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73494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884BB3-3B49-406C-883A-F6ED2B5679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5677" y="365126"/>
            <a:ext cx="11624153" cy="2425592"/>
          </a:xfrm>
        </p:spPr>
        <p:txBody>
          <a:bodyPr>
            <a:noAutofit/>
          </a:bodyPr>
          <a:lstStyle/>
          <a:p>
            <a:r>
              <a:rPr lang="en-US" sz="3200" dirty="0"/>
              <a:t>Many decision-making lessons can be learned from the experiences of the early Antarctic explorers. </a:t>
            </a:r>
          </a:p>
          <a:p>
            <a:endParaRPr lang="en-US" sz="2000" dirty="0"/>
          </a:p>
          <a:p>
            <a:r>
              <a:rPr lang="en-US" sz="3200" dirty="0"/>
              <a:t>Here are five compelling questions that </a:t>
            </a:r>
            <a:r>
              <a:rPr lang="en-US" sz="3200" u="sng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you</a:t>
            </a:r>
            <a:r>
              <a:rPr lang="en-US" sz="3200" dirty="0"/>
              <a:t> may want to answer 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B67CC2-7C1A-4270-990D-6E8A5FFCD1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43200" y="3093930"/>
            <a:ext cx="7366958" cy="339894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How well have you prepared?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Who’s in charge?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Who’s on your team?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Will the results be worth the effort?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What is your higher purpose?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3C34D3-CE20-456B-AAD5-FA50A0AB9E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4283901"/>
            <a:ext cx="5183188" cy="1081848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1ED04D-4F3B-447A-8C2B-CBBD954FBE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5498925"/>
            <a:ext cx="5183188" cy="690737"/>
          </a:xfrm>
        </p:spPr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5675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90AD7-2EB7-4128-B328-F3D3DBFD7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931" y="105478"/>
            <a:ext cx="11617587" cy="1134599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+mn-lt"/>
              </a:rPr>
              <a:t>Three small boats overloaded with 28 men and their gear, five days over the heaving sea in freezing weather.  It’s a miracle they made it.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577487-9410-4BA3-B985-15CD628AA9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0834" y="1681162"/>
            <a:ext cx="2743199" cy="4907527"/>
          </a:xfrm>
        </p:spPr>
        <p:txBody>
          <a:bodyPr>
            <a:normAutofit/>
          </a:bodyPr>
          <a:lstStyle/>
          <a:p>
            <a:r>
              <a:rPr lang="en-US" sz="2800" dirty="0"/>
              <a:t>Or is it a matter of leadership where it is most critical?</a:t>
            </a:r>
          </a:p>
        </p:txBody>
      </p:sp>
      <p:pic>
        <p:nvPicPr>
          <p:cNvPr id="8" name="Content Placeholder 7" descr="A group of people on a rocky beach&#10;&#10;Description automatically generated">
            <a:extLst>
              <a:ext uri="{FF2B5EF4-FFF2-40B4-BE49-F238E27FC236}">
                <a16:creationId xmlns:a16="http://schemas.microsoft.com/office/drawing/2014/main" id="{15B46567-1C6A-4F95-8797-0C140E5040B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376067" y="1289186"/>
            <a:ext cx="8621476" cy="5299503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125098-576E-4A62-9966-0769B33FA5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14BE19-F047-4526-9C86-8D339786D55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3428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A5FE9-0175-4C10-9EFF-237EFC3842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DEBD40-EA33-4252-9ED8-03F4A249E4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312" y="258450"/>
            <a:ext cx="3369265" cy="5883558"/>
          </a:xfrm>
        </p:spPr>
        <p:txBody>
          <a:bodyPr>
            <a:noAutofit/>
          </a:bodyPr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Question #3</a:t>
            </a:r>
          </a:p>
          <a:p>
            <a:pPr algn="ctr"/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3200" b="1" dirty="0">
                <a:solidFill>
                  <a:schemeClr val="tx1"/>
                </a:solidFill>
              </a:rPr>
              <a:t>Who’s on your team?  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</a:rPr>
              <a:t>   </a:t>
            </a:r>
          </a:p>
          <a:p>
            <a:pPr algn="ctr"/>
            <a:r>
              <a:rPr lang="en-US" sz="3200" b="1" i="1" dirty="0">
                <a:solidFill>
                  <a:schemeClr val="tx1"/>
                </a:solidFill>
              </a:rPr>
              <a:t>Choosing the best from the best available.</a:t>
            </a:r>
          </a:p>
          <a:p>
            <a:pPr algn="ctr"/>
            <a:endParaRPr lang="en-US" sz="24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41554C-124C-455A-9C58-A04B6448B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5009" y="258449"/>
            <a:ext cx="7823076" cy="572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5690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20FD5-975E-4528-B253-67FB53316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9648" y="989555"/>
            <a:ext cx="1240077" cy="118997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F6CD5C-453D-4334-BC44-45796AC13D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8" name="Content Placeholder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055DEBA-BCC2-463C-A7DA-473991CC634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24578" y="365125"/>
            <a:ext cx="5157787" cy="4466906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821D7E-599A-44DB-824D-C7843D8B02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741872"/>
            <a:ext cx="5183188" cy="1189973"/>
          </a:xfrm>
        </p:spPr>
        <p:txBody>
          <a:bodyPr>
            <a:normAutofit/>
          </a:bodyPr>
          <a:lstStyle/>
          <a:p>
            <a:r>
              <a:rPr lang="en-US" sz="2800" dirty="0"/>
              <a:t>Ultimate teamwork</a:t>
            </a:r>
          </a:p>
          <a:p>
            <a:r>
              <a:rPr lang="en-US" sz="2800" dirty="0"/>
              <a:t>The Winter Journey, 1911</a:t>
            </a:r>
          </a:p>
        </p:txBody>
      </p:sp>
      <p:pic>
        <p:nvPicPr>
          <p:cNvPr id="10" name="Content Placeholder 9" descr="A person sitting at a table&#10;&#10;Description automatically generated">
            <a:extLst>
              <a:ext uri="{FF2B5EF4-FFF2-40B4-BE49-F238E27FC236}">
                <a16:creationId xmlns:a16="http://schemas.microsoft.com/office/drawing/2014/main" id="{6200300D-CDBC-4F75-AF12-6CEE03A3E36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019801" y="2505075"/>
            <a:ext cx="5595222" cy="4165785"/>
          </a:xfrm>
        </p:spPr>
      </p:pic>
    </p:spTree>
    <p:extLst>
      <p:ext uri="{BB962C8B-B14F-4D97-AF65-F5344CB8AC3E}">
        <p14:creationId xmlns:p14="http://schemas.microsoft.com/office/powerpoint/2010/main" val="4583704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618CB-158D-4935-95DB-ADB3DB0B2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099" y="365125"/>
            <a:ext cx="7513838" cy="132556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Your team: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B64FE0-96C6-4860-A359-D7AEC2C18E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501850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Dependable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Versatile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Highly skilled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Dedicated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Self-initiating</a:t>
            </a:r>
          </a:p>
        </p:txBody>
      </p:sp>
      <p:pic>
        <p:nvPicPr>
          <p:cNvPr id="8" name="Content Placeholder 7" descr="A group of people in uniform standing in front of a building&#10;&#10;Description automatically generated">
            <a:extLst>
              <a:ext uri="{FF2B5EF4-FFF2-40B4-BE49-F238E27FC236}">
                <a16:creationId xmlns:a16="http://schemas.microsoft.com/office/drawing/2014/main" id="{B9D5D0A5-4378-462F-93B0-E8A1DC2E668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37962" y="158335"/>
            <a:ext cx="3427310" cy="3684588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139467-B216-4205-8B3E-2A16515CE7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73F31BE4-82F0-493B-A5E7-2C945EB25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6280" y="1388499"/>
            <a:ext cx="2416008" cy="2964427"/>
          </a:xfrm>
          <a:prstGeom prst="rect">
            <a:avLst/>
          </a:prstGeom>
        </p:spPr>
      </p:pic>
      <p:pic>
        <p:nvPicPr>
          <p:cNvPr id="14" name="Picture 13" descr="A person that is standing in the snow&#10;&#10;Description automatically generated">
            <a:extLst>
              <a:ext uri="{FF2B5EF4-FFF2-40B4-BE49-F238E27FC236}">
                <a16:creationId xmlns:a16="http://schemas.microsoft.com/office/drawing/2014/main" id="{1C0EAEF1-453F-4B34-B914-05A03E3AF6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2958" y="340091"/>
            <a:ext cx="2217827" cy="2998332"/>
          </a:xfrm>
          <a:prstGeom prst="rect">
            <a:avLst/>
          </a:prstGeom>
        </p:spPr>
      </p:pic>
      <p:pic>
        <p:nvPicPr>
          <p:cNvPr id="18" name="Content Placeholder 17" descr="An old photo of a person&#10;&#10;Description automatically generated">
            <a:extLst>
              <a:ext uri="{FF2B5EF4-FFF2-40B4-BE49-F238E27FC236}">
                <a16:creationId xmlns:a16="http://schemas.microsoft.com/office/drawing/2014/main" id="{A5BE442A-D940-414F-8FAB-FCD7A9BC721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7377517" y="2708828"/>
            <a:ext cx="2140212" cy="3288196"/>
          </a:xfrm>
        </p:spPr>
      </p:pic>
    </p:spTree>
    <p:extLst>
      <p:ext uri="{BB962C8B-B14F-4D97-AF65-F5344CB8AC3E}">
        <p14:creationId xmlns:p14="http://schemas.microsoft.com/office/powerpoint/2010/main" val="515232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50FE1-BA12-412E-B5CA-1C0B7193B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73494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884BB3-3B49-406C-883A-F6ED2B5679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8620" y="365127"/>
            <a:ext cx="10972800" cy="1622170"/>
          </a:xfrm>
        </p:spPr>
        <p:txBody>
          <a:bodyPr>
            <a:noAutofit/>
          </a:bodyPr>
          <a:lstStyle/>
          <a:p>
            <a:r>
              <a:rPr lang="en-US" sz="3200" dirty="0"/>
              <a:t>. </a:t>
            </a:r>
          </a:p>
          <a:p>
            <a:endParaRPr lang="en-US" sz="2000" dirty="0"/>
          </a:p>
          <a:p>
            <a:r>
              <a:rPr lang="en-US" sz="3600" dirty="0"/>
              <a:t>Three questions so far. . .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B67CC2-7C1A-4270-990D-6E8A5FFCD1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43200" y="2574099"/>
            <a:ext cx="6987396" cy="191255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How well have you prepared?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Who’s in charge?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Who’s on your team?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3C34D3-CE20-456B-AAD5-FA50A0AB9E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414272" y="4283901"/>
            <a:ext cx="9941116" cy="1081848"/>
          </a:xfrm>
        </p:spPr>
        <p:txBody>
          <a:bodyPr>
            <a:normAutofit/>
          </a:bodyPr>
          <a:lstStyle/>
          <a:p>
            <a:r>
              <a:rPr lang="en-US" sz="3600" dirty="0"/>
              <a:t>Which one relates most to your work, and why? 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1ED04D-4F3B-447A-8C2B-CBBD954FBE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5498925"/>
            <a:ext cx="5183188" cy="690737"/>
          </a:xfrm>
        </p:spPr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3071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8A1A1-1339-48E5-BE80-370B1F0794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F661F5-817C-41CA-A623-4A089121C7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287" y="208083"/>
            <a:ext cx="2683892" cy="6417425"/>
          </a:xfrm>
        </p:spPr>
        <p:txBody>
          <a:bodyPr>
            <a:normAutofit/>
          </a:bodyPr>
          <a:lstStyle/>
          <a:p>
            <a:endParaRPr lang="en-US" sz="2800" b="1" dirty="0">
              <a:solidFill>
                <a:schemeClr val="tx1"/>
              </a:solidFill>
            </a:endParaRPr>
          </a:p>
          <a:p>
            <a:r>
              <a:rPr lang="en-US" sz="3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Question #4</a:t>
            </a:r>
          </a:p>
          <a:p>
            <a:endParaRPr lang="en-US" sz="2800" b="1" dirty="0">
              <a:solidFill>
                <a:schemeClr val="tx1"/>
              </a:solidFill>
            </a:endParaRPr>
          </a:p>
          <a:p>
            <a:r>
              <a:rPr lang="en-US" sz="2800" b="1" dirty="0">
                <a:solidFill>
                  <a:schemeClr val="tx1"/>
                </a:solidFill>
              </a:rPr>
              <a:t>Will the results be worth the effort?</a:t>
            </a:r>
          </a:p>
          <a:p>
            <a:endParaRPr lang="en-US" sz="2800" b="1" dirty="0">
              <a:solidFill>
                <a:schemeClr val="tx1"/>
              </a:solidFill>
            </a:endParaRPr>
          </a:p>
          <a:p>
            <a:r>
              <a:rPr lang="en-US" sz="2800" b="1" i="1" dirty="0">
                <a:solidFill>
                  <a:schemeClr val="tx1"/>
                </a:solidFill>
              </a:rPr>
              <a:t>Going the distance to find out.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23305F-C9A0-4C98-81EB-25C72CA24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0261" y="12204"/>
            <a:ext cx="9666206" cy="683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2920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49BA5-E774-4BF7-8BEA-37F38627B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057" y="155276"/>
            <a:ext cx="11576649" cy="823912"/>
          </a:xfrm>
        </p:spPr>
        <p:txBody>
          <a:bodyPr/>
          <a:lstStyle/>
          <a:p>
            <a:r>
              <a:rPr lang="en-US" b="1" dirty="0"/>
              <a:t>Shackleton’s Grand Plan for an Antarctic Crossing.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15B1DF-1F66-420E-9BC4-725485722F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0938" y="3303857"/>
            <a:ext cx="5546638" cy="504056"/>
          </a:xfrm>
        </p:spPr>
        <p:txBody>
          <a:bodyPr>
            <a:normAutofit/>
          </a:bodyPr>
          <a:lstStyle/>
          <a:p>
            <a:r>
              <a:rPr lang="en-US" sz="2800" dirty="0"/>
              <a:t>The Idea</a:t>
            </a:r>
          </a:p>
        </p:txBody>
      </p:sp>
      <p:pic>
        <p:nvPicPr>
          <p:cNvPr id="8" name="Content Placeholder 7" descr="A picture containing text, whiteboard&#10;&#10;Description automatically generated">
            <a:extLst>
              <a:ext uri="{FF2B5EF4-FFF2-40B4-BE49-F238E27FC236}">
                <a16:creationId xmlns:a16="http://schemas.microsoft.com/office/drawing/2014/main" id="{27DD30B5-929E-4F2B-876F-B9E9E5B930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5400000">
            <a:off x="745050" y="579196"/>
            <a:ext cx="2324667" cy="3124653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4A0BA5-FA21-414D-8033-CCA150849D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432649" y="1681163"/>
            <a:ext cx="5421170" cy="5021560"/>
          </a:xfrm>
        </p:spPr>
        <p:txBody>
          <a:bodyPr>
            <a:normAutofit/>
          </a:bodyPr>
          <a:lstStyle/>
          <a:p>
            <a:r>
              <a:rPr lang="en-US" sz="2800" dirty="0"/>
              <a:t>The Goal</a:t>
            </a: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20EA07F3-088D-456A-BCA8-0C5E71E4B36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071668" y="831214"/>
            <a:ext cx="7835224" cy="5871509"/>
          </a:xfrm>
        </p:spPr>
      </p:pic>
    </p:spTree>
    <p:extLst>
      <p:ext uri="{BB962C8B-B14F-4D97-AF65-F5344CB8AC3E}">
        <p14:creationId xmlns:p14="http://schemas.microsoft.com/office/powerpoint/2010/main" val="443361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2AE8B-C52C-43DD-BD09-10D4F072F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057" y="1"/>
            <a:ext cx="11010331" cy="1017916"/>
          </a:xfrm>
        </p:spPr>
        <p:txBody>
          <a:bodyPr/>
          <a:lstStyle/>
          <a:p>
            <a:r>
              <a:rPr lang="en-US" b="1" dirty="0">
                <a:latin typeface="+mn-lt"/>
              </a:rPr>
              <a:t>You may have to reframe the image of success.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4E0A6D-AD0C-4436-9734-5AB28A3FFA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A group of people standing around a plane&#10;&#10;Description automatically generated">
            <a:extLst>
              <a:ext uri="{FF2B5EF4-FFF2-40B4-BE49-F238E27FC236}">
                <a16:creationId xmlns:a16="http://schemas.microsoft.com/office/drawing/2014/main" id="{131AA180-36CA-4B11-836D-AEE7DCFDDE1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833189" y="1017917"/>
            <a:ext cx="8373223" cy="5569461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E2B271-19C0-4CAB-8464-842468BA62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F0AF18-58F0-453E-85AB-42B5FA2B0BB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2876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836D3-5F92-46A3-9D23-E2B2DE816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7718" y="172528"/>
            <a:ext cx="3467669" cy="2191110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The new goal:  “Now we’re going home.”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324714-4265-467B-8D6D-F49DBE2765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E1348E4-8583-4BF8-8A7E-EB506E2A832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19027" y="908130"/>
            <a:ext cx="7047931" cy="5281533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EB6207-02C5-416E-B19E-AD80B4BFD4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572EAF-3E11-4726-8669-AF8211763C0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9781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53870-7170-4C30-B7F2-DFAD798AD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7288" y="365125"/>
            <a:ext cx="7848100" cy="5088190"/>
          </a:xfrm>
        </p:spPr>
        <p:txBody>
          <a:bodyPr>
            <a:normAutofit/>
          </a:bodyPr>
          <a:lstStyle/>
          <a:p>
            <a:r>
              <a:rPr lang="en-US" sz="6000" b="1" dirty="0"/>
              <a:t>“Now </a:t>
            </a:r>
            <a:br>
              <a:rPr lang="en-US" sz="6000" b="1" dirty="0"/>
            </a:br>
            <a:r>
              <a:rPr lang="en-US" sz="6000" b="1" dirty="0"/>
              <a:t>  we are going</a:t>
            </a:r>
            <a:br>
              <a:rPr lang="en-US" sz="6000" b="1" dirty="0"/>
            </a:br>
            <a:r>
              <a:rPr lang="en-US" sz="6000" b="1" dirty="0"/>
              <a:t>               home”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04C7A3-A443-4E72-AA46-BCC35C3E2D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29946" y="5453317"/>
            <a:ext cx="4267629" cy="82391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99287A-AFA0-4732-B92F-F435C59513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5668961"/>
            <a:ext cx="5157787" cy="82391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FC679F-1C48-46B0-9EF6-3DDB09C3A1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44496" y="5453315"/>
            <a:ext cx="4410891" cy="82391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3F8DA7-6DC0-48DA-8301-B2147FFB1D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5668960"/>
            <a:ext cx="5183188" cy="82391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728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99806-349C-461F-AA44-C75ED1E87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2332" y="4692770"/>
            <a:ext cx="2970795" cy="137938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+mn-lt"/>
              </a:rPr>
              <a:t>“Antarctic Circle”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E2BE41-3FB7-4FB9-B574-626EEF20B7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6394" y="5114346"/>
            <a:ext cx="2526807" cy="460727"/>
          </a:xfrm>
        </p:spPr>
        <p:txBody>
          <a:bodyPr/>
          <a:lstStyle/>
          <a:p>
            <a:r>
              <a:rPr lang="en-US" dirty="0"/>
              <a:t>Tom </a:t>
            </a:r>
            <a:r>
              <a:rPr lang="en-US" dirty="0" err="1"/>
              <a:t>Crean</a:t>
            </a:r>
            <a:endParaRPr lang="en-US" dirty="0"/>
          </a:p>
        </p:txBody>
      </p:sp>
      <p:pic>
        <p:nvPicPr>
          <p:cNvPr id="8" name="Content Placeholder 7" descr="A picture containing person, indoor, wall, man&#10;&#10;Description automatically generated">
            <a:extLst>
              <a:ext uri="{FF2B5EF4-FFF2-40B4-BE49-F238E27FC236}">
                <a16:creationId xmlns:a16="http://schemas.microsoft.com/office/drawing/2014/main" id="{4ED9E934-D14D-4944-8F6F-A5CD80A93AE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970249" y="969461"/>
            <a:ext cx="3688061" cy="2766046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8D17F4-8291-4912-9F3F-1F8D42BB45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90477" y="3256737"/>
            <a:ext cx="2152650" cy="1079834"/>
          </a:xfrm>
        </p:spPr>
        <p:txBody>
          <a:bodyPr/>
          <a:lstStyle/>
          <a:p>
            <a:r>
              <a:rPr lang="en-US" dirty="0"/>
              <a:t>Mary </a:t>
            </a:r>
            <a:r>
              <a:rPr lang="en-US" dirty="0" err="1"/>
              <a:t>Crean</a:t>
            </a:r>
            <a:r>
              <a:rPr lang="en-US" dirty="0"/>
              <a:t> O’Brien</a:t>
            </a:r>
          </a:p>
        </p:txBody>
      </p:sp>
      <p:pic>
        <p:nvPicPr>
          <p:cNvPr id="10" name="Content Placeholder 9" descr="A person standing in front of a statue&#10;&#10;Description automatically generated">
            <a:extLst>
              <a:ext uri="{FF2B5EF4-FFF2-40B4-BE49-F238E27FC236}">
                <a16:creationId xmlns:a16="http://schemas.microsoft.com/office/drawing/2014/main" id="{D98B0244-6669-4E3F-92F0-42C3D78343F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3071795" y="743930"/>
            <a:ext cx="2203731" cy="2938308"/>
          </a:xfrm>
        </p:spPr>
      </p:pic>
      <p:pic>
        <p:nvPicPr>
          <p:cNvPr id="14" name="Picture 13" descr="A person standing in a room&#10;&#10;Description automatically generated">
            <a:extLst>
              <a:ext uri="{FF2B5EF4-FFF2-40B4-BE49-F238E27FC236}">
                <a16:creationId xmlns:a16="http://schemas.microsoft.com/office/drawing/2014/main" id="{87F9E19E-D1FC-4019-8106-8272B66CE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5679" y="3908395"/>
            <a:ext cx="1987614" cy="26384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47AD877-351A-480C-A684-CCD17780D5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7912" y="165374"/>
            <a:ext cx="2159415" cy="3472241"/>
          </a:xfrm>
          <a:prstGeom prst="rect">
            <a:avLst/>
          </a:prstGeom>
        </p:spPr>
      </p:pic>
      <p:pic>
        <p:nvPicPr>
          <p:cNvPr id="20" name="Picture 19" descr="A close up of a sign&#10;&#10;Description automatically generated">
            <a:extLst>
              <a:ext uri="{FF2B5EF4-FFF2-40B4-BE49-F238E27FC236}">
                <a16:creationId xmlns:a16="http://schemas.microsoft.com/office/drawing/2014/main" id="{067CC4A7-7BFE-4A20-8FDA-7FC8DA9919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3053" y="3915902"/>
            <a:ext cx="1809989" cy="2754763"/>
          </a:xfrm>
          <a:prstGeom prst="rect">
            <a:avLst/>
          </a:prstGeom>
        </p:spPr>
      </p:pic>
      <p:pic>
        <p:nvPicPr>
          <p:cNvPr id="22" name="Picture 21" descr="An old photo of a person&#10;&#10;Description automatically generated">
            <a:extLst>
              <a:ext uri="{FF2B5EF4-FFF2-40B4-BE49-F238E27FC236}">
                <a16:creationId xmlns:a16="http://schemas.microsoft.com/office/drawing/2014/main" id="{3B275EB5-086C-43EB-BECE-543AD80FBB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946" y="1558681"/>
            <a:ext cx="2551623" cy="3555664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7017EA39-9C2A-4812-8B33-ABCD30A27CAA}"/>
              </a:ext>
            </a:extLst>
          </p:cNvPr>
          <p:cNvSpPr/>
          <p:nvPr/>
        </p:nvSpPr>
        <p:spPr>
          <a:xfrm>
            <a:off x="2015853" y="120310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9DEFA433-93A9-456A-BE6B-CB52587B0A80}"/>
              </a:ext>
            </a:extLst>
          </p:cNvPr>
          <p:cNvSpPr/>
          <p:nvPr/>
        </p:nvSpPr>
        <p:spPr>
          <a:xfrm>
            <a:off x="4476583" y="38168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FE12A64E-A850-40C7-9A2A-E89BA1D3ED68}"/>
              </a:ext>
            </a:extLst>
          </p:cNvPr>
          <p:cNvSpPr/>
          <p:nvPr/>
        </p:nvSpPr>
        <p:spPr>
          <a:xfrm>
            <a:off x="7860450" y="224694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9C4CE14A-BCF0-4AE8-BD13-006AB922F6BF}"/>
              </a:ext>
            </a:extLst>
          </p:cNvPr>
          <p:cNvSpPr/>
          <p:nvPr/>
        </p:nvSpPr>
        <p:spPr>
          <a:xfrm>
            <a:off x="10020804" y="4069152"/>
            <a:ext cx="978408" cy="53483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B326056E-09B7-4E0C-8226-2AC5309F896E}"/>
              </a:ext>
            </a:extLst>
          </p:cNvPr>
          <p:cNvSpPr/>
          <p:nvPr/>
        </p:nvSpPr>
        <p:spPr>
          <a:xfrm>
            <a:off x="7087271" y="6186033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Up 11">
            <a:extLst>
              <a:ext uri="{FF2B5EF4-FFF2-40B4-BE49-F238E27FC236}">
                <a16:creationId xmlns:a16="http://schemas.microsoft.com/office/drawing/2014/main" id="{66124A7D-BA2B-4562-8146-7B83B8871603}"/>
              </a:ext>
            </a:extLst>
          </p:cNvPr>
          <p:cNvSpPr/>
          <p:nvPr/>
        </p:nvSpPr>
        <p:spPr>
          <a:xfrm>
            <a:off x="2975869" y="5658472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AEDF17-EFC5-4185-9032-F0D91F4F16C0}"/>
              </a:ext>
            </a:extLst>
          </p:cNvPr>
          <p:cNvSpPr txBox="1"/>
          <p:nvPr/>
        </p:nvSpPr>
        <p:spPr>
          <a:xfrm>
            <a:off x="2264247" y="224694"/>
            <a:ext cx="2159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South Pole Inn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E05B30-B297-4A48-B6FB-0EBB560BAD71}"/>
              </a:ext>
            </a:extLst>
          </p:cNvPr>
          <p:cNvSpPr txBox="1"/>
          <p:nvPr/>
        </p:nvSpPr>
        <p:spPr>
          <a:xfrm>
            <a:off x="8345082" y="513685"/>
            <a:ext cx="3846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Antarctic Symposium 2015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C4AC4D-0E1D-4AAC-B86A-CCFA1E1DDE90}"/>
              </a:ext>
            </a:extLst>
          </p:cNvPr>
          <p:cNvSpPr txBox="1"/>
          <p:nvPr/>
        </p:nvSpPr>
        <p:spPr>
          <a:xfrm>
            <a:off x="10075845" y="6147676"/>
            <a:ext cx="1846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Brad </a:t>
            </a:r>
            <a:r>
              <a:rPr lang="en-US" sz="2400" b="1" dirty="0" err="1"/>
              <a:t>Borkan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2168339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5D4AC-DF69-44B8-AEAC-DB800EB61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5803900"/>
            <a:ext cx="9601199" cy="901700"/>
          </a:xfrm>
        </p:spPr>
        <p:txBody>
          <a:bodyPr/>
          <a:lstStyle/>
          <a:p>
            <a:r>
              <a:rPr lang="en-US" dirty="0">
                <a:latin typeface="+mn-lt"/>
              </a:rPr>
              <a:t>Sometimes you have to just go for it.</a:t>
            </a:r>
          </a:p>
        </p:txBody>
      </p:sp>
      <p:pic>
        <p:nvPicPr>
          <p:cNvPr id="5" name="Content Placeholder 4" descr="A group of people in a small boat in a body of water&#10;&#10;Description automatically generated">
            <a:extLst>
              <a:ext uri="{FF2B5EF4-FFF2-40B4-BE49-F238E27FC236}">
                <a16:creationId xmlns:a16="http://schemas.microsoft.com/office/drawing/2014/main" id="{C3D11DCE-5546-46C8-AD2B-94B402523B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3851" y="251619"/>
            <a:ext cx="8964297" cy="5552281"/>
          </a:xfrm>
        </p:spPr>
      </p:pic>
    </p:spTree>
    <p:extLst>
      <p:ext uri="{BB962C8B-B14F-4D97-AF65-F5344CB8AC3E}">
        <p14:creationId xmlns:p14="http://schemas.microsoft.com/office/powerpoint/2010/main" val="29879081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9E832-6CD7-4933-B995-CEA2D5FACF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BD9C73-5FB5-4269-9DB4-20727A257A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468" y="408632"/>
            <a:ext cx="3033920" cy="5942290"/>
          </a:xfrm>
        </p:spPr>
        <p:txBody>
          <a:bodyPr>
            <a:normAutofit fontScale="85000" lnSpcReduction="20000"/>
          </a:bodyPr>
          <a:lstStyle/>
          <a:p>
            <a:endParaRPr lang="en-US" sz="3200" b="1" dirty="0">
              <a:solidFill>
                <a:schemeClr val="tx1"/>
              </a:solidFill>
            </a:endParaRPr>
          </a:p>
          <a:p>
            <a:r>
              <a:rPr lang="en-US" sz="39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Question #5</a:t>
            </a:r>
          </a:p>
          <a:p>
            <a:endParaRPr lang="en-US" sz="3200" b="1" dirty="0">
              <a:solidFill>
                <a:schemeClr val="tx1"/>
              </a:solidFill>
            </a:endParaRPr>
          </a:p>
          <a:p>
            <a:r>
              <a:rPr lang="en-US" sz="3200" b="1" dirty="0">
                <a:solidFill>
                  <a:schemeClr val="tx1"/>
                </a:solidFill>
              </a:rPr>
              <a:t>What is your higher purpose?</a:t>
            </a:r>
          </a:p>
          <a:p>
            <a:endParaRPr lang="en-US" sz="2800" b="1" dirty="0">
              <a:solidFill>
                <a:schemeClr val="tx1"/>
              </a:solidFill>
            </a:endParaRPr>
          </a:p>
          <a:p>
            <a:endParaRPr lang="en-US" sz="2800" b="1" dirty="0">
              <a:solidFill>
                <a:schemeClr val="tx1"/>
              </a:solidFill>
            </a:endParaRPr>
          </a:p>
          <a:p>
            <a:endParaRPr lang="en-US" sz="2800" b="1" dirty="0">
              <a:solidFill>
                <a:schemeClr val="tx1"/>
              </a:solidFill>
            </a:endParaRPr>
          </a:p>
          <a:p>
            <a:endParaRPr lang="en-US" sz="2800" b="1" dirty="0">
              <a:solidFill>
                <a:schemeClr val="tx1"/>
              </a:solidFill>
            </a:endParaRPr>
          </a:p>
          <a:p>
            <a:endParaRPr lang="en-US" sz="2800" b="1" dirty="0">
              <a:solidFill>
                <a:schemeClr val="tx1"/>
              </a:solidFill>
            </a:endParaRPr>
          </a:p>
          <a:p>
            <a:endParaRPr lang="en-US" sz="2800" b="1" dirty="0">
              <a:solidFill>
                <a:schemeClr val="tx1"/>
              </a:solidFill>
            </a:endParaRPr>
          </a:p>
          <a:p>
            <a:endParaRPr lang="en-US" sz="2800" b="1" dirty="0">
              <a:solidFill>
                <a:schemeClr val="tx1"/>
              </a:solidFill>
            </a:endParaRPr>
          </a:p>
          <a:p>
            <a:endParaRPr lang="en-US" sz="2800" b="1" dirty="0">
              <a:solidFill>
                <a:schemeClr val="tx1"/>
              </a:solidFill>
            </a:endParaRPr>
          </a:p>
          <a:p>
            <a:r>
              <a:rPr lang="en-US" sz="4400" b="1" i="1" dirty="0">
                <a:solidFill>
                  <a:schemeClr val="tx1"/>
                </a:solidFill>
              </a:rPr>
              <a:t>Why go?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4833D7-1B2C-4C39-A2B6-E343531EB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992" y="2928091"/>
            <a:ext cx="3033920" cy="21476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326490-2822-4826-B791-C3D09886C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436" y="699142"/>
            <a:ext cx="8459629" cy="594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666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5D4F8-7C43-40EE-851A-31A569E48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1254" y="182563"/>
            <a:ext cx="7944133" cy="833438"/>
          </a:xfrm>
        </p:spPr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Is it just about reaching a goal?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7E0464-3C97-4F3C-94AE-2BD063FF09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7034" y="5022851"/>
            <a:ext cx="3329796" cy="1695448"/>
          </a:xfrm>
        </p:spPr>
        <p:txBody>
          <a:bodyPr>
            <a:noAutofit/>
          </a:bodyPr>
          <a:lstStyle/>
          <a:p>
            <a:r>
              <a:rPr lang="en-US" dirty="0"/>
              <a:t>Amundsen at the Pole</a:t>
            </a:r>
          </a:p>
          <a:p>
            <a:r>
              <a:rPr lang="en-US" dirty="0"/>
              <a:t>December 14, 1911</a:t>
            </a:r>
          </a:p>
        </p:txBody>
      </p:sp>
      <p:pic>
        <p:nvPicPr>
          <p:cNvPr id="10" name="Content Placeholder 9" descr="A group of people that are standing in the snow&#10;&#10;Description automatically generated">
            <a:extLst>
              <a:ext uri="{FF2B5EF4-FFF2-40B4-BE49-F238E27FC236}">
                <a16:creationId xmlns:a16="http://schemas.microsoft.com/office/drawing/2014/main" id="{627A597D-4FEB-4882-BE55-1D651E657D6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536830" y="1050408"/>
            <a:ext cx="7944133" cy="5633484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7755A7-12D7-48D1-BBC9-77FA892D30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433FFC-460D-44D5-A860-F56BDD0D317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7312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07A77-D045-493F-A1D4-BDBD9D149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195" y="365125"/>
            <a:ext cx="11014193" cy="51476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+mn-lt"/>
              </a:rPr>
              <a:t>0r is there something more?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844577-3BD2-42A7-BAD3-CA9A24261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71472" y="4352927"/>
            <a:ext cx="2879333" cy="2139948"/>
          </a:xfrm>
        </p:spPr>
        <p:txBody>
          <a:bodyPr>
            <a:normAutofit/>
          </a:bodyPr>
          <a:lstStyle/>
          <a:p>
            <a:r>
              <a:rPr lang="en-US" cap="small" dirty="0"/>
              <a:t>Cape Evans In Winter (1910)</a:t>
            </a:r>
          </a:p>
          <a:p>
            <a:r>
              <a:rPr lang="en-US" dirty="0"/>
              <a:t>—Edward  A. Wilson</a:t>
            </a:r>
          </a:p>
        </p:txBody>
      </p:sp>
      <p:pic>
        <p:nvPicPr>
          <p:cNvPr id="8" name="Content Placeholder 7" descr="A picture containing outdoor, sky, ground&#10;&#10;Description automatically generated">
            <a:extLst>
              <a:ext uri="{FF2B5EF4-FFF2-40B4-BE49-F238E27FC236}">
                <a16:creationId xmlns:a16="http://schemas.microsoft.com/office/drawing/2014/main" id="{10480E4D-E931-4DEF-8B6E-ECE083034E5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41195" y="1067661"/>
            <a:ext cx="8354231" cy="5492907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3FB64C-60D9-4926-A227-A62DE52CD4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588C3D-90BB-4105-BC46-66335F0441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213994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4071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50FE1-BA12-412E-B5CA-1C0B7193B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73494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884BB3-3B49-406C-883A-F6ED2B5679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8620" y="365126"/>
            <a:ext cx="10972800" cy="1739247"/>
          </a:xfrm>
        </p:spPr>
        <p:txBody>
          <a:bodyPr>
            <a:noAutofit/>
          </a:bodyPr>
          <a:lstStyle/>
          <a:p>
            <a:r>
              <a:rPr lang="en-US" sz="3200" dirty="0"/>
              <a:t>. </a:t>
            </a:r>
          </a:p>
          <a:p>
            <a:endParaRPr lang="en-US" sz="2000" dirty="0"/>
          </a:p>
          <a:p>
            <a:r>
              <a:rPr lang="en-US" sz="3200" dirty="0"/>
              <a:t>In summary, let’s review the five compelling questions you may want to answer in your own work.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B67CC2-7C1A-4270-990D-6E8A5FFCD1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43200" y="2574099"/>
            <a:ext cx="6987396" cy="391877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How well have you prepared?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Who’s in charge?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Who’s on your team?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Will the results be worth the effort?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What is your higher purpose</a:t>
            </a:r>
            <a:r>
              <a:rPr lang="en-US" sz="3200" b="1" dirty="0"/>
              <a:t>?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3C34D3-CE20-456B-AAD5-FA50A0AB9E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4283901"/>
            <a:ext cx="5183188" cy="1081848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1ED04D-4F3B-447A-8C2B-CBBD954FBE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5498925"/>
            <a:ext cx="5183188" cy="690737"/>
          </a:xfrm>
        </p:spPr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536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84C82-6312-4F9B-B7F8-4A2DCADF4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12F244-31B1-4796-8C1B-7D7BA06F5A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DB45EA-1DD5-4BA5-A2EF-C1F13A4217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6392" y="668338"/>
            <a:ext cx="2935608" cy="1695300"/>
          </a:xfrm>
        </p:spPr>
        <p:txBody>
          <a:bodyPr>
            <a:normAutofit/>
          </a:bodyPr>
          <a:lstStyle/>
          <a:p>
            <a:r>
              <a:rPr lang="en-US" sz="3200" dirty="0"/>
              <a:t>Antarctica:  </a:t>
            </a:r>
          </a:p>
          <a:p>
            <a:r>
              <a:rPr lang="en-US" sz="3200" dirty="0"/>
              <a:t>The South Pole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F25C3F-DA64-46E0-A6FE-C2BA705184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4864099"/>
            <a:ext cx="5183188" cy="132556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4" name="Content Placeholder 13" descr="A close up of a bowl&#10;&#10;Description automatically generated">
            <a:extLst>
              <a:ext uri="{FF2B5EF4-FFF2-40B4-BE49-F238E27FC236}">
                <a16:creationId xmlns:a16="http://schemas.microsoft.com/office/drawing/2014/main" id="{EA706689-F078-42D2-B2BF-80FFF8CBC29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33577" y="169712"/>
            <a:ext cx="8668883" cy="6536681"/>
          </a:xfrm>
        </p:spPr>
      </p:pic>
    </p:spTree>
    <p:extLst>
      <p:ext uri="{BB962C8B-B14F-4D97-AF65-F5344CB8AC3E}">
        <p14:creationId xmlns:p14="http://schemas.microsoft.com/office/powerpoint/2010/main" val="2837980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27388-259E-41D0-9C7F-BA90987F7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677" y="-29868"/>
            <a:ext cx="12091792" cy="823912"/>
          </a:xfrm>
        </p:spPr>
        <p:txBody>
          <a:bodyPr>
            <a:normAutofit/>
          </a:bodyPr>
          <a:lstStyle/>
          <a:p>
            <a:r>
              <a:rPr lang="en-US" sz="3100" b="1" dirty="0"/>
              <a:t>Why go?  Nothing there but ice and -94.7 °C (-135.8 °F) cold.</a:t>
            </a:r>
            <a:r>
              <a:rPr lang="en-US" sz="3600" b="1" dirty="0"/>
              <a:t> . . 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AF53EB-1ED2-485C-89C1-AC8DFE2202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70B0C6D-85A7-42EE-A513-82C7D31C135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108871" y="668337"/>
            <a:ext cx="10171112" cy="6053703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6FD332-93BD-4C7A-A766-9F1AD2C359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62BF7C-5BC7-4B06-9214-63E484F574C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23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49775-77FD-4702-A338-72E795474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151" y="365126"/>
            <a:ext cx="11042237" cy="303211"/>
          </a:xfrm>
        </p:spPr>
        <p:txBody>
          <a:bodyPr>
            <a:normAutofit fontScale="90000"/>
          </a:bodyPr>
          <a:lstStyle/>
          <a:p>
            <a:r>
              <a:rPr lang="en-US" dirty="0"/>
              <a:t>. . . unending toil and hardship. . .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3083F8-1910-440E-863D-0605722CA0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7BB32AE-DEE5-4F88-9169-47DCEBB2A78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634978" y="826521"/>
            <a:ext cx="7382266" cy="553670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3F80C0-06EC-42CB-9E53-80A0039361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59890" y="4485736"/>
            <a:ext cx="7252569" cy="2278319"/>
          </a:xfrm>
        </p:spPr>
        <p:txBody>
          <a:bodyPr>
            <a:normAutofit/>
          </a:bodyPr>
          <a:lstStyle/>
          <a:p>
            <a:r>
              <a:rPr lang="en-US" sz="2000" dirty="0"/>
              <a:t>Colin </a:t>
            </a:r>
            <a:r>
              <a:rPr lang="en-US" sz="2000" dirty="0" err="1"/>
              <a:t>O’Brady</a:t>
            </a:r>
            <a:r>
              <a:rPr lang="en-US" sz="2000" dirty="0"/>
              <a:t>:  First man to cross (Dec. 26, 2018)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854042-6623-4EBE-8F02-09F21809675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478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A1A99-161C-4C89-B88F-81695AD93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5275"/>
            <a:ext cx="10515600" cy="82391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Women in the Antarctic 1947 and ever after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444994-980C-4706-BCB1-57876037CB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2687" y="979187"/>
            <a:ext cx="3906908" cy="2126321"/>
          </a:xfrm>
        </p:spPr>
        <p:txBody>
          <a:bodyPr>
            <a:normAutofit/>
          </a:bodyPr>
          <a:lstStyle/>
          <a:p>
            <a:r>
              <a:rPr lang="en-US" dirty="0"/>
              <a:t>Jennie Darlington </a:t>
            </a:r>
          </a:p>
          <a:p>
            <a:r>
              <a:rPr lang="en-US" dirty="0"/>
              <a:t>and Edith Ronne </a:t>
            </a:r>
          </a:p>
          <a:p>
            <a:r>
              <a:rPr lang="en-US" dirty="0"/>
              <a:t>First women to overwinter</a:t>
            </a:r>
          </a:p>
        </p:txBody>
      </p:sp>
      <p:pic>
        <p:nvPicPr>
          <p:cNvPr id="8" name="Content Placeholder 7" descr="A vintage photo of 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83DE8145-9EBD-4419-947B-858EB08DF68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359595" y="1124849"/>
            <a:ext cx="7379718" cy="5577876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368865-42B0-4DCF-A4CE-07EFFA3529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FA888D-838D-4232-B73E-D1C0D3A5FB5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6945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1BC28-7CD7-4996-96E2-9C8919F85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366" y="365125"/>
            <a:ext cx="10644846" cy="208997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+mn-lt"/>
              </a:rPr>
              <a:t>Why were the early explorers driven to go to Antarctica?  </a:t>
            </a:r>
            <a:br>
              <a:rPr lang="en-US" sz="3600" b="1" dirty="0">
                <a:latin typeface="+mn-lt"/>
              </a:rPr>
            </a:br>
            <a:br>
              <a:rPr lang="en-US" sz="3600" b="1" dirty="0">
                <a:latin typeface="+mn-lt"/>
              </a:rPr>
            </a:br>
            <a:r>
              <a:rPr lang="en-US" sz="3600" b="1" dirty="0">
                <a:latin typeface="+mn-lt"/>
              </a:rPr>
              <a:t>The twin lures of science and discovery during the “Heroic Era”  (1900-1916) of Antarctic Exploration</a:t>
            </a:r>
            <a:endParaRPr lang="en-US" sz="3600" dirty="0">
              <a:latin typeface="+mn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3CDF02-A819-4ACA-A786-02CE2AD936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242866"/>
            <a:ext cx="2541767" cy="1617933"/>
          </a:xfrm>
        </p:spPr>
        <p:txBody>
          <a:bodyPr>
            <a:noAutofit/>
          </a:bodyPr>
          <a:lstStyle/>
          <a:p>
            <a:r>
              <a:rPr lang="en-US" sz="3600" u="sng" dirty="0"/>
              <a:t>Science</a:t>
            </a:r>
          </a:p>
          <a:p>
            <a:r>
              <a:rPr lang="en-US" sz="3600" dirty="0"/>
              <a:t>The idea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97D61F-FE64-4699-8988-FBD0A62410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4279719"/>
            <a:ext cx="5157787" cy="242170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Geography</a:t>
            </a:r>
          </a:p>
          <a:p>
            <a:r>
              <a:rPr lang="en-US" dirty="0"/>
              <a:t>Geomagnetism</a:t>
            </a:r>
          </a:p>
          <a:p>
            <a:r>
              <a:rPr lang="en-US" dirty="0"/>
              <a:t>Meteorology</a:t>
            </a:r>
          </a:p>
          <a:p>
            <a:r>
              <a:rPr lang="en-US" dirty="0"/>
              <a:t>Geology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8053B1-4591-45EB-8ADE-C9790B065C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35251" y="1681161"/>
            <a:ext cx="6920137" cy="2179637"/>
          </a:xfrm>
        </p:spPr>
        <p:txBody>
          <a:bodyPr>
            <a:normAutofit/>
          </a:bodyPr>
          <a:lstStyle/>
          <a:p>
            <a:r>
              <a:rPr lang="en-US" sz="3600" u="sng" dirty="0"/>
              <a:t>Discovery</a:t>
            </a:r>
          </a:p>
          <a:p>
            <a:r>
              <a:rPr lang="en-US" sz="3600" dirty="0"/>
              <a:t>The reality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DEF15F-8096-42B8-B6A7-36715A05DE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40679" y="4311919"/>
            <a:ext cx="7591246" cy="187774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 Locate, survey, and map unexplored lands</a:t>
            </a:r>
          </a:p>
          <a:p>
            <a:r>
              <a:rPr lang="en-US" dirty="0"/>
              <a:t> Locate the South Geomagnetic Pole</a:t>
            </a:r>
          </a:p>
          <a:p>
            <a:r>
              <a:rPr lang="en-US" dirty="0"/>
              <a:t> Understand climate and global weather systems</a:t>
            </a:r>
          </a:p>
          <a:p>
            <a:r>
              <a:rPr lang="en-US" dirty="0"/>
              <a:t> Define the underlying structures of the earth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Arrow: Striped Right 6">
            <a:extLst>
              <a:ext uri="{FF2B5EF4-FFF2-40B4-BE49-F238E27FC236}">
                <a16:creationId xmlns:a16="http://schemas.microsoft.com/office/drawing/2014/main" id="{2D844558-718D-49C9-BDD6-689E65D4C8DA}"/>
              </a:ext>
            </a:extLst>
          </p:cNvPr>
          <p:cNvSpPr/>
          <p:nvPr/>
        </p:nvSpPr>
        <p:spPr>
          <a:xfrm>
            <a:off x="3571335" y="4215632"/>
            <a:ext cx="825753" cy="461005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Arrow: Striped Right 8">
            <a:extLst>
              <a:ext uri="{FF2B5EF4-FFF2-40B4-BE49-F238E27FC236}">
                <a16:creationId xmlns:a16="http://schemas.microsoft.com/office/drawing/2014/main" id="{53A5A959-BB81-499E-9381-660140A0071C}"/>
              </a:ext>
            </a:extLst>
          </p:cNvPr>
          <p:cNvSpPr/>
          <p:nvPr/>
        </p:nvSpPr>
        <p:spPr>
          <a:xfrm>
            <a:off x="3533172" y="4705944"/>
            <a:ext cx="863916" cy="461005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Striped Right 9">
            <a:extLst>
              <a:ext uri="{FF2B5EF4-FFF2-40B4-BE49-F238E27FC236}">
                <a16:creationId xmlns:a16="http://schemas.microsoft.com/office/drawing/2014/main" id="{96BF5B3E-B827-45D3-B99C-B8392D7EB53F}"/>
              </a:ext>
            </a:extLst>
          </p:cNvPr>
          <p:cNvSpPr/>
          <p:nvPr/>
        </p:nvSpPr>
        <p:spPr>
          <a:xfrm>
            <a:off x="3533172" y="5166949"/>
            <a:ext cx="863916" cy="461005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Striped Right 10">
            <a:extLst>
              <a:ext uri="{FF2B5EF4-FFF2-40B4-BE49-F238E27FC236}">
                <a16:creationId xmlns:a16="http://schemas.microsoft.com/office/drawing/2014/main" id="{ED041EC1-0DAC-4428-B5D0-21C94313428B}"/>
              </a:ext>
            </a:extLst>
          </p:cNvPr>
          <p:cNvSpPr/>
          <p:nvPr/>
        </p:nvSpPr>
        <p:spPr>
          <a:xfrm>
            <a:off x="3533172" y="5627954"/>
            <a:ext cx="863916" cy="46100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050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6D0D4-E11A-43AC-A7DB-11F10FB84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18053"/>
            <a:ext cx="10515600" cy="189781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CBA039-1304-4297-A335-3A8E163607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6294" y="2885834"/>
            <a:ext cx="5761282" cy="805094"/>
          </a:xfrm>
        </p:spPr>
        <p:txBody>
          <a:bodyPr>
            <a:noAutofit/>
          </a:bodyPr>
          <a:lstStyle/>
          <a:p>
            <a:r>
              <a:rPr lang="en-US" sz="2800" u="sng" dirty="0"/>
              <a:t>Science</a:t>
            </a:r>
            <a:r>
              <a:rPr lang="en-US" sz="2800" dirty="0"/>
              <a:t>:  </a:t>
            </a:r>
          </a:p>
          <a:p>
            <a:r>
              <a:rPr lang="en-US" sz="2800" dirty="0"/>
              <a:t>The idea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BEB5B2-DB36-4A27-9851-26CE5C6AAB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544869" y="4710023"/>
            <a:ext cx="3505170" cy="1104180"/>
          </a:xfrm>
        </p:spPr>
        <p:txBody>
          <a:bodyPr>
            <a:noAutofit/>
          </a:bodyPr>
          <a:lstStyle/>
          <a:p>
            <a:r>
              <a:rPr lang="en-US" sz="2800" u="sng" dirty="0"/>
              <a:t>Discovery:  </a:t>
            </a:r>
          </a:p>
          <a:p>
            <a:r>
              <a:rPr lang="en-US" sz="2800" dirty="0"/>
              <a:t>The reality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771B9865-4862-4945-8645-B759D3A2F99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583541" y="246658"/>
            <a:ext cx="3066788" cy="2754057"/>
          </a:xfrm>
        </p:spPr>
      </p:pic>
      <p:pic>
        <p:nvPicPr>
          <p:cNvPr id="18" name="Content Placeholder 17" descr="A picture containing indoor, table, floor, wall&#10;&#10;Description automatically generated">
            <a:extLst>
              <a:ext uri="{FF2B5EF4-FFF2-40B4-BE49-F238E27FC236}">
                <a16:creationId xmlns:a16="http://schemas.microsoft.com/office/drawing/2014/main" id="{E9EB2C18-4E77-4BB2-BCEA-EE0C0A1C313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2384369" y="3739517"/>
            <a:ext cx="1696052" cy="3012190"/>
          </a:xfrm>
        </p:spPr>
      </p:pic>
      <p:pic>
        <p:nvPicPr>
          <p:cNvPr id="20" name="Picture 19" descr="A wooden table&#10;&#10;Description automatically generated">
            <a:extLst>
              <a:ext uri="{FF2B5EF4-FFF2-40B4-BE49-F238E27FC236}">
                <a16:creationId xmlns:a16="http://schemas.microsoft.com/office/drawing/2014/main" id="{19AD7969-4BAE-47A5-B09F-1414B6E486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93" y="3739517"/>
            <a:ext cx="1805099" cy="3012190"/>
          </a:xfrm>
          <a:prstGeom prst="rect">
            <a:avLst/>
          </a:prstGeom>
        </p:spPr>
      </p:pic>
      <p:pic>
        <p:nvPicPr>
          <p:cNvPr id="22" name="Picture 21" descr="A bridge over a body of water&#10;&#10;Description automatically generated">
            <a:extLst>
              <a:ext uri="{FF2B5EF4-FFF2-40B4-BE49-F238E27FC236}">
                <a16:creationId xmlns:a16="http://schemas.microsoft.com/office/drawing/2014/main" id="{24F07BBF-9AAA-4395-99E4-F1F3A26C56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7576" y="4019909"/>
            <a:ext cx="2466423" cy="2731798"/>
          </a:xfrm>
          <a:prstGeom prst="rect">
            <a:avLst/>
          </a:prstGeom>
        </p:spPr>
      </p:pic>
      <p:pic>
        <p:nvPicPr>
          <p:cNvPr id="24" name="Picture 23" descr="A group of people standing on top of a snow covered slope&#10;&#10;Description automatically generated">
            <a:extLst>
              <a:ext uri="{FF2B5EF4-FFF2-40B4-BE49-F238E27FC236}">
                <a16:creationId xmlns:a16="http://schemas.microsoft.com/office/drawing/2014/main" id="{BA73DCB8-697F-45E4-BBF0-B68EC217B2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7576" y="114056"/>
            <a:ext cx="5635925" cy="376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1883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6000</TotalTime>
  <Words>660</Words>
  <Application>Microsoft Office PowerPoint</Application>
  <PresentationFormat>Widescreen</PresentationFormat>
  <Paragraphs>140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Garamond</vt:lpstr>
      <vt:lpstr>Times New Roman</vt:lpstr>
      <vt:lpstr>Office Theme</vt:lpstr>
      <vt:lpstr>Extreme Decision-making Lessons from the “Heroic Era” of Antarctic discovery   When Your Life Depends on It </vt:lpstr>
      <vt:lpstr>PowerPoint Presentation</vt:lpstr>
      <vt:lpstr>“Antarctic Circle”</vt:lpstr>
      <vt:lpstr>PowerPoint Presentation</vt:lpstr>
      <vt:lpstr>Why go?  Nothing there but ice and -94.7 °C (-135.8 °F) cold. . . .</vt:lpstr>
      <vt:lpstr>. . . unending toil and hardship. . . </vt:lpstr>
      <vt:lpstr>Women in the Antarctic 1947 and ever after</vt:lpstr>
      <vt:lpstr>Why were the early explorers driven to go to Antarctica?    The twin lures of science and discovery during the “Heroic Era”  (1900-1916) of Antarctic Exploration</vt:lpstr>
      <vt:lpstr>PowerPoint Presentation</vt:lpstr>
      <vt:lpstr> Scott’s Glossopteris discovered in 1912</vt:lpstr>
      <vt:lpstr>What does this have to do with the work of WMAC?</vt:lpstr>
      <vt:lpstr>Back to the Antarctic:  Land of perpetual ice, always in motion</vt:lpstr>
      <vt:lpstr>The financial world is always in motion.</vt:lpstr>
      <vt:lpstr>It’s your call. . . .</vt:lpstr>
      <vt:lpstr>PowerPoint Presentation</vt:lpstr>
      <vt:lpstr>   You may not be clinging onto a rope deep in an icy, frozen crevasse in the Antarctic in the early 1900s, but sometimes modern life can seem that way.  Inspiration can come from unexpected places.   </vt:lpstr>
      <vt:lpstr>How well have you prepared? </vt:lpstr>
      <vt:lpstr>How do you get everything to where it needs to go?</vt:lpstr>
      <vt:lpstr>Question #2</vt:lpstr>
      <vt:lpstr>Three small boats overloaded with 28 men and their gear, five days over the heaving sea in freezing weather.  It’s a miracle they made it.</vt:lpstr>
      <vt:lpstr>PowerPoint Presentation</vt:lpstr>
      <vt:lpstr>PowerPoint Presentation</vt:lpstr>
      <vt:lpstr>Your team:</vt:lpstr>
      <vt:lpstr>PowerPoint Presentation</vt:lpstr>
      <vt:lpstr>PowerPoint Presentation</vt:lpstr>
      <vt:lpstr>Shackleton’s Grand Plan for an Antarctic Crossing.</vt:lpstr>
      <vt:lpstr>You may have to reframe the image of success.</vt:lpstr>
      <vt:lpstr>The new goal:  “Now we’re going home.”</vt:lpstr>
      <vt:lpstr>“Now    we are going                home”</vt:lpstr>
      <vt:lpstr>Sometimes you have to just go for it.</vt:lpstr>
      <vt:lpstr>PowerPoint Presentation</vt:lpstr>
      <vt:lpstr>Is it just about reaching a goal?</vt:lpstr>
      <vt:lpstr>0r is there something more?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7 User</dc:creator>
  <cp:lastModifiedBy>david hirzel</cp:lastModifiedBy>
  <cp:revision>161</cp:revision>
  <dcterms:created xsi:type="dcterms:W3CDTF">2018-04-11T14:44:36Z</dcterms:created>
  <dcterms:modified xsi:type="dcterms:W3CDTF">2019-09-11T15:21:40Z</dcterms:modified>
</cp:coreProperties>
</file>