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8" r:id="rId5"/>
    <p:sldId id="257" r:id="rId6"/>
    <p:sldId id="327" r:id="rId7"/>
    <p:sldId id="261" r:id="rId8"/>
    <p:sldId id="323" r:id="rId9"/>
    <p:sldId id="263" r:id="rId10"/>
    <p:sldId id="309" r:id="rId11"/>
    <p:sldId id="266" r:id="rId12"/>
    <p:sldId id="314" r:id="rId13"/>
    <p:sldId id="310" r:id="rId14"/>
    <p:sldId id="297" r:id="rId15"/>
    <p:sldId id="298" r:id="rId16"/>
    <p:sldId id="300" r:id="rId17"/>
    <p:sldId id="301" r:id="rId18"/>
    <p:sldId id="273" r:id="rId19"/>
    <p:sldId id="325" r:id="rId20"/>
    <p:sldId id="290" r:id="rId21"/>
    <p:sldId id="284" r:id="rId22"/>
    <p:sldId id="326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diyan, Erica B" initials="KEB" lastIdx="4" clrIdx="0">
    <p:extLst>
      <p:ext uri="{19B8F6BF-5375-455C-9EA6-DF929625EA0E}">
        <p15:presenceInfo xmlns:p15="http://schemas.microsoft.com/office/powerpoint/2012/main" userId="S::Erica.B.Kodiyan@hud.gov::8bec99e7-b5c2-41e2-a907-fad3577800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8" autoAdjust="0"/>
    <p:restoredTop sz="94971" autoAdjust="0"/>
  </p:normalViewPr>
  <p:slideViewPr>
    <p:cSldViewPr snapToGrid="0">
      <p:cViewPr varScale="1">
        <p:scale>
          <a:sx n="109" d="100"/>
          <a:sy n="109" d="100"/>
        </p:scale>
        <p:origin x="10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D577-7E27-4314-9485-81696728A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828C0-0EAE-477F-B650-C18B4D19C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6E3EA-AE3F-4FFA-BE67-DA296320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F9E2A-1BA0-4D88-8652-10063F0D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E447F-CB31-4BD5-AFF4-FD78812B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119B-5378-448D-9567-186D17A7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58BD8-6044-47DA-BA8C-EDCA3C2D1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2DD77-744E-4651-8C60-109B7D078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44ADD-C223-4BBF-8ECA-FCB11E77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0E1AA-56DF-4B4E-BE10-01E3F4C7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0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456CB-8AAF-4CB5-9F81-F61DE97D1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217E9-01CC-495A-8A5A-D46C9C2CA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0B118-FA61-46F9-95E4-C733ED1F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CE4EA-D2AE-4F85-B716-6466D88B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B12C0-43D1-4070-BB24-F0C602A0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6218-9253-4C82-9289-0367CF0A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6833-ED65-4369-BB55-18208B4A8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4099A-BDAA-422F-8B20-4615CC82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3C4FA-3708-4B03-BA84-71E69F59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A2B6-C4C1-404E-BC77-9BA0C33C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652B-1465-4CDA-87B9-AC239FCD8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089B7-2EBE-49FB-9A12-07357FB00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81E58-2A7A-4B31-83B7-9789E4EA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95643-9508-4680-89C7-D3346DCB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0A913-057C-4D1D-B431-5030FF93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1E11-1EE0-4E16-BDDB-4D937E11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98F5-C65A-45B7-9F10-88711EC6E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90648-765D-4E5F-893C-0285C7EA0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27D71-DE96-4D58-92A0-364EF136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6BA19-56DD-40DC-BC22-8D0AAB43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796D2-64AD-4D62-8886-C2F52FF0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CF56-C84C-479D-A835-8F28DB3F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67AC5-DB30-4BBD-B256-908EB0B7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52925-3619-4ADE-9AD0-BC6CDD077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F223D-7B6B-4928-BBE7-CCCCB1CF9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DEA6C-6799-4888-8C77-059422E1D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35E85-636B-439C-8F3C-9C9E040D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46BF91-BCBE-4D5D-A982-9C85ECDC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E04E0-5E24-4DEB-A429-27DD7743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3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4339-63FC-49DF-8F27-F983A778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6F5CD-3583-4C2E-AD63-9732D9C3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35767-9300-4DD5-88C8-ACCA626F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FF3BC-8863-4405-B601-A88719D4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59B51-33FC-4191-A812-8F8D0B7EB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A8394-5271-4B50-AE68-D887FFD9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B1C18-A878-451A-8A92-867B40A1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DDF0-40C4-4258-9FB6-8A483F7D6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7090A-0E57-4235-A6DF-83372591A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1E5B6-036C-4ADF-91CF-48A6DAE4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7C113-A407-456C-98F6-4E5325C4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FF694-353C-40C4-8CC4-F0D2B3ED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454E3-AF02-41CA-8D03-CEDCCBAF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8BA4-8590-4BC6-9127-584DFD15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9C6243-7B31-4534-98BD-648EE9E31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20A4C-67F7-4B44-A8E9-06AAEB97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C01F2-A2AE-4B8F-9B52-72B46EAC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C4661-8B0D-45BC-8C52-EEEC42DF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86E19-C7D3-4D7E-8471-77E6BD0F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6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4FA027-4D0D-416E-8638-2935AE3D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F5E34-CD1F-462D-A4D9-145C49B51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44A67-E84A-4A47-9F1F-26DFCB671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D1CE9-8C39-4788-8AD9-3A5B587D3AA6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C7D49-03B0-4004-B069-76CBBA3B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B2926-4CF7-48C0-B8CE-AC3002C64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81B78-49A1-4090-93E3-C2DBFA5D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2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romental.com/2013/01/29/downloaded-el-documental-sobre-napster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93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39E859-618B-4383-9BE4-A80167933706}"/>
              </a:ext>
            </a:extLst>
          </p:cNvPr>
          <p:cNvSpPr/>
          <p:nvPr/>
        </p:nvSpPr>
        <p:spPr>
          <a:xfrm>
            <a:off x="7734793" y="127063"/>
            <a:ext cx="401378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DF036-0818-49DF-A31C-D76A6A6EC563}"/>
              </a:ext>
            </a:extLst>
          </p:cNvPr>
          <p:cNvSpPr/>
          <p:nvPr/>
        </p:nvSpPr>
        <p:spPr>
          <a:xfrm>
            <a:off x="504627" y="4941401"/>
            <a:ext cx="6612066" cy="1225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Studies in risk, with a 1999 Twist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-WMAC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549D35-8E2B-4FD1-8B8F-B018F3E7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2" y="321732"/>
            <a:ext cx="7058307" cy="4250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CEDA9-37CD-443F-B179-2A541B87E1B8}"/>
              </a:ext>
            </a:extLst>
          </p:cNvPr>
          <p:cNvSpPr txBox="1"/>
          <p:nvPr/>
        </p:nvSpPr>
        <p:spPr>
          <a:xfrm>
            <a:off x="7525969" y="1010529"/>
            <a:ext cx="26027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KeyBank: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Ed Foulon- FHA Platform Manager</a:t>
            </a:r>
          </a:p>
          <a:p>
            <a:pPr lvl="0"/>
            <a:endParaRPr lang="en-US" sz="2000" dirty="0">
              <a:solidFill>
                <a:prstClr val="white"/>
              </a:solidFill>
            </a:endParaRP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Bryant Scogin-Deputy Chief Underwriter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HUD:</a:t>
            </a:r>
          </a:p>
          <a:p>
            <a:r>
              <a:rPr lang="en-US" sz="2000" dirty="0">
                <a:solidFill>
                  <a:schemeClr val="bg1"/>
                </a:solidFill>
              </a:rPr>
              <a:t>Erica </a:t>
            </a:r>
            <a:r>
              <a:rPr lang="en-US" sz="2000" dirty="0" err="1">
                <a:solidFill>
                  <a:schemeClr val="bg1"/>
                </a:solidFill>
              </a:rPr>
              <a:t>Kodiyan</a:t>
            </a:r>
            <a:r>
              <a:rPr lang="en-US" sz="2000" dirty="0">
                <a:solidFill>
                  <a:schemeClr val="bg1"/>
                </a:solidFill>
              </a:rPr>
              <a:t>- Branch Chief, San Francisco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Shannon Bergman- Branch Chief, San Francisco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Mark Feilmeier-Branch Chief, Denver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7AB1C-3D99-48DE-A307-666A4189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75" y="1376105"/>
            <a:ext cx="1610007" cy="211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752873-DF65-42F7-BA49-42D8B1575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38" y="4056215"/>
            <a:ext cx="1653619" cy="21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2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E977E-03CE-4D8E-94A5-64FD4AC5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837410"/>
            <a:ext cx="6594189" cy="162521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n-lt"/>
              </a:rPr>
              <a:t>Jerry Seinfeld topped the 1999 Forbes’s  Celebrity-Pay list with a staggering earnings of $267 million.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HUD 223(f)</a:t>
            </a:r>
          </a:p>
          <a:p>
            <a:r>
              <a:rPr lang="en-US" sz="3200" dirty="0">
                <a:solidFill>
                  <a:srgbClr val="FFFFFF"/>
                </a:solidFill>
              </a:rPr>
              <a:t>The expenses used for determining the valuation were 14% less than actual expenses.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63406-B4C8-44FD-A873-87C322DD4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2" y="330395"/>
            <a:ext cx="7064121" cy="40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infeld Bass Fixed">
            <a:hlinkClick r:id="" action="ppaction://media"/>
            <a:extLst>
              <a:ext uri="{FF2B5EF4-FFF2-40B4-BE49-F238E27FC236}">
                <a16:creationId xmlns:a16="http://schemas.microsoft.com/office/drawing/2014/main" id="{BDF4AFF5-4185-4190-A4F3-E9EFC107D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969029"/>
            <a:ext cx="406400" cy="406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84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6E0AD-58CD-4124-99A8-4195C7E93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05" r="1" b="1120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F0A0-030D-4785-806D-A88D817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747344"/>
            <a:ext cx="4000500" cy="5363309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dirty="0">
                <a:solidFill>
                  <a:srgbClr val="FFFFFF"/>
                </a:solidFill>
              </a:rPr>
              <a:t>	Solution:</a:t>
            </a: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Cap rate was adjusted upwards to be more in line with proforma.</a:t>
            </a:r>
          </a:p>
          <a:p>
            <a:pPr lvl="2"/>
            <a:endParaRPr lang="en-US" sz="2400" dirty="0">
              <a:solidFill>
                <a:srgbClr val="FFFFFF"/>
              </a:solidFill>
            </a:endParaRP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Valuation expenses were adjusted to be more in-line with historical operations.</a:t>
            </a:r>
          </a:p>
          <a:p>
            <a:pPr lvl="2"/>
            <a:endParaRPr lang="en-US" sz="2400" dirty="0">
              <a:solidFill>
                <a:srgbClr val="FFFFFF"/>
              </a:solidFill>
            </a:endParaRPr>
          </a:p>
          <a:p>
            <a:pPr lvl="2"/>
            <a:r>
              <a:rPr lang="en-US" sz="2400" dirty="0">
                <a:solidFill>
                  <a:srgbClr val="FFFFFF"/>
                </a:solidFill>
              </a:rPr>
              <a:t>Resulted in reducing loan amount mortgage $12.5MM to $9.4MM. </a:t>
            </a: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CDC793-9857-41CE-9E45-B100987AA3A0}"/>
              </a:ext>
            </a:extLst>
          </p:cNvPr>
          <p:cNvSpPr/>
          <p:nvPr/>
        </p:nvSpPr>
        <p:spPr>
          <a:xfrm>
            <a:off x="321732" y="5025542"/>
            <a:ext cx="6764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>
                <a:solidFill>
                  <a:srgbClr val="FFFFFF"/>
                </a:solidFill>
              </a:rPr>
              <a:t>Firm Commitment Issued!</a:t>
            </a:r>
          </a:p>
        </p:txBody>
      </p:sp>
    </p:spTree>
    <p:extLst>
      <p:ext uri="{BB962C8B-B14F-4D97-AF65-F5344CB8AC3E}">
        <p14:creationId xmlns:p14="http://schemas.microsoft.com/office/powerpoint/2010/main" val="11676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A4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E977E-03CE-4D8E-94A5-64FD4AC5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The 6</a:t>
            </a:r>
            <a:r>
              <a:rPr lang="en-US" sz="40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season of friends aired on September 23</a:t>
            </a:r>
            <a:r>
              <a:rPr lang="en-US" sz="4000" b="1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1999.</a:t>
            </a: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5FFF6-5AE6-4E9D-903F-C52A03F72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45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238" y="489098"/>
            <a:ext cx="4019106" cy="52809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HUD 223(f)</a:t>
            </a:r>
          </a:p>
          <a:p>
            <a:r>
              <a:rPr lang="en-US" dirty="0">
                <a:solidFill>
                  <a:srgbClr val="FFFFFF"/>
                </a:solidFill>
              </a:rPr>
              <a:t>Underwritten repair costs were $37k per unit where the program threshold was $40k per unit.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Threshold could be reached or exceeded due to unforeseen change orders. </a:t>
            </a:r>
          </a:p>
        </p:txBody>
      </p:sp>
    </p:spTree>
    <p:extLst>
      <p:ext uri="{BB962C8B-B14F-4D97-AF65-F5344CB8AC3E}">
        <p14:creationId xmlns:p14="http://schemas.microsoft.com/office/powerpoint/2010/main" val="32532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_party">
            <a:hlinkClick r:id="" action="ppaction://media"/>
            <a:extLst>
              <a:ext uri="{FF2B5EF4-FFF2-40B4-BE49-F238E27FC236}">
                <a16:creationId xmlns:a16="http://schemas.microsoft.com/office/drawing/2014/main" id="{E62E698C-0498-44E0-95AE-5F97397AB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F0A0-030D-4785-806D-A88D817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091" y="1002818"/>
            <a:ext cx="3424739" cy="4852362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Solution:</a:t>
            </a:r>
          </a:p>
          <a:p>
            <a:r>
              <a:rPr lang="en-US" dirty="0">
                <a:solidFill>
                  <a:srgbClr val="FFFFFF"/>
                </a:solidFill>
              </a:rPr>
              <a:t>Elective repairs were reduced to reduce the risk of cost overruns that would exceed the programmatic limits for a 223(f).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Owner cannot use cash to pay change orders in order to side-step requirements.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Programmatic limits are based on Scope of Work, not source of funds. </a:t>
            </a:r>
          </a:p>
          <a:p>
            <a:pPr marL="914400" lvl="2" indent="0">
              <a:buNone/>
            </a:pPr>
            <a:endParaRPr lang="en-US" sz="2600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B43C5-F7BA-4F13-8EB3-F01657466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321732"/>
            <a:ext cx="7058307" cy="41702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91CC1B-0136-4749-A5D0-F3E91F566254}"/>
              </a:ext>
            </a:extLst>
          </p:cNvPr>
          <p:cNvSpPr/>
          <p:nvPr/>
        </p:nvSpPr>
        <p:spPr>
          <a:xfrm>
            <a:off x="996545" y="4997966"/>
            <a:ext cx="5861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Firm Commitment Issued!</a:t>
            </a:r>
          </a:p>
        </p:txBody>
      </p:sp>
    </p:spTree>
    <p:extLst>
      <p:ext uri="{BB962C8B-B14F-4D97-AF65-F5344CB8AC3E}">
        <p14:creationId xmlns:p14="http://schemas.microsoft.com/office/powerpoint/2010/main" val="161560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6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E977E-03CE-4D8E-94A5-64FD4AC5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861597" cy="162521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Office Space was released on February 19, 1999, in only 1,740 theatres, grossing $4.2 million on its opening weekend.</a:t>
            </a:r>
          </a:p>
        </p:txBody>
      </p:sp>
      <p:pic>
        <p:nvPicPr>
          <p:cNvPr id="2050" name="Picture 2" descr="Image result for Office Space">
            <a:extLst>
              <a:ext uri="{FF2B5EF4-FFF2-40B4-BE49-F238E27FC236}">
                <a16:creationId xmlns:a16="http://schemas.microsoft.com/office/drawing/2014/main" id="{2528C749-9028-4087-9AF2-99AAFDAAD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HUD 223(f)</a:t>
            </a:r>
          </a:p>
          <a:p>
            <a:r>
              <a:rPr lang="en-US" dirty="0">
                <a:solidFill>
                  <a:srgbClr val="FFFFFF"/>
                </a:solidFill>
              </a:rPr>
              <a:t>Market-rate refinance application, utilizing a 7.0% Vacancy and Collection Loss for Underwritten NOI.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T-12 operating statements indicated a 10.0% average vacancy for the Subject. </a:t>
            </a:r>
          </a:p>
        </p:txBody>
      </p:sp>
    </p:spTree>
    <p:extLst>
      <p:ext uri="{BB962C8B-B14F-4D97-AF65-F5344CB8AC3E}">
        <p14:creationId xmlns:p14="http://schemas.microsoft.com/office/powerpoint/2010/main" val="25293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amn_It_Feels_Good_To_Be_A_Gangsta-268863">
            <a:hlinkClick r:id="" action="ppaction://media"/>
            <a:extLst>
              <a:ext uri="{FF2B5EF4-FFF2-40B4-BE49-F238E27FC236}">
                <a16:creationId xmlns:a16="http://schemas.microsoft.com/office/drawing/2014/main" id="{87FD8A0D-E73E-4B80-93FA-B790F92E60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54.69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95" y="14097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C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sitting at a table&#10;&#10;Description generated with high confidence">
            <a:extLst>
              <a:ext uri="{FF2B5EF4-FFF2-40B4-BE49-F238E27FC236}">
                <a16:creationId xmlns:a16="http://schemas.microsoft.com/office/drawing/2014/main" id="{4662CCE1-868A-48DC-99DE-265392C1D7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" r="5316" b="-1"/>
          <a:stretch/>
        </p:blipFill>
        <p:spPr>
          <a:xfrm>
            <a:off x="327547" y="321732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F0A0-030D-4785-806D-A88D817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1" y="917725"/>
            <a:ext cx="4026876" cy="48523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Solution: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</a:rPr>
              <a:t>Increased underwritten Vacancy and Collection Loss (VCL) from 7.0% to 10.0%. </a:t>
            </a: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788544-D022-4D88-8CAF-21E31132C4FF}"/>
              </a:ext>
            </a:extLst>
          </p:cNvPr>
          <p:cNvSpPr/>
          <p:nvPr/>
        </p:nvSpPr>
        <p:spPr>
          <a:xfrm>
            <a:off x="321732" y="5200190"/>
            <a:ext cx="65890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>
                <a:solidFill>
                  <a:srgbClr val="FFFFFF"/>
                </a:solidFill>
              </a:rPr>
              <a:t>Firm Commitment Issued!</a:t>
            </a:r>
          </a:p>
        </p:txBody>
      </p:sp>
    </p:spTree>
    <p:extLst>
      <p:ext uri="{BB962C8B-B14F-4D97-AF65-F5344CB8AC3E}">
        <p14:creationId xmlns:p14="http://schemas.microsoft.com/office/powerpoint/2010/main" val="29140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A4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51C5D-5059-4295-BF03-DF7BA9D8C1EA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Over 400,000 concertgoers descend upon Rome, New York (pop. 34,950) for Woodstock 1999.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F0A0-030D-4785-806D-A88D817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248" y="908932"/>
            <a:ext cx="3638425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HUD 221(d)(4)</a:t>
            </a:r>
          </a:p>
          <a:p>
            <a:pPr marL="0"/>
            <a:r>
              <a:rPr lang="en-US" dirty="0">
                <a:solidFill>
                  <a:srgbClr val="FFFFFF"/>
                </a:solidFill>
              </a:rPr>
              <a:t>Substantial rehabilitation of an age-restricted project that was 53% occupied. </a:t>
            </a:r>
          </a:p>
          <a:p>
            <a:pPr marL="0"/>
            <a:endParaRPr lang="en-US" dirty="0">
              <a:solidFill>
                <a:srgbClr val="FFFFFF"/>
              </a:solidFill>
            </a:endParaRPr>
          </a:p>
          <a:p>
            <a:pPr marL="0"/>
            <a:r>
              <a:rPr lang="en-US" dirty="0">
                <a:solidFill>
                  <a:srgbClr val="FFFFFF"/>
                </a:solidFill>
              </a:rPr>
              <a:t>Subject was located in a rural market with approximately 3,600 residents. The nearest metropolitan area was about 200 miles away.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3B465-1271-47F2-A55F-DA3E2517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3" y="365404"/>
            <a:ext cx="6990199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- Under the Bridge">
            <a:hlinkClick r:id="" action="ppaction://media"/>
            <a:extLst>
              <a:ext uri="{FF2B5EF4-FFF2-40B4-BE49-F238E27FC236}">
                <a16:creationId xmlns:a16="http://schemas.microsoft.com/office/drawing/2014/main" id="{FF0E2590-27F2-4318-BD63-2CEE9E65E7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0" end="219347.43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7098" y="1765829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A4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90477D2-9516-4189-9833-DF6A2AB89F08}"/>
              </a:ext>
            </a:extLst>
          </p:cNvPr>
          <p:cNvSpPr txBox="1"/>
          <p:nvPr/>
        </p:nvSpPr>
        <p:spPr>
          <a:xfrm>
            <a:off x="1155725" y="5067931"/>
            <a:ext cx="5401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 Rejected!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F3525-1E12-486F-8834-107A4BC9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65" y="1446741"/>
            <a:ext cx="4094591" cy="410739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Rationale: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high vacancy rate was considered too difficult to overcome, as the small population limits the amount of eligible households.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BBCDB-D1A5-423F-9C1F-5C4EC56BB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8" y="323947"/>
            <a:ext cx="7059780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46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51C5D-5059-4295-BF03-DF7BA9D8C1EA}"/>
              </a:ext>
            </a:extLst>
          </p:cNvPr>
          <p:cNvSpPr txBox="1"/>
          <p:nvPr/>
        </p:nvSpPr>
        <p:spPr>
          <a:xfrm>
            <a:off x="94476" y="4741528"/>
            <a:ext cx="7291377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Spongebob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Squarepants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debuts on May 1, 1999</a:t>
            </a:r>
          </a:p>
        </p:txBody>
      </p:sp>
      <p:pic>
        <p:nvPicPr>
          <p:cNvPr id="7" name="Picture 6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8C16D24F-F99A-44C4-BE0F-01900AE89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F0A0-030D-4785-806D-A88D817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HUD 221(d)(4)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Appraiser did not make appropriate adjustments to market </a:t>
            </a:r>
            <a:r>
              <a:rPr lang="en-US" sz="2400" dirty="0" err="1">
                <a:solidFill>
                  <a:srgbClr val="FFFFFF"/>
                </a:solidFill>
              </a:rPr>
              <a:t>comparables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Minimal downward adjustments for rent </a:t>
            </a:r>
            <a:r>
              <a:rPr lang="en-US" sz="2400" dirty="0" err="1">
                <a:solidFill>
                  <a:srgbClr val="FFFFFF"/>
                </a:solidFill>
              </a:rPr>
              <a:t>comparables</a:t>
            </a:r>
            <a:r>
              <a:rPr lang="en-US" sz="2400" dirty="0">
                <a:solidFill>
                  <a:srgbClr val="FFFFFF"/>
                </a:solidFill>
              </a:rPr>
              <a:t> in far superior locations. 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Appraiser also did not make adjustments for square footage differences below 125 square feet. Market indicated adjustments after 50 SF difference. </a:t>
            </a:r>
          </a:p>
          <a:p>
            <a:pPr marL="685800" lvl="2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5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 Ready edy edy edy">
            <a:hlinkClick r:id="" action="ppaction://media"/>
            <a:extLst>
              <a:ext uri="{FF2B5EF4-FFF2-40B4-BE49-F238E27FC236}">
                <a16:creationId xmlns:a16="http://schemas.microsoft.com/office/drawing/2014/main" id="{06ACC51F-4C68-41B3-9CF7-99A2E0542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1284" y="237487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46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A4975-7D9C-496E-A018-12A4C3787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1" y="321732"/>
            <a:ext cx="7058306" cy="4106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ECC750-38CB-42AA-B087-00BC2BA52599}"/>
              </a:ext>
            </a:extLst>
          </p:cNvPr>
          <p:cNvSpPr/>
          <p:nvPr/>
        </p:nvSpPr>
        <p:spPr>
          <a:xfrm>
            <a:off x="7628393" y="886257"/>
            <a:ext cx="40158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Solution: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Rents were reduced by an average of $134 per unit, and were within a reasonable range of the </a:t>
            </a:r>
            <a:r>
              <a:rPr lang="en-US" sz="2800" dirty="0" err="1">
                <a:solidFill>
                  <a:schemeClr val="bg1"/>
                </a:solidFill>
              </a:rPr>
              <a:t>comparables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lvl="0"/>
            <a:endParaRPr lang="en-US" sz="28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Mortgage was reduced from $10,600,000 to $9,815,000.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69985-60BD-49AF-BDB8-20DFB76739D2}"/>
              </a:ext>
            </a:extLst>
          </p:cNvPr>
          <p:cNvSpPr txBox="1"/>
          <p:nvPr/>
        </p:nvSpPr>
        <p:spPr>
          <a:xfrm>
            <a:off x="834141" y="5177452"/>
            <a:ext cx="603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Firm Commitment Issued!</a:t>
            </a:r>
          </a:p>
        </p:txBody>
      </p:sp>
    </p:spTree>
    <p:extLst>
      <p:ext uri="{BB962C8B-B14F-4D97-AF65-F5344CB8AC3E}">
        <p14:creationId xmlns:p14="http://schemas.microsoft.com/office/powerpoint/2010/main" val="357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3F55A-485C-427A-8022-9C06FE7381DB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a typeface="+mj-ea"/>
                <a:cs typeface="+mj-cs"/>
              </a:rPr>
              <a:t>1999 brought the demise of Napster when the record industry filed a lawsuit about free music file loading.</a:t>
            </a:r>
          </a:p>
        </p:txBody>
      </p:sp>
      <p:pic>
        <p:nvPicPr>
          <p:cNvPr id="8" name="Picture 7" descr="A person holding a sign&#10;&#10;Description automatically generated">
            <a:extLst>
              <a:ext uri="{FF2B5EF4-FFF2-40B4-BE49-F238E27FC236}">
                <a16:creationId xmlns:a16="http://schemas.microsoft.com/office/drawing/2014/main" id="{4A35E949-8755-44C3-8DDB-B14C350D6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5380"/>
          <a:stretch/>
        </p:blipFill>
        <p:spPr>
          <a:xfrm>
            <a:off x="327547" y="321732"/>
            <a:ext cx="7058306" cy="41073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42623-A0F3-4AEC-B082-EA7068E82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HUD 223(f)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HUD received a 92013-SUPPs indicating 10 pending judgements, legal actions, suits or bankruptcy claim.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No pending litigation against the Mortgagor, its Principals or the Subject were presented by Lender. 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1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 Want It That Way">
            <a:hlinkClick r:id="" action="ppaction://media"/>
            <a:extLst>
              <a:ext uri="{FF2B5EF4-FFF2-40B4-BE49-F238E27FC236}">
                <a16:creationId xmlns:a16="http://schemas.microsoft.com/office/drawing/2014/main" id="{3B332162-7E1E-4756-9AAD-AB956E7D8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2183" y="4944918"/>
            <a:ext cx="609600" cy="609600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8A8D3F-02D1-41D1-9F3E-AB7C9A49C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60" y="295099"/>
            <a:ext cx="10096259" cy="60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a Vida Loca_1">
            <a:hlinkClick r:id="" action="ppaction://media"/>
            <a:extLst>
              <a:ext uri="{FF2B5EF4-FFF2-40B4-BE49-F238E27FC236}">
                <a16:creationId xmlns:a16="http://schemas.microsoft.com/office/drawing/2014/main" id="{0BAE008B-EB13-439A-8C0A-A23D769C57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774.94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142" y="3816748"/>
            <a:ext cx="609600" cy="609600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3F55A-485C-427A-8022-9C06FE7381DB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42623-A0F3-4AEC-B082-EA7068E82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698" y="855883"/>
            <a:ext cx="3835046" cy="5146233"/>
          </a:xfr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marL="0" lvl="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Solution:</a:t>
            </a:r>
          </a:p>
          <a:p>
            <a:pPr marL="285750" lvl="0" indent="-285750"/>
            <a:r>
              <a:rPr lang="en-US" sz="6000" dirty="0">
                <a:solidFill>
                  <a:schemeClr val="bg1"/>
                </a:solidFill>
              </a:rPr>
              <a:t>Lender explained the discrepancy between the narrative and forms.</a:t>
            </a:r>
          </a:p>
          <a:p>
            <a:pPr marL="0" lvl="0" indent="0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285750" lvl="0" indent="-285750"/>
            <a:r>
              <a:rPr lang="en-US" sz="6000" dirty="0">
                <a:solidFill>
                  <a:schemeClr val="bg1"/>
                </a:solidFill>
              </a:rPr>
              <a:t>A detailed history of pending litigation, including dollar amounts, amounts covered by insurance, and timing of pending claims was provided.</a:t>
            </a:r>
          </a:p>
          <a:p>
            <a:pPr marL="0" lvl="0" indent="0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285750" lvl="0" indent="-285750"/>
            <a:r>
              <a:rPr lang="en-US" sz="6000" dirty="0">
                <a:solidFill>
                  <a:schemeClr val="bg1"/>
                </a:solidFill>
              </a:rPr>
              <a:t>Title and pending litigation were reviewed prior to closing. </a:t>
            </a:r>
          </a:p>
          <a:p>
            <a:pPr marL="0" lvl="0" indent="0">
              <a:buNone/>
            </a:pPr>
            <a:endParaRPr lang="en-US" sz="6000" dirty="0">
              <a:solidFill>
                <a:schemeClr val="bg1"/>
              </a:solidFill>
            </a:endParaRPr>
          </a:p>
          <a:p>
            <a:pPr marL="285750" lvl="0" indent="-285750"/>
            <a:r>
              <a:rPr lang="en-US" sz="6000" dirty="0">
                <a:solidFill>
                  <a:schemeClr val="bg1"/>
                </a:solidFill>
              </a:rPr>
              <a:t>Consequences of non-disclosure of this type could result in loss of Underwriter’s MAP certification and Lender subject to MACOD notification 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A1F91-AA9A-4E12-88C2-6531A9B2B16E}"/>
              </a:ext>
            </a:extLst>
          </p:cNvPr>
          <p:cNvSpPr/>
          <p:nvPr/>
        </p:nvSpPr>
        <p:spPr>
          <a:xfrm>
            <a:off x="433141" y="4894614"/>
            <a:ext cx="6952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Firm Commitment Issued!</a:t>
            </a:r>
          </a:p>
        </p:txBody>
      </p:sp>
      <p:pic>
        <p:nvPicPr>
          <p:cNvPr id="3074" name="Picture 2" descr="Image result for La Vida Loca">
            <a:extLst>
              <a:ext uri="{FF2B5EF4-FFF2-40B4-BE49-F238E27FC236}">
                <a16:creationId xmlns:a16="http://schemas.microsoft.com/office/drawing/2014/main" id="{8E1B4438-9303-4B88-BAA9-20D8163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2" y="321732"/>
            <a:ext cx="7064121" cy="41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in1water">
            <a:hlinkClick r:id="" action="ppaction://media"/>
            <a:extLst>
              <a:ext uri="{FF2B5EF4-FFF2-40B4-BE49-F238E27FC236}">
                <a16:creationId xmlns:a16="http://schemas.microsoft.com/office/drawing/2014/main" id="{FF23467E-34FF-4306-8E5A-8083E11EB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742" y="3890962"/>
            <a:ext cx="406400" cy="4064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9A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Satellite Imagery of Hurricane Floyd on 1999/09/16 at 0645Z - Click to enlarge">
            <a:extLst>
              <a:ext uri="{FF2B5EF4-FFF2-40B4-BE49-F238E27FC236}">
                <a16:creationId xmlns:a16="http://schemas.microsoft.com/office/drawing/2014/main" id="{10A438EC-4968-4D78-A0A1-4602A9A61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21979" r="749" b="431"/>
          <a:stretch/>
        </p:blipFill>
        <p:spPr bwMode="auto">
          <a:xfrm>
            <a:off x="321732" y="321732"/>
            <a:ext cx="7085595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HUD 221(d)(4)</a:t>
            </a:r>
          </a:p>
          <a:p>
            <a:r>
              <a:rPr lang="en-US" dirty="0">
                <a:solidFill>
                  <a:srgbClr val="FFFFFF"/>
                </a:solidFill>
              </a:rPr>
              <a:t>The entire site is in a flood plain and it was not practical to raise the site above the Base Flood Elevation (BFE).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Garage ingress/egress is located below the BFE.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E1D30-BC84-4812-99EF-853EBEA4E3AA}"/>
              </a:ext>
            </a:extLst>
          </p:cNvPr>
          <p:cNvSpPr txBox="1"/>
          <p:nvPr/>
        </p:nvSpPr>
        <p:spPr>
          <a:xfrm>
            <a:off x="599089" y="4572000"/>
            <a:ext cx="6147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Hurricane Floyd was the sixth named storm, fourth hurricane, and third major hurricane in the 1999 Atlantic hurricane season.</a:t>
            </a:r>
          </a:p>
        </p:txBody>
      </p:sp>
    </p:spTree>
    <p:extLst>
      <p:ext uri="{BB962C8B-B14F-4D97-AF65-F5344CB8AC3E}">
        <p14:creationId xmlns:p14="http://schemas.microsoft.com/office/powerpoint/2010/main" val="27943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lue">
            <a:hlinkClick r:id="" action="ppaction://media"/>
            <a:extLst>
              <a:ext uri="{FF2B5EF4-FFF2-40B4-BE49-F238E27FC236}">
                <a16:creationId xmlns:a16="http://schemas.microsoft.com/office/drawing/2014/main" id="{0741ABDF-1AFC-40D7-A7FD-5ED00284A6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9A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355" y="917725"/>
            <a:ext cx="4568704" cy="4852362"/>
          </a:xfrm>
        </p:spPr>
        <p:txBody>
          <a:bodyPr anchor="ctr">
            <a:normAutofit fontScale="77500" lnSpcReduction="20000"/>
          </a:bodyPr>
          <a:lstStyle/>
          <a:p>
            <a:pPr marL="914400" lvl="2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Solution:</a:t>
            </a: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Pedestal design to allow for flooding</a:t>
            </a:r>
          </a:p>
          <a:p>
            <a:pPr lvl="2"/>
            <a:endParaRPr lang="en-US" sz="3000" dirty="0">
              <a:solidFill>
                <a:schemeClr val="bg1"/>
              </a:solidFill>
            </a:endParaRP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Residential evacuation plan included a separate ingress/egress is separate from the garage ingress/egress, so residents could reasonably evacuate, on foot. </a:t>
            </a:r>
          </a:p>
          <a:p>
            <a:pPr lvl="2"/>
            <a:endParaRPr lang="en-US" sz="3000" dirty="0">
              <a:solidFill>
                <a:schemeClr val="bg1"/>
              </a:solidFill>
            </a:endParaRPr>
          </a:p>
          <a:p>
            <a:pPr lvl="2"/>
            <a:r>
              <a:rPr lang="en-US" sz="3000" dirty="0">
                <a:solidFill>
                  <a:schemeClr val="bg1"/>
                </a:solidFill>
              </a:rPr>
              <a:t>Resident leases include flood zone notification and recommends personal property insurance.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DE1D6-3C9A-4BFF-B3E9-F81166524820}"/>
              </a:ext>
            </a:extLst>
          </p:cNvPr>
          <p:cNvSpPr txBox="1"/>
          <p:nvPr/>
        </p:nvSpPr>
        <p:spPr>
          <a:xfrm>
            <a:off x="660635" y="4969358"/>
            <a:ext cx="614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Firm Commitment Issued!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CE686-D04E-4537-AF5D-EFAFFFC65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32" y="321732"/>
            <a:ext cx="7058307" cy="41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7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E977E-03CE-4D8E-94A5-64FD4AC5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767072"/>
            <a:ext cx="7212186" cy="150184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+mn-lt"/>
              </a:rPr>
              <a:t>The Matrix debuts on March 31, 1999</a:t>
            </a:r>
            <a:br>
              <a:rPr lang="en-US" sz="3100" dirty="0">
                <a:solidFill>
                  <a:srgbClr val="FFFFFF"/>
                </a:solidFill>
              </a:rPr>
            </a:b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HUD 221(d)(4)</a:t>
            </a:r>
          </a:p>
          <a:p>
            <a:r>
              <a:rPr lang="en-US" sz="3200" dirty="0">
                <a:solidFill>
                  <a:srgbClr val="FFFFFF"/>
                </a:solidFill>
              </a:rPr>
              <a:t>Key principals offer financial strength, but no multifamily development experience.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416C2-6D58-49CF-A7F2-2BB45AE97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9" y="365404"/>
            <a:ext cx="7059780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trx-dodgethis">
            <a:hlinkClick r:id="" action="ppaction://media"/>
            <a:extLst>
              <a:ext uri="{FF2B5EF4-FFF2-40B4-BE49-F238E27FC236}">
                <a16:creationId xmlns:a16="http://schemas.microsoft.com/office/drawing/2014/main" id="{B9DC8371-0929-4BD8-A6F2-2096CBF53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4519" y="1765829"/>
            <a:ext cx="609600" cy="609600"/>
          </a:xfrm>
          <a:prstGeom prst="rect">
            <a:avLst/>
          </a:prstGeom>
        </p:spPr>
      </p:pic>
      <p:sp>
        <p:nvSpPr>
          <p:cNvPr id="45" name="Rectangle 3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05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D7339-5DEB-45E2-8DA1-7A19A2D3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458" y="5770086"/>
            <a:ext cx="6872612" cy="507621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n-lt"/>
              </a:rPr>
              <a:t>Firm Commitment Issued!</a:t>
            </a:r>
            <a:br>
              <a:rPr lang="en-US" b="1" dirty="0"/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F0A0-030D-4785-806D-A88D817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519" y="1002818"/>
            <a:ext cx="3424739" cy="4852362"/>
          </a:xfrm>
        </p:spPr>
        <p:txBody>
          <a:bodyPr anchor="ctr"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Solution: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An experienced GC, Architect and Management Agent, with comparable experience, were hired.</a:t>
            </a:r>
          </a:p>
          <a:p>
            <a:pPr lvl="1"/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An experienced Partner, with 5-10% interest, was added. Partner was subject to mortgage credit review. </a:t>
            </a: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EA44F3-662F-4C71-94ED-CF13CEDA0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580292"/>
            <a:ext cx="7064121" cy="378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64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E977E-03CE-4D8E-94A5-64FD4AC5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79" y="4741528"/>
            <a:ext cx="6974073" cy="162521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FFFF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The second Austin Powers Movie was released on June 8</a:t>
            </a:r>
            <a:r>
              <a:rPr lang="en-US" sz="40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, 1999.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8D42E-3BB8-4774-9EF1-AFA6068FA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43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96F68-B23D-47F7-8CF3-8EFC956B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602904" cy="49291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HUD 223(f)</a:t>
            </a:r>
          </a:p>
          <a:p>
            <a:r>
              <a:rPr lang="en-US" dirty="0">
                <a:solidFill>
                  <a:srgbClr val="FFFFFF"/>
                </a:solidFill>
              </a:rPr>
              <a:t>While all of the units would eventually be renovated, only 30% of the development has been completed.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Underwriting was based on 100% renovated rents. </a:t>
            </a:r>
          </a:p>
        </p:txBody>
      </p:sp>
    </p:spTree>
    <p:extLst>
      <p:ext uri="{BB962C8B-B14F-4D97-AF65-F5344CB8AC3E}">
        <p14:creationId xmlns:p14="http://schemas.microsoft.com/office/powerpoint/2010/main" val="12650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p-yeahbaby">
            <a:hlinkClick r:id="" action="ppaction://media"/>
            <a:extLst>
              <a:ext uri="{FF2B5EF4-FFF2-40B4-BE49-F238E27FC236}">
                <a16:creationId xmlns:a16="http://schemas.microsoft.com/office/drawing/2014/main" id="{F1F7345A-C842-4CC7-97E8-C729017BE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629" y="917725"/>
            <a:ext cx="609600" cy="609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93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wearing glasses&#10;&#10;Description generated with high confidence">
            <a:extLst>
              <a:ext uri="{FF2B5EF4-FFF2-40B4-BE49-F238E27FC236}">
                <a16:creationId xmlns:a16="http://schemas.microsoft.com/office/drawing/2014/main" id="{C52176AA-7A1E-41FF-AC46-9A04ACB6A1C1}"/>
              </a:ext>
            </a:extLst>
          </p:cNvPr>
          <p:cNvPicPr/>
          <p:nvPr/>
        </p:nvPicPr>
        <p:blipFill rotWithShape="1">
          <a:blip r:embed="rId5">
            <a:extLst/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A998E4-D607-469F-961C-7E477CC2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39E859-618B-4383-9BE4-A80167933706}"/>
              </a:ext>
            </a:extLst>
          </p:cNvPr>
          <p:cNvSpPr/>
          <p:nvPr/>
        </p:nvSpPr>
        <p:spPr>
          <a:xfrm>
            <a:off x="7534655" y="196945"/>
            <a:ext cx="4040765" cy="6062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Leases were structured in a way that at lease expiration, the resident is only offered a renovated unit at a higher market rent.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 turnover was typically 10 units a month. Lender demonstrated that at worst-case scenario where 10 units were down at any given moment, the Subject would still achieve breakeven debt service.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month debt-service reserve escrow held until certified rent rolls shows the Subject achieves underwritten NOI for three consecutive months.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DF036-0818-49DF-A31C-D76A6A6EC563}"/>
              </a:ext>
            </a:extLst>
          </p:cNvPr>
          <p:cNvSpPr/>
          <p:nvPr/>
        </p:nvSpPr>
        <p:spPr>
          <a:xfrm>
            <a:off x="727701" y="5025117"/>
            <a:ext cx="6257995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 Commitment Issued!</a:t>
            </a:r>
          </a:p>
        </p:txBody>
      </p:sp>
    </p:spTree>
    <p:extLst>
      <p:ext uri="{BB962C8B-B14F-4D97-AF65-F5344CB8AC3E}">
        <p14:creationId xmlns:p14="http://schemas.microsoft.com/office/powerpoint/2010/main" val="31491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2E906CFCFD0E4D950F813F40DA39CD" ma:contentTypeVersion="10" ma:contentTypeDescription="Create a new document." ma:contentTypeScope="" ma:versionID="7fd009cc1f43f7cdfa7445e18d4dd8eb">
  <xsd:schema xmlns:xsd="http://www.w3.org/2001/XMLSchema" xmlns:xs="http://www.w3.org/2001/XMLSchema" xmlns:p="http://schemas.microsoft.com/office/2006/metadata/properties" xmlns:ns1="http://schemas.microsoft.com/sharepoint/v3" xmlns:ns3="82b9b328-2cd1-4f3c-ad5d-40d99abd3589" targetNamespace="http://schemas.microsoft.com/office/2006/metadata/properties" ma:root="true" ma:fieldsID="9048f867c752704f5f7d2cefe1e3a5fc" ns1:_="" ns3:_="">
    <xsd:import namespace="http://schemas.microsoft.com/sharepoint/v3"/>
    <xsd:import namespace="82b9b328-2cd1-4f3c-ad5d-40d99abd35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b9b328-2cd1-4f3c-ad5d-40d99abd35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8919D3-93E6-4DEB-A955-AE9D82CECACC}">
  <ds:schemaRefs>
    <ds:schemaRef ds:uri="http://purl.org/dc/terms/"/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82b9b328-2cd1-4f3c-ad5d-40d99abd3589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14E43B4-3D9A-4E89-99FC-BA3A40D502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2b9b328-2cd1-4f3c-ad5d-40d99abd35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388043-D7EA-4B2F-BA17-6501D7A433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801</Words>
  <Application>Microsoft Office PowerPoint</Application>
  <PresentationFormat>Widescreen</PresentationFormat>
  <Paragraphs>114</Paragraphs>
  <Slides>20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Matrix debuts on March 31, 1999 </vt:lpstr>
      <vt:lpstr>Firm Commitment Issued!  </vt:lpstr>
      <vt:lpstr> The second Austin Powers Movie was released on June 8th, 1999. </vt:lpstr>
      <vt:lpstr>PowerPoint Presentation</vt:lpstr>
      <vt:lpstr>Jerry Seinfeld topped the 1999 Forbes’s  Celebrity-Pay list with a staggering earnings of $267 million.</vt:lpstr>
      <vt:lpstr>PowerPoint Presentation</vt:lpstr>
      <vt:lpstr>The 6th season of friends aired on September 23rd 1999.</vt:lpstr>
      <vt:lpstr>PowerPoint Presentation</vt:lpstr>
      <vt:lpstr>Office Space was released on February 19, 1999, in only 1,740 theatres, grossing $4.2 million on its opening weekend.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Studies</dc:title>
  <dc:creator>Nwaturuocha, Uzo</dc:creator>
  <cp:lastModifiedBy>Arnold, Benjamin</cp:lastModifiedBy>
  <cp:revision>19</cp:revision>
  <dcterms:created xsi:type="dcterms:W3CDTF">2019-09-05T16:55:58Z</dcterms:created>
  <dcterms:modified xsi:type="dcterms:W3CDTF">2019-09-05T20:36:56Z</dcterms:modified>
</cp:coreProperties>
</file>