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5" r:id="rId4"/>
  </p:sldIdLst>
  <p:sldSz cx="9144000" cy="6858000" type="screen4x3"/>
  <p:notesSz cx="7102475" cy="9388475"/>
  <p:defaultTextStyle>
    <a:defPPr>
      <a:defRPr lang="en-US"/>
    </a:defPPr>
    <a:lvl1pPr algn="l" defTabSz="4570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076" algn="l" defTabSz="4570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153" algn="l" defTabSz="4570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228" algn="l" defTabSz="4570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306" algn="l" defTabSz="4570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382" algn="l" defTabSz="91415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459" algn="l" defTabSz="91415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535" algn="l" defTabSz="91415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6612" algn="l" defTabSz="91415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288"/>
    <a:srgbClr val="D06F18"/>
    <a:srgbClr val="F58025"/>
    <a:srgbClr val="00539F"/>
    <a:srgbClr val="003A69"/>
    <a:srgbClr val="B9C7D4"/>
    <a:srgbClr val="E7E6DE"/>
    <a:srgbClr val="D3D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2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8382" cy="469745"/>
          </a:xfrm>
          <a:prstGeom prst="rect">
            <a:avLst/>
          </a:prstGeom>
        </p:spPr>
        <p:txBody>
          <a:bodyPr vert="horz" lIns="95100" tIns="47551" rIns="95100" bIns="4755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487" y="0"/>
            <a:ext cx="3078382" cy="469745"/>
          </a:xfrm>
          <a:prstGeom prst="rect">
            <a:avLst/>
          </a:prstGeom>
        </p:spPr>
        <p:txBody>
          <a:bodyPr vert="horz" lIns="95100" tIns="47551" rIns="95100" bIns="4755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EC144D-859C-404C-A413-610ACFBF67C3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917127"/>
            <a:ext cx="3078382" cy="469745"/>
          </a:xfrm>
          <a:prstGeom prst="rect">
            <a:avLst/>
          </a:prstGeom>
        </p:spPr>
        <p:txBody>
          <a:bodyPr vert="horz" lIns="95100" tIns="47551" rIns="95100" bIns="4755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487" y="8917127"/>
            <a:ext cx="3078382" cy="469745"/>
          </a:xfrm>
          <a:prstGeom prst="rect">
            <a:avLst/>
          </a:prstGeom>
        </p:spPr>
        <p:txBody>
          <a:bodyPr vert="horz" lIns="95100" tIns="47551" rIns="95100" bIns="4755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096D24-01A4-4010-AE9A-941470AB7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645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8382" cy="469745"/>
          </a:xfrm>
          <a:prstGeom prst="rect">
            <a:avLst/>
          </a:prstGeom>
        </p:spPr>
        <p:txBody>
          <a:bodyPr vert="horz" lIns="95100" tIns="47551" rIns="95100" bIns="4755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7" y="0"/>
            <a:ext cx="3078382" cy="469745"/>
          </a:xfrm>
          <a:prstGeom prst="rect">
            <a:avLst/>
          </a:prstGeom>
        </p:spPr>
        <p:txBody>
          <a:bodyPr vert="horz" lIns="95100" tIns="47551" rIns="95100" bIns="4755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F9AD30-0ADB-44A1-9842-540BDE9B65D1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00" tIns="47551" rIns="95100" bIns="4755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460168"/>
            <a:ext cx="5680694" cy="4224494"/>
          </a:xfrm>
          <a:prstGeom prst="rect">
            <a:avLst/>
          </a:prstGeom>
        </p:spPr>
        <p:txBody>
          <a:bodyPr vert="horz" lIns="95100" tIns="47551" rIns="95100" bIns="4755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917127"/>
            <a:ext cx="3078382" cy="469745"/>
          </a:xfrm>
          <a:prstGeom prst="rect">
            <a:avLst/>
          </a:prstGeom>
        </p:spPr>
        <p:txBody>
          <a:bodyPr vert="horz" lIns="95100" tIns="47551" rIns="95100" bIns="4755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7" y="8917127"/>
            <a:ext cx="3078382" cy="469745"/>
          </a:xfrm>
          <a:prstGeom prst="rect">
            <a:avLst/>
          </a:prstGeom>
        </p:spPr>
        <p:txBody>
          <a:bodyPr vert="horz" lIns="95100" tIns="47551" rIns="95100" bIns="4755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ABCBC7-C8B8-4785-B320-4CBE9CA5E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604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07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6" algn="l" defTabSz="45707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53" algn="l" defTabSz="45707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28" algn="l" defTabSz="45707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06" algn="l" defTabSz="457076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82" algn="l" defTabSz="4570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59" algn="l" defTabSz="4570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35" algn="l" defTabSz="4570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12" algn="l" defTabSz="4570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7133" y="1383879"/>
            <a:ext cx="4543497" cy="572447"/>
          </a:xfrm>
          <a:prstGeom prst="rect">
            <a:avLst/>
          </a:prstGeom>
        </p:spPr>
        <p:txBody>
          <a:bodyPr lIns="91416" tIns="45708" rIns="91416" bIns="45708"/>
          <a:lstStyle>
            <a:lvl1pPr algn="l">
              <a:defRPr sz="1800" b="1" i="0">
                <a:solidFill>
                  <a:srgbClr val="F58025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50670" y="1250950"/>
            <a:ext cx="8671410" cy="0"/>
          </a:xfrm>
          <a:prstGeom prst="line">
            <a:avLst/>
          </a:prstGeom>
          <a:ln w="9525" cmpd="sng">
            <a:solidFill>
              <a:srgbClr val="F580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15368" y="6205308"/>
            <a:ext cx="9004300" cy="0"/>
          </a:xfrm>
          <a:prstGeom prst="line">
            <a:avLst/>
          </a:prstGeom>
          <a:ln w="9525" cmpd="sng">
            <a:solidFill>
              <a:srgbClr val="F580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320190" y="3229495"/>
            <a:ext cx="867141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05694" y="1667052"/>
            <a:ext cx="8166613" cy="572447"/>
          </a:xfrm>
          <a:prstGeom prst="rect">
            <a:avLst/>
          </a:prstGeom>
        </p:spPr>
        <p:txBody>
          <a:bodyPr lIns="91416" tIns="45708" rIns="91416" bIns="45708"/>
          <a:lstStyle>
            <a:lvl1pPr algn="l">
              <a:defRPr sz="2800" b="1" i="0">
                <a:solidFill>
                  <a:srgbClr val="005288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05694" y="2075611"/>
            <a:ext cx="8166613" cy="1020103"/>
          </a:xfrm>
          <a:prstGeom prst="rect">
            <a:avLst/>
          </a:prstGeom>
        </p:spPr>
        <p:txBody>
          <a:bodyPr lIns="91416" tIns="45708" rIns="91416" bIns="45708"/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800" b="0" i="0">
                <a:solidFill>
                  <a:srgbClr val="F58025"/>
                </a:solidFill>
                <a:latin typeface="Verdana"/>
                <a:cs typeface="Verdana"/>
              </a:defRPr>
            </a:lvl1pPr>
            <a:lvl2pPr marL="457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93700" y="1601788"/>
            <a:ext cx="8293100" cy="0"/>
          </a:xfrm>
          <a:prstGeom prst="line">
            <a:avLst/>
          </a:prstGeom>
          <a:ln w="9525" cmpd="sng">
            <a:solidFill>
              <a:srgbClr val="F580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393700" y="3001963"/>
            <a:ext cx="8293100" cy="0"/>
          </a:xfrm>
          <a:prstGeom prst="line">
            <a:avLst/>
          </a:prstGeom>
          <a:ln w="9525" cmpd="sng">
            <a:solidFill>
              <a:srgbClr val="F580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12077" y="6206174"/>
            <a:ext cx="8547100" cy="0"/>
          </a:xfrm>
          <a:prstGeom prst="line">
            <a:avLst/>
          </a:prstGeom>
          <a:ln w="9525" cmpd="sng">
            <a:solidFill>
              <a:srgbClr val="F580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258"/>
            <a:ext cx="8229600" cy="634901"/>
          </a:xfrm>
          <a:prstGeom prst="rect">
            <a:avLst/>
          </a:prstGeom>
        </p:spPr>
        <p:txBody>
          <a:bodyPr vert="horz" lIns="91416" tIns="45708" rIns="91416" bIns="45708" anchor="ctr"/>
          <a:lstStyle>
            <a:lvl1pPr algn="l">
              <a:defRPr sz="2200" b="1" i="0">
                <a:solidFill>
                  <a:srgbClr val="005288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145257"/>
            <a:ext cx="8229600" cy="1021085"/>
          </a:xfrm>
          <a:prstGeom prst="rect">
            <a:avLst/>
          </a:prstGeom>
        </p:spPr>
        <p:txBody>
          <a:bodyPr vert="horz" lIns="91416" tIns="45708" rIns="91416" bIns="45708"/>
          <a:lstStyle>
            <a:lvl1pPr marL="0" indent="0">
              <a:buFontTx/>
              <a:buNone/>
              <a:defRPr sz="1200" b="0" i="0">
                <a:solidFill>
                  <a:srgbClr val="005288"/>
                </a:solidFill>
                <a:latin typeface="Verdana"/>
                <a:cs typeface="Verdana"/>
              </a:defRPr>
            </a:lvl1pPr>
            <a:lvl2pPr marL="453903" indent="-228538">
              <a:buFont typeface="Wingdings" charset="2"/>
              <a:buChar char="§"/>
              <a:defRPr sz="1200" b="0" i="0">
                <a:solidFill>
                  <a:srgbClr val="005288"/>
                </a:solidFill>
                <a:latin typeface="Verdana"/>
                <a:cs typeface="Verdana"/>
              </a:defRPr>
            </a:lvl2pPr>
            <a:lvl3pPr marL="685614" indent="-225364">
              <a:buClr>
                <a:srgbClr val="00539F"/>
              </a:buClr>
              <a:buFont typeface="Verdana" pitchFamily="34" charset="0"/>
              <a:buChar char="–"/>
              <a:defRPr sz="1200" b="0" i="0">
                <a:solidFill>
                  <a:srgbClr val="005288"/>
                </a:solidFill>
                <a:latin typeface="Verdana"/>
                <a:cs typeface="Verdana"/>
              </a:defRPr>
            </a:lvl3pPr>
            <a:lvl4pPr>
              <a:defRPr b="0" i="0">
                <a:solidFill>
                  <a:srgbClr val="005288"/>
                </a:solidFill>
                <a:latin typeface="Verdana"/>
                <a:cs typeface="Verdana"/>
              </a:defRPr>
            </a:lvl4pPr>
            <a:lvl5pPr>
              <a:defRPr b="0" i="0">
                <a:solidFill>
                  <a:srgbClr val="005288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4327529" y="6356351"/>
            <a:ext cx="530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D67C3-8733-442E-A58C-949CF1EBAE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15889" y="757733"/>
            <a:ext cx="8570912" cy="0"/>
          </a:xfrm>
          <a:prstGeom prst="line">
            <a:avLst/>
          </a:prstGeom>
          <a:ln w="9525" cmpd="sng">
            <a:solidFill>
              <a:srgbClr val="F580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12077" y="6206174"/>
            <a:ext cx="8547100" cy="0"/>
          </a:xfrm>
          <a:prstGeom prst="line">
            <a:avLst/>
          </a:prstGeom>
          <a:ln w="9525" cmpd="sng">
            <a:solidFill>
              <a:srgbClr val="F580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05686" y="1667054"/>
            <a:ext cx="8166614" cy="572446"/>
          </a:xfrm>
          <a:prstGeom prst="rect">
            <a:avLst/>
          </a:prstGeom>
        </p:spPr>
        <p:txBody>
          <a:bodyPr lIns="90813" tIns="45407" rIns="90813" bIns="45407"/>
          <a:lstStyle>
            <a:lvl1pPr algn="l">
              <a:defRPr sz="2800" b="1" i="0">
                <a:solidFill>
                  <a:srgbClr val="F58025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05686" y="2075609"/>
            <a:ext cx="8166614" cy="1020101"/>
          </a:xfrm>
          <a:prstGeom prst="rect">
            <a:avLst/>
          </a:prstGeom>
        </p:spPr>
        <p:txBody>
          <a:bodyPr lIns="90813" tIns="45407" rIns="90813" bIns="45407"/>
          <a:lstStyle>
            <a:lvl1pPr marL="0" indent="0" algn="l">
              <a:lnSpc>
                <a:spcPts val="2781"/>
              </a:lnSpc>
              <a:spcBef>
                <a:spcPts val="0"/>
              </a:spcBef>
              <a:buNone/>
              <a:defRPr sz="2800" b="0" i="0">
                <a:solidFill>
                  <a:srgbClr val="005288"/>
                </a:solidFill>
                <a:latin typeface="Verdana"/>
                <a:cs typeface="Verdana"/>
              </a:defRPr>
            </a:lvl1pPr>
            <a:lvl2pPr marL="454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8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2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6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24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78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32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2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7" descr="Sidebar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42951"/>
            <a:ext cx="115888" cy="616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260850" y="6356351"/>
            <a:ext cx="528638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i="0">
                <a:solidFill>
                  <a:srgbClr val="005288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9A4AEBF2-7C77-44AA-BB8C-4E6278EA7A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5" descr="PNC_Real Estate_flat_2C_C"/>
          <p:cNvPicPr>
            <a:picLocks noChangeAspect="1" noChangeArrowheads="1"/>
          </p:cNvPicPr>
          <p:nvPr userDrawn="1"/>
        </p:nvPicPr>
        <p:blipFill>
          <a:blip r:embed="rId7"/>
          <a:srcRect b="3569"/>
          <a:stretch>
            <a:fillRect/>
          </a:stretch>
        </p:blipFill>
        <p:spPr bwMode="auto">
          <a:xfrm>
            <a:off x="7286911" y="6378846"/>
            <a:ext cx="1350963" cy="479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72" r:id="rId3"/>
    <p:sldLayoutId id="2147484173" r:id="rId4"/>
  </p:sldLayoutIdLst>
  <p:hf hdr="0" ftr="0"/>
  <p:txStyles>
    <p:titleStyle>
      <a:lvl1pPr algn="ctr" defTabSz="457076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0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0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0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0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076" algn="ctr" defTabSz="45707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153" algn="ctr" defTabSz="45707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228" algn="ctr" defTabSz="45707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306" algn="ctr" defTabSz="45707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07" indent="-342807" algn="l" defTabSz="45707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49" indent="-285672" algn="l" defTabSz="45707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91" indent="-228538" algn="l" defTabSz="45707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67" indent="-228538" algn="l" defTabSz="45707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45" indent="-228538" algn="l" defTabSz="457076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21" indent="-228538" algn="l" defTabSz="45707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97" indent="-228538" algn="l" defTabSz="45707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73" indent="-228538" algn="l" defTabSz="45707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50" indent="-228538" algn="l" defTabSz="45707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6" algn="l" defTabSz="4570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53" algn="l" defTabSz="4570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28" algn="l" defTabSz="4570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06" algn="l" defTabSz="4570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82" algn="l" defTabSz="4570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59" algn="l" defTabSz="4570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35" algn="l" defTabSz="4570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12" algn="l" defTabSz="4570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2853" y="3270514"/>
            <a:ext cx="3365117" cy="400085"/>
          </a:xfrm>
          <a:prstGeom prst="rect">
            <a:avLst/>
          </a:prstGeom>
          <a:noFill/>
        </p:spPr>
        <p:txBody>
          <a:bodyPr wrap="square" lIns="91416" tIns="45708" rIns="91416" bIns="45708" rtlCol="0">
            <a:spAutoFit/>
          </a:bodyPr>
          <a:lstStyle/>
          <a:p>
            <a:r>
              <a:rPr lang="en-US" sz="2000" b="1" dirty="0" smtClean="0">
                <a:solidFill>
                  <a:srgbClr val="0052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 11, 2019</a:t>
            </a:r>
            <a:endParaRPr lang="en-US" sz="2000" b="1" dirty="0">
              <a:solidFill>
                <a:srgbClr val="00528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8550" y="1331470"/>
            <a:ext cx="6283810" cy="873546"/>
          </a:xfrm>
          <a:prstGeom prst="rect">
            <a:avLst/>
          </a:prstGeom>
        </p:spPr>
        <p:txBody>
          <a:bodyPr lIns="91416" tIns="45708" rIns="91416" bIns="45708"/>
          <a:lstStyle/>
          <a:p>
            <a:pPr marL="0" marR="0" lvl="0" indent="0" algn="l" defTabSz="45707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Section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221(d)(4)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58025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5391150" y="2108726"/>
            <a:ext cx="2286000" cy="673941"/>
          </a:xfrm>
          <a:prstGeom prst="rect">
            <a:avLst/>
          </a:prstGeom>
        </p:spPr>
        <p:txBody>
          <a:bodyPr lIns="91416" tIns="45708" rIns="91416" bIns="45708" anchor="ctr"/>
          <a:lstStyle/>
          <a:p>
            <a:pPr marL="0" marR="0" lvl="0" indent="0" algn="ctr" defTabSz="457076" rtl="0" eaLnBrk="0" fontAlgn="base" latinLnBrk="0" hangingPunct="0">
              <a:lnSpc>
                <a:spcPts val="2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97133" y="1954419"/>
            <a:ext cx="5903667" cy="1088108"/>
          </a:xfrm>
          <a:prstGeom prst="rect">
            <a:avLst/>
          </a:prstGeom>
        </p:spPr>
        <p:txBody>
          <a:bodyPr/>
          <a:lstStyle/>
          <a:p>
            <a:pPr marL="342807" marR="0" lvl="0" indent="-342807" algn="l" defTabSz="457076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b="1" dirty="0" smtClean="0">
                <a:solidFill>
                  <a:srgbClr val="0052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 &amp; Cons</a:t>
            </a:r>
            <a:endParaRPr lang="en-US" sz="2800" b="1" dirty="0">
              <a:solidFill>
                <a:srgbClr val="00528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807" marR="0" lvl="0" indent="-342807" algn="l" defTabSz="457076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005288"/>
              </a:solidFill>
              <a:effectLst/>
              <a:uLnTx/>
              <a:uFillTx/>
              <a:latin typeface="Verdana" pitchFamily="34" charset="0"/>
            </a:endParaRPr>
          </a:p>
          <a:p>
            <a:pPr marL="342807" marR="0" lvl="0" indent="-342807" algn="l" defTabSz="457076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dirty="0">
              <a:solidFill>
                <a:srgbClr val="005288"/>
              </a:solidFill>
              <a:latin typeface="Verdana" pitchFamily="34" charset="0"/>
            </a:endParaRPr>
          </a:p>
          <a:p>
            <a:pPr marL="342807" marR="0" lvl="0" indent="-342807" algn="l" defTabSz="457076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005288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8549" y="4365204"/>
            <a:ext cx="6752480" cy="873546"/>
          </a:xfrm>
          <a:prstGeom prst="rect">
            <a:avLst/>
          </a:prstGeom>
        </p:spPr>
        <p:txBody>
          <a:bodyPr lIns="91416" tIns="45708" rIns="91416" bIns="45708"/>
          <a:lstStyle/>
          <a:p>
            <a:pPr marL="0" marR="0" lvl="0" indent="0" algn="l" defTabSz="45707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Western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Mortgagee Advisory Council</a:t>
            </a:r>
          </a:p>
          <a:p>
            <a:pPr marL="0" marR="0" lvl="0" indent="0" algn="l" defTabSz="45707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baseline="0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(d)(4)</a:t>
            </a:r>
            <a:r>
              <a:rPr lang="en-US" sz="24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Basics Training</a:t>
            </a:r>
            <a:endParaRPr lang="en-US" sz="2400" b="1" baseline="0" dirty="0" smtClean="0">
              <a:solidFill>
                <a:schemeClr val="accent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45707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 Francisco, CA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 of Section 221(d)(4)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14960" y="921736"/>
            <a:ext cx="8229600" cy="519458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personal guaranty</a:t>
            </a:r>
          </a:p>
          <a:p>
            <a:pPr marL="457200" indent="-457200">
              <a:buAutoNum type="arabicPeriod"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Non-recourse, even during construction (no environmental carve out)</a:t>
            </a:r>
          </a:p>
          <a:p>
            <a:pPr marL="457200" indent="-457200">
              <a:buAutoNum type="arabicPeriod"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Combined construction &amp; permanent loan</a:t>
            </a:r>
          </a:p>
          <a:p>
            <a:pPr marL="457200" indent="-457200">
              <a:buAutoNum type="arabicPeriod"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 year amortization and 40 year term</a:t>
            </a:r>
          </a:p>
          <a:p>
            <a:pPr marL="457200" indent="-457200">
              <a:buAutoNum type="arabicPeriod"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Single interest rate</a:t>
            </a:r>
          </a:p>
          <a:p>
            <a:pPr marL="457200" indent="-457200">
              <a:buAutoNum type="arabicPeriod"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Fully assumable</a:t>
            </a:r>
          </a:p>
          <a:p>
            <a:pPr marL="457200" indent="-457200">
              <a:buAutoNum type="arabicPeriod"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loan to value sizing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AutoNum type="arabicPeriod"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Lower interest rate</a:t>
            </a:r>
          </a:p>
          <a:p>
            <a:pPr marL="457200" indent="-457200">
              <a:buAutoNum type="arabicPeriod"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Lower </a:t>
            </a: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DSCR (1.176x v. 1.25x bank req.)</a:t>
            </a:r>
            <a:endPara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conversion tests or </a:t>
            </a: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resizing</a:t>
            </a:r>
          </a:p>
          <a:p>
            <a:pPr marL="457200" indent="-457200">
              <a:buFontTx/>
              <a:buAutoNum type="arabicPeriod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 at fair market value for intended use</a:t>
            </a:r>
          </a:p>
          <a:p>
            <a:pPr marL="457200" indent="-457200">
              <a:buFontTx/>
              <a:buAutoNum type="arabicPeriod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Negotiable prepayment and lock out provisions</a:t>
            </a:r>
          </a:p>
          <a:p>
            <a:pPr marL="457200" indent="-457200">
              <a:buFontTx/>
              <a:buAutoNum type="arabicPeriod"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special Section 8 or Medicaid reserves</a:t>
            </a:r>
          </a:p>
          <a:p>
            <a:pPr marL="457200" indent="-457200">
              <a:buFontTx/>
              <a:buAutoNum type="arabicPeriod"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Cheapest credit enhancement available in market</a:t>
            </a:r>
          </a:p>
          <a:p>
            <a:pPr marL="457200" indent="-457200">
              <a:buFontTx/>
              <a:buAutoNum type="arabicPeriod"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Tx/>
              <a:buAutoNum type="arabicPeriod"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ctr">
              <a:defRPr/>
            </a:pPr>
            <a:fld id="{847D67C3-8733-442E-A58C-949CF1EBAE15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 of Section 221(d)(4)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0" y="905765"/>
            <a:ext cx="8229600" cy="495074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Timing/two stage processing (9 months) </a:t>
            </a:r>
          </a:p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(market risk, interest rate risk, cost increase risk)</a:t>
            </a:r>
          </a:p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Davis-Bacon Wages (varies by region)</a:t>
            </a:r>
          </a:p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REAC inspections</a:t>
            </a:r>
          </a:p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Annual audits before Surplus Cash distribution</a:t>
            </a:r>
          </a:p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Environmental</a:t>
            </a:r>
          </a:p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Fees and Escrows close to 9% of loan amount (ODE of 3%, WC of 4%; MIP of 0.50% to 1.30%, Application Fee of 0.30%, Inspection Fee of 0.50%)</a:t>
            </a:r>
          </a:p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Cost certification</a:t>
            </a:r>
          </a:p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No design-build; permits required at closing.</a:t>
            </a:r>
          </a:p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Vacancy of 7%</a:t>
            </a:r>
          </a:p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Generally, no construction start until closing</a:t>
            </a:r>
          </a:p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 Age restrictions (no 55+, 62+ HOH with no other minimums for other occupants)</a:t>
            </a:r>
          </a:p>
          <a:p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66738" lvl="1" indent="-228600" defTabSz="5715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ctr">
              <a:defRPr/>
            </a:pPr>
            <a:fld id="{847D67C3-8733-442E-A58C-949CF1EBAE15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2843</TotalTime>
  <Words>256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6_Custom Design</vt:lpstr>
      <vt:lpstr>PowerPoint Presentation</vt:lpstr>
      <vt:lpstr>Pros of Section 221(d)(4)</vt:lpstr>
      <vt:lpstr>Cons of Section 221(d)(4) </vt:lpstr>
    </vt:vector>
  </TitlesOfParts>
  <Company>Ologie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Filippi</dc:creator>
  <cp:lastModifiedBy>Terry Wellman</cp:lastModifiedBy>
  <cp:revision>336</cp:revision>
  <cp:lastPrinted>2019-09-06T20:30:36Z</cp:lastPrinted>
  <dcterms:created xsi:type="dcterms:W3CDTF">2011-07-13T15:42:46Z</dcterms:created>
  <dcterms:modified xsi:type="dcterms:W3CDTF">2019-09-06T20:49:29Z</dcterms:modified>
</cp:coreProperties>
</file>