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8"/>
  </p:notesMasterIdLst>
  <p:sldIdLst>
    <p:sldId id="256" r:id="rId2"/>
    <p:sldId id="268" r:id="rId3"/>
    <p:sldId id="267" r:id="rId4"/>
    <p:sldId id="326" r:id="rId5"/>
    <p:sldId id="265" r:id="rId6"/>
    <p:sldId id="269" r:id="rId7"/>
    <p:sldId id="258" r:id="rId8"/>
    <p:sldId id="1085" r:id="rId9"/>
    <p:sldId id="1087" r:id="rId10"/>
    <p:sldId id="1086" r:id="rId11"/>
    <p:sldId id="259" r:id="rId12"/>
    <p:sldId id="260" r:id="rId13"/>
    <p:sldId id="261" r:id="rId14"/>
    <p:sldId id="263" r:id="rId15"/>
    <p:sldId id="324" r:id="rId16"/>
    <p:sldId id="1104" r:id="rId17"/>
    <p:sldId id="1105" r:id="rId18"/>
    <p:sldId id="1106" r:id="rId19"/>
    <p:sldId id="1107" r:id="rId20"/>
    <p:sldId id="1108" r:id="rId21"/>
    <p:sldId id="1109" r:id="rId22"/>
    <p:sldId id="310" r:id="rId23"/>
    <p:sldId id="1088" r:id="rId24"/>
    <p:sldId id="1092" r:id="rId25"/>
    <p:sldId id="1093" r:id="rId26"/>
    <p:sldId id="1094" r:id="rId27"/>
    <p:sldId id="1095" r:id="rId28"/>
    <p:sldId id="1096" r:id="rId29"/>
    <p:sldId id="1101" r:id="rId30"/>
    <p:sldId id="264" r:id="rId31"/>
    <p:sldId id="266" r:id="rId32"/>
    <p:sldId id="270" r:id="rId33"/>
    <p:sldId id="1120" r:id="rId34"/>
    <p:sldId id="1121" r:id="rId35"/>
    <p:sldId id="1122" r:id="rId36"/>
    <p:sldId id="327" r:id="rId37"/>
    <p:sldId id="1068" r:id="rId38"/>
    <p:sldId id="1123" r:id="rId39"/>
    <p:sldId id="1124" r:id="rId40"/>
    <p:sldId id="1053" r:id="rId41"/>
    <p:sldId id="1114" r:id="rId42"/>
    <p:sldId id="1117" r:id="rId43"/>
    <p:sldId id="1113" r:id="rId44"/>
    <p:sldId id="1054" r:id="rId45"/>
    <p:sldId id="1125" r:id="rId46"/>
    <p:sldId id="1056" r:id="rId47"/>
    <p:sldId id="1126" r:id="rId48"/>
    <p:sldId id="1127" r:id="rId49"/>
    <p:sldId id="1034" r:id="rId50"/>
    <p:sldId id="1071" r:id="rId51"/>
    <p:sldId id="1115" r:id="rId52"/>
    <p:sldId id="1040" r:id="rId53"/>
    <p:sldId id="1078" r:id="rId54"/>
    <p:sldId id="1118" r:id="rId55"/>
    <p:sldId id="1128" r:id="rId56"/>
    <p:sldId id="1129" r:id="rId57"/>
    <p:sldId id="1112" r:id="rId58"/>
    <p:sldId id="1074" r:id="rId59"/>
    <p:sldId id="1119" r:id="rId60"/>
    <p:sldId id="329" r:id="rId61"/>
    <p:sldId id="330" r:id="rId62"/>
    <p:sldId id="1062" r:id="rId63"/>
    <p:sldId id="1042" r:id="rId64"/>
    <p:sldId id="1043" r:id="rId65"/>
    <p:sldId id="1063" r:id="rId66"/>
    <p:sldId id="1067" r:id="rId67"/>
    <p:sldId id="1037" r:id="rId68"/>
    <p:sldId id="1039" r:id="rId69"/>
    <p:sldId id="1038" r:id="rId70"/>
    <p:sldId id="1048" r:id="rId71"/>
    <p:sldId id="1032" r:id="rId72"/>
    <p:sldId id="1046" r:id="rId73"/>
    <p:sldId id="1045" r:id="rId74"/>
    <p:sldId id="1044" r:id="rId75"/>
    <p:sldId id="1131" r:id="rId76"/>
    <p:sldId id="1130" r:id="rId7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ott Thurman" initials="ST" lastIdx="3" clrIdx="0">
    <p:extLst>
      <p:ext uri="{19B8F6BF-5375-455C-9EA6-DF929625EA0E}">
        <p15:presenceInfo xmlns:p15="http://schemas.microsoft.com/office/powerpoint/2012/main" userId="S::Scott.Thurman@greyco.com::d54af858-0b18-488d-a837-2508526337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8367" autoAdjust="0"/>
  </p:normalViewPr>
  <p:slideViewPr>
    <p:cSldViewPr snapToGrid="0">
      <p:cViewPr varScale="1">
        <p:scale>
          <a:sx n="111" d="100"/>
          <a:sy n="111"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2C56E-50A6-43EE-A517-92112149F9D2}" type="datetimeFigureOut">
              <a:rPr lang="en-US" smtClean="0"/>
              <a:t>9/13/2019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B18EF2-42A0-469D-BC2A-2AD28EF9B5ED}" type="slidenum">
              <a:rPr lang="en-US" smtClean="0"/>
              <a:t>‹#›</a:t>
            </a:fld>
            <a:endParaRPr lang="en-US" dirty="0"/>
          </a:p>
        </p:txBody>
      </p:sp>
    </p:spTree>
    <p:extLst>
      <p:ext uri="{BB962C8B-B14F-4D97-AF65-F5344CB8AC3E}">
        <p14:creationId xmlns:p14="http://schemas.microsoft.com/office/powerpoint/2010/main" val="4020013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least Two Thirds of All Demand.  Likely well more.</a:t>
            </a:r>
          </a:p>
        </p:txBody>
      </p:sp>
      <p:sp>
        <p:nvSpPr>
          <p:cNvPr id="4" name="Slide Number Placeholder 3"/>
          <p:cNvSpPr>
            <a:spLocks noGrp="1"/>
          </p:cNvSpPr>
          <p:nvPr>
            <p:ph type="sldNum" sz="quarter" idx="5"/>
          </p:nvPr>
        </p:nvSpPr>
        <p:spPr/>
        <p:txBody>
          <a:bodyPr/>
          <a:lstStyle/>
          <a:p>
            <a:fld id="{BA2F861C-2764-4220-9E9B-D522FD177E75}" type="slidenum">
              <a:rPr lang="en-US" smtClean="0"/>
              <a:t>15</a:t>
            </a:fld>
            <a:endParaRPr lang="en-US" dirty="0"/>
          </a:p>
        </p:txBody>
      </p:sp>
    </p:spTree>
    <p:extLst>
      <p:ext uri="{BB962C8B-B14F-4D97-AF65-F5344CB8AC3E}">
        <p14:creationId xmlns:p14="http://schemas.microsoft.com/office/powerpoint/2010/main" val="3914233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a:t>Any project, likely almost anywhere can make similar claims.</a:t>
            </a:r>
          </a:p>
          <a:p>
            <a:pPr defTabSz="933237"/>
            <a:r>
              <a:rPr lang="en-US" dirty="0"/>
              <a:t>“Noise in the numbers” – </a:t>
            </a:r>
            <a:r>
              <a:rPr lang="en-US" u="sng" dirty="0"/>
              <a:t>Not</a:t>
            </a:r>
            <a:r>
              <a:rPr lang="en-US" dirty="0"/>
              <a:t> additional demand.</a:t>
            </a:r>
          </a:p>
        </p:txBody>
      </p:sp>
      <p:sp>
        <p:nvSpPr>
          <p:cNvPr id="4" name="Slide Number Placeholder 3"/>
          <p:cNvSpPr>
            <a:spLocks noGrp="1"/>
          </p:cNvSpPr>
          <p:nvPr>
            <p:ph type="sldNum" sz="quarter" idx="5"/>
          </p:nvPr>
        </p:nvSpPr>
        <p:spPr/>
        <p:txBody>
          <a:bodyPr/>
          <a:lstStyle/>
          <a:p>
            <a:fld id="{BA2F861C-2764-4220-9E9B-D522FD177E75}" type="slidenum">
              <a:rPr lang="en-US" smtClean="0"/>
              <a:t>28</a:t>
            </a:fld>
            <a:endParaRPr lang="en-US" dirty="0"/>
          </a:p>
        </p:txBody>
      </p:sp>
    </p:spTree>
    <p:extLst>
      <p:ext uri="{BB962C8B-B14F-4D97-AF65-F5344CB8AC3E}">
        <p14:creationId xmlns:p14="http://schemas.microsoft.com/office/powerpoint/2010/main" val="132038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for Salt Lake City.</a:t>
            </a:r>
          </a:p>
        </p:txBody>
      </p:sp>
      <p:sp>
        <p:nvSpPr>
          <p:cNvPr id="4" name="Slide Number Placeholder 3"/>
          <p:cNvSpPr>
            <a:spLocks noGrp="1"/>
          </p:cNvSpPr>
          <p:nvPr>
            <p:ph type="sldNum" sz="quarter" idx="5"/>
          </p:nvPr>
        </p:nvSpPr>
        <p:spPr/>
        <p:txBody>
          <a:bodyPr/>
          <a:lstStyle/>
          <a:p>
            <a:fld id="{BA2F861C-2764-4220-9E9B-D522FD177E75}" type="slidenum">
              <a:rPr lang="en-US" smtClean="0"/>
              <a:t>29</a:t>
            </a:fld>
            <a:endParaRPr lang="en-US" dirty="0"/>
          </a:p>
        </p:txBody>
      </p:sp>
    </p:spTree>
    <p:extLst>
      <p:ext uri="{BB962C8B-B14F-4D97-AF65-F5344CB8AC3E}">
        <p14:creationId xmlns:p14="http://schemas.microsoft.com/office/powerpoint/2010/main" val="132337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Breaks out Income by Tenure (Income of Renter HHs) elsewhere.  Not necessary here as looking at All Renter HHs.</a:t>
            </a:r>
          </a:p>
        </p:txBody>
      </p:sp>
      <p:sp>
        <p:nvSpPr>
          <p:cNvPr id="4" name="Slide Number Placeholder 3"/>
          <p:cNvSpPr>
            <a:spLocks noGrp="1"/>
          </p:cNvSpPr>
          <p:nvPr>
            <p:ph type="sldNum" sz="quarter" idx="5"/>
          </p:nvPr>
        </p:nvSpPr>
        <p:spPr/>
        <p:txBody>
          <a:bodyPr/>
          <a:lstStyle/>
          <a:p>
            <a:fld id="{BA2F861C-2764-4220-9E9B-D522FD177E75}" type="slidenum">
              <a:rPr lang="en-US" smtClean="0"/>
              <a:t>17</a:t>
            </a:fld>
            <a:endParaRPr lang="en-US" dirty="0"/>
          </a:p>
        </p:txBody>
      </p:sp>
    </p:spTree>
    <p:extLst>
      <p:ext uri="{BB962C8B-B14F-4D97-AF65-F5344CB8AC3E}">
        <p14:creationId xmlns:p14="http://schemas.microsoft.com/office/powerpoint/2010/main" val="3105661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small effect of vacancy/occupancy when applied to new units entering the market.</a:t>
            </a:r>
          </a:p>
        </p:txBody>
      </p:sp>
      <p:sp>
        <p:nvSpPr>
          <p:cNvPr id="4" name="Slide Number Placeholder 3"/>
          <p:cNvSpPr>
            <a:spLocks noGrp="1"/>
          </p:cNvSpPr>
          <p:nvPr>
            <p:ph type="sldNum" sz="quarter" idx="5"/>
          </p:nvPr>
        </p:nvSpPr>
        <p:spPr/>
        <p:txBody>
          <a:bodyPr/>
          <a:lstStyle/>
          <a:p>
            <a:fld id="{BA2F861C-2764-4220-9E9B-D522FD177E75}" type="slidenum">
              <a:rPr lang="en-US" smtClean="0"/>
              <a:t>18</a:t>
            </a:fld>
            <a:endParaRPr lang="en-US" dirty="0"/>
          </a:p>
        </p:txBody>
      </p:sp>
    </p:spTree>
    <p:extLst>
      <p:ext uri="{BB962C8B-B14F-4D97-AF65-F5344CB8AC3E}">
        <p14:creationId xmlns:p14="http://schemas.microsoft.com/office/powerpoint/2010/main" val="1384791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not here to settle this argument.</a:t>
            </a:r>
          </a:p>
        </p:txBody>
      </p:sp>
      <p:sp>
        <p:nvSpPr>
          <p:cNvPr id="4" name="Slide Number Placeholder 3"/>
          <p:cNvSpPr>
            <a:spLocks noGrp="1"/>
          </p:cNvSpPr>
          <p:nvPr>
            <p:ph type="sldNum" sz="quarter" idx="5"/>
          </p:nvPr>
        </p:nvSpPr>
        <p:spPr/>
        <p:txBody>
          <a:bodyPr/>
          <a:lstStyle/>
          <a:p>
            <a:fld id="{BA2F861C-2764-4220-9E9B-D522FD177E75}" type="slidenum">
              <a:rPr lang="en-US" smtClean="0"/>
              <a:t>22</a:t>
            </a:fld>
            <a:endParaRPr lang="en-US" dirty="0"/>
          </a:p>
        </p:txBody>
      </p:sp>
    </p:spTree>
    <p:extLst>
      <p:ext uri="{BB962C8B-B14F-4D97-AF65-F5344CB8AC3E}">
        <p14:creationId xmlns:p14="http://schemas.microsoft.com/office/powerpoint/2010/main" val="32096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F861C-2764-4220-9E9B-D522FD177E75}" type="slidenum">
              <a:rPr lang="en-US" smtClean="0"/>
              <a:t>23</a:t>
            </a:fld>
            <a:endParaRPr lang="en-US" dirty="0"/>
          </a:p>
        </p:txBody>
      </p:sp>
    </p:spTree>
    <p:extLst>
      <p:ext uri="{BB962C8B-B14F-4D97-AF65-F5344CB8AC3E}">
        <p14:creationId xmlns:p14="http://schemas.microsoft.com/office/powerpoint/2010/main" val="2135286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Affordability feeds to the Capture Rate.</a:t>
            </a:r>
          </a:p>
          <a:p>
            <a:r>
              <a:rPr lang="en-US" dirty="0"/>
              <a:t>HUD is not in the business of creating rent burdened households.</a:t>
            </a:r>
          </a:p>
          <a:p>
            <a:r>
              <a:rPr lang="en-US" dirty="0"/>
              <a:t>Doing so is contrary to HUD’s mission.</a:t>
            </a:r>
          </a:p>
        </p:txBody>
      </p:sp>
      <p:sp>
        <p:nvSpPr>
          <p:cNvPr id="4" name="Slide Number Placeholder 3"/>
          <p:cNvSpPr>
            <a:spLocks noGrp="1"/>
          </p:cNvSpPr>
          <p:nvPr>
            <p:ph type="sldNum" sz="quarter" idx="5"/>
          </p:nvPr>
        </p:nvSpPr>
        <p:spPr/>
        <p:txBody>
          <a:bodyPr/>
          <a:lstStyle/>
          <a:p>
            <a:fld id="{BA2F861C-2764-4220-9E9B-D522FD177E75}" type="slidenum">
              <a:rPr lang="en-US" smtClean="0"/>
              <a:t>24</a:t>
            </a:fld>
            <a:endParaRPr lang="en-US" dirty="0"/>
          </a:p>
        </p:txBody>
      </p:sp>
    </p:spTree>
    <p:extLst>
      <p:ext uri="{BB962C8B-B14F-4D97-AF65-F5344CB8AC3E}">
        <p14:creationId xmlns:p14="http://schemas.microsoft.com/office/powerpoint/2010/main" val="3418977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done by the Best in the Business.</a:t>
            </a:r>
          </a:p>
          <a:p>
            <a:r>
              <a:rPr lang="en-US" dirty="0"/>
              <a:t>Again, all residential real estate has an Income Band of sorts.</a:t>
            </a:r>
          </a:p>
        </p:txBody>
      </p:sp>
      <p:sp>
        <p:nvSpPr>
          <p:cNvPr id="4" name="Slide Number Placeholder 3"/>
          <p:cNvSpPr>
            <a:spLocks noGrp="1"/>
          </p:cNvSpPr>
          <p:nvPr>
            <p:ph type="sldNum" sz="quarter" idx="5"/>
          </p:nvPr>
        </p:nvSpPr>
        <p:spPr/>
        <p:txBody>
          <a:bodyPr/>
          <a:lstStyle/>
          <a:p>
            <a:fld id="{BA2F861C-2764-4220-9E9B-D522FD177E75}" type="slidenum">
              <a:rPr lang="en-US" smtClean="0"/>
              <a:t>25</a:t>
            </a:fld>
            <a:endParaRPr lang="en-US" dirty="0"/>
          </a:p>
        </p:txBody>
      </p:sp>
    </p:spTree>
    <p:extLst>
      <p:ext uri="{BB962C8B-B14F-4D97-AF65-F5344CB8AC3E}">
        <p14:creationId xmlns:p14="http://schemas.microsoft.com/office/powerpoint/2010/main" val="1257580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 often a longer forecast is done only because there is </a:t>
            </a:r>
            <a:r>
              <a:rPr lang="en-US" u="sng" dirty="0"/>
              <a:t>insufficient</a:t>
            </a:r>
            <a:r>
              <a:rPr lang="en-US" dirty="0"/>
              <a:t> Net Demand using a 3 year forecast.</a:t>
            </a:r>
          </a:p>
        </p:txBody>
      </p:sp>
      <p:sp>
        <p:nvSpPr>
          <p:cNvPr id="4" name="Slide Number Placeholder 3"/>
          <p:cNvSpPr>
            <a:spLocks noGrp="1"/>
          </p:cNvSpPr>
          <p:nvPr>
            <p:ph type="sldNum" sz="quarter" idx="5"/>
          </p:nvPr>
        </p:nvSpPr>
        <p:spPr/>
        <p:txBody>
          <a:bodyPr/>
          <a:lstStyle/>
          <a:p>
            <a:fld id="{BA2F861C-2764-4220-9E9B-D522FD177E75}" type="slidenum">
              <a:rPr lang="en-US" smtClean="0"/>
              <a:t>26</a:t>
            </a:fld>
            <a:endParaRPr lang="en-US" dirty="0"/>
          </a:p>
        </p:txBody>
      </p:sp>
    </p:spTree>
    <p:extLst>
      <p:ext uri="{BB962C8B-B14F-4D97-AF65-F5344CB8AC3E}">
        <p14:creationId xmlns:p14="http://schemas.microsoft.com/office/powerpoint/2010/main" val="1085697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best analysts in the Utah market discounts units removed from inventory as minimal.</a:t>
            </a:r>
          </a:p>
          <a:p>
            <a:r>
              <a:rPr lang="en-US" dirty="0"/>
              <a:t>In Colorado HUD often uses 1/3 to 1/2 of the CINCH Rate for Greenfields areas (0.08% to 0.15%)</a:t>
            </a:r>
          </a:p>
        </p:txBody>
      </p:sp>
      <p:sp>
        <p:nvSpPr>
          <p:cNvPr id="4" name="Slide Number Placeholder 3"/>
          <p:cNvSpPr>
            <a:spLocks noGrp="1"/>
          </p:cNvSpPr>
          <p:nvPr>
            <p:ph type="sldNum" sz="quarter" idx="5"/>
          </p:nvPr>
        </p:nvSpPr>
        <p:spPr/>
        <p:txBody>
          <a:bodyPr/>
          <a:lstStyle/>
          <a:p>
            <a:fld id="{BA2F861C-2764-4220-9E9B-D522FD177E75}" type="slidenum">
              <a:rPr lang="en-US" smtClean="0"/>
              <a:t>27</a:t>
            </a:fld>
            <a:endParaRPr lang="en-US" dirty="0"/>
          </a:p>
        </p:txBody>
      </p:sp>
    </p:spTree>
    <p:extLst>
      <p:ext uri="{BB962C8B-B14F-4D97-AF65-F5344CB8AC3E}">
        <p14:creationId xmlns:p14="http://schemas.microsoft.com/office/powerpoint/2010/main" val="3057477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18" name="Picture 17">
            <a:extLst>
              <a:ext uri="{FF2B5EF4-FFF2-40B4-BE49-F238E27FC236}">
                <a16:creationId xmlns:a16="http://schemas.microsoft.com/office/drawing/2014/main" id="{40F09B1C-2EC7-4A06-97DD-F28C3929E5EA}"/>
              </a:ext>
            </a:extLst>
          </p:cNvPr>
          <p:cNvPicPr>
            <a:picLocks noChangeAspect="1"/>
          </p:cNvPicPr>
          <p:nvPr userDrawn="1"/>
        </p:nvPicPr>
        <p:blipFill rotWithShape="1">
          <a:blip r:embed="rId2">
            <a:clrChange>
              <a:clrFrom>
                <a:srgbClr val="000000"/>
              </a:clrFrom>
              <a:clrTo>
                <a:srgbClr val="000000">
                  <a:alpha val="0"/>
                </a:srgbClr>
              </a:clrTo>
            </a:clrChange>
          </a:blip>
          <a:srcRect l="824" t="7763" r="66154" b="10518"/>
          <a:stretch/>
        </p:blipFill>
        <p:spPr>
          <a:xfrm>
            <a:off x="10562166" y="5795818"/>
            <a:ext cx="1280160" cy="85621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a:extLst>
              <a:ext uri="{FF2B5EF4-FFF2-40B4-BE49-F238E27FC236}">
                <a16:creationId xmlns:a16="http://schemas.microsoft.com/office/drawing/2014/main" id="{1A606669-FF6C-45E7-A364-3ABFEEF24570}"/>
              </a:ext>
            </a:extLst>
          </p:cNvPr>
          <p:cNvPicPr>
            <a:picLocks noChangeAspect="1"/>
          </p:cNvPicPr>
          <p:nvPr userDrawn="1"/>
        </p:nvPicPr>
        <p:blipFill rotWithShape="1">
          <a:blip r:embed="rId2">
            <a:clrChange>
              <a:clrFrom>
                <a:srgbClr val="000000"/>
              </a:clrFrom>
              <a:clrTo>
                <a:srgbClr val="000000">
                  <a:alpha val="0"/>
                </a:srgbClr>
              </a:clrTo>
            </a:clrChange>
          </a:blip>
          <a:srcRect l="824" t="7763" r="66154" b="10518"/>
          <a:stretch/>
        </p:blipFill>
        <p:spPr>
          <a:xfrm>
            <a:off x="10562166" y="5795818"/>
            <a:ext cx="1280160" cy="85621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a:extLst>
              <a:ext uri="{FF2B5EF4-FFF2-40B4-BE49-F238E27FC236}">
                <a16:creationId xmlns:a16="http://schemas.microsoft.com/office/drawing/2014/main" id="{4783E0B8-D108-43A4-A5B1-82292299A6F2}"/>
              </a:ext>
            </a:extLst>
          </p:cNvPr>
          <p:cNvPicPr>
            <a:picLocks noChangeAspect="1"/>
          </p:cNvPicPr>
          <p:nvPr userDrawn="1"/>
        </p:nvPicPr>
        <p:blipFill rotWithShape="1">
          <a:blip r:embed="rId2">
            <a:clrChange>
              <a:clrFrom>
                <a:srgbClr val="000000"/>
              </a:clrFrom>
              <a:clrTo>
                <a:srgbClr val="000000">
                  <a:alpha val="0"/>
                </a:srgbClr>
              </a:clrTo>
            </a:clrChange>
          </a:blip>
          <a:srcRect l="824" t="7763" r="66154" b="10518"/>
          <a:stretch/>
        </p:blipFill>
        <p:spPr>
          <a:xfrm>
            <a:off x="10562166" y="5795818"/>
            <a:ext cx="1280160" cy="85621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pic>
        <p:nvPicPr>
          <p:cNvPr id="10" name="Picture 9">
            <a:extLst>
              <a:ext uri="{FF2B5EF4-FFF2-40B4-BE49-F238E27FC236}">
                <a16:creationId xmlns:a16="http://schemas.microsoft.com/office/drawing/2014/main" id="{FBF3BEB2-081A-413D-9192-F464AECF4718}"/>
              </a:ext>
            </a:extLst>
          </p:cNvPr>
          <p:cNvPicPr>
            <a:picLocks noChangeAspect="1"/>
          </p:cNvPicPr>
          <p:nvPr userDrawn="1"/>
        </p:nvPicPr>
        <p:blipFill rotWithShape="1">
          <a:blip r:embed="rId2">
            <a:clrChange>
              <a:clrFrom>
                <a:srgbClr val="000000"/>
              </a:clrFrom>
              <a:clrTo>
                <a:srgbClr val="000000">
                  <a:alpha val="0"/>
                </a:srgbClr>
              </a:clrTo>
            </a:clrChange>
          </a:blip>
          <a:srcRect l="824" t="7763" r="66154" b="10518"/>
          <a:stretch/>
        </p:blipFill>
        <p:spPr>
          <a:xfrm>
            <a:off x="10562166" y="5795818"/>
            <a:ext cx="1280160" cy="85621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a:extLst>
              <a:ext uri="{FF2B5EF4-FFF2-40B4-BE49-F238E27FC236}">
                <a16:creationId xmlns:a16="http://schemas.microsoft.com/office/drawing/2014/main" id="{904CB386-1CAE-4975-872B-E8261229D1FD}"/>
              </a:ext>
            </a:extLst>
          </p:cNvPr>
          <p:cNvPicPr>
            <a:picLocks noChangeAspect="1"/>
          </p:cNvPicPr>
          <p:nvPr userDrawn="1"/>
        </p:nvPicPr>
        <p:blipFill rotWithShape="1">
          <a:blip r:embed="rId2">
            <a:clrChange>
              <a:clrFrom>
                <a:srgbClr val="000000"/>
              </a:clrFrom>
              <a:clrTo>
                <a:srgbClr val="000000">
                  <a:alpha val="0"/>
                </a:srgbClr>
              </a:clrTo>
            </a:clrChange>
          </a:blip>
          <a:srcRect l="824" t="7763" r="66154" b="10518"/>
          <a:stretch/>
        </p:blipFill>
        <p:spPr>
          <a:xfrm>
            <a:off x="10562166" y="5795818"/>
            <a:ext cx="1280160" cy="85621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pic>
        <p:nvPicPr>
          <p:cNvPr id="7" name="Picture 6">
            <a:extLst>
              <a:ext uri="{FF2B5EF4-FFF2-40B4-BE49-F238E27FC236}">
                <a16:creationId xmlns:a16="http://schemas.microsoft.com/office/drawing/2014/main" id="{AF13E7EC-A130-45BB-86C2-FC32A5C68F3C}"/>
              </a:ext>
            </a:extLst>
          </p:cNvPr>
          <p:cNvPicPr>
            <a:picLocks noChangeAspect="1"/>
          </p:cNvPicPr>
          <p:nvPr userDrawn="1"/>
        </p:nvPicPr>
        <p:blipFill rotWithShape="1">
          <a:blip r:embed="rId2">
            <a:clrChange>
              <a:clrFrom>
                <a:srgbClr val="000000"/>
              </a:clrFrom>
              <a:clrTo>
                <a:srgbClr val="000000">
                  <a:alpha val="0"/>
                </a:srgbClr>
              </a:clrTo>
            </a:clrChange>
          </a:blip>
          <a:srcRect l="824" t="7763" r="66154" b="10518"/>
          <a:stretch/>
        </p:blipFill>
        <p:spPr>
          <a:xfrm>
            <a:off x="10562166" y="5795818"/>
            <a:ext cx="1280160" cy="85621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a:extLst>
              <a:ext uri="{FF2B5EF4-FFF2-40B4-BE49-F238E27FC236}">
                <a16:creationId xmlns:a16="http://schemas.microsoft.com/office/drawing/2014/main" id="{7478C609-D91C-4DE8-A173-11B50369EB2D}"/>
              </a:ext>
            </a:extLst>
          </p:cNvPr>
          <p:cNvPicPr>
            <a:picLocks noChangeAspect="1"/>
          </p:cNvPicPr>
          <p:nvPr userDrawn="1"/>
        </p:nvPicPr>
        <p:blipFill rotWithShape="1">
          <a:blip r:embed="rId2">
            <a:clrChange>
              <a:clrFrom>
                <a:srgbClr val="000000"/>
              </a:clrFrom>
              <a:clrTo>
                <a:srgbClr val="000000">
                  <a:alpha val="0"/>
                </a:srgbClr>
              </a:clrTo>
            </a:clrChange>
          </a:blip>
          <a:srcRect l="824" t="7763" r="66154" b="10518"/>
          <a:stretch/>
        </p:blipFill>
        <p:spPr>
          <a:xfrm>
            <a:off x="10562166" y="5795818"/>
            <a:ext cx="1280160" cy="85621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pic>
        <p:nvPicPr>
          <p:cNvPr id="7" name="Picture 6">
            <a:extLst>
              <a:ext uri="{FF2B5EF4-FFF2-40B4-BE49-F238E27FC236}">
                <a16:creationId xmlns:a16="http://schemas.microsoft.com/office/drawing/2014/main" id="{722197C7-B269-4E1E-82CE-8DBE55931092}"/>
              </a:ext>
            </a:extLst>
          </p:cNvPr>
          <p:cNvPicPr>
            <a:picLocks noChangeAspect="1"/>
          </p:cNvPicPr>
          <p:nvPr userDrawn="1"/>
        </p:nvPicPr>
        <p:blipFill rotWithShape="1">
          <a:blip r:embed="rId2">
            <a:clrChange>
              <a:clrFrom>
                <a:srgbClr val="000000"/>
              </a:clrFrom>
              <a:clrTo>
                <a:srgbClr val="000000">
                  <a:alpha val="0"/>
                </a:srgbClr>
              </a:clrTo>
            </a:clrChange>
          </a:blip>
          <a:srcRect l="824" t="7763" r="66154" b="10518"/>
          <a:stretch/>
        </p:blipFill>
        <p:spPr>
          <a:xfrm>
            <a:off x="10562166" y="5795818"/>
            <a:ext cx="1280160" cy="85621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a:extLst>
              <a:ext uri="{FF2B5EF4-FFF2-40B4-BE49-F238E27FC236}">
                <a16:creationId xmlns:a16="http://schemas.microsoft.com/office/drawing/2014/main" id="{48453BC3-7408-4C6B-9B41-20C5E05158E6}"/>
              </a:ext>
            </a:extLst>
          </p:cNvPr>
          <p:cNvPicPr>
            <a:picLocks noChangeAspect="1"/>
          </p:cNvPicPr>
          <p:nvPr userDrawn="1"/>
        </p:nvPicPr>
        <p:blipFill rotWithShape="1">
          <a:blip r:embed="rId2">
            <a:clrChange>
              <a:clrFrom>
                <a:srgbClr val="000000"/>
              </a:clrFrom>
              <a:clrTo>
                <a:srgbClr val="000000">
                  <a:alpha val="0"/>
                </a:srgbClr>
              </a:clrTo>
            </a:clrChange>
          </a:blip>
          <a:srcRect l="824" t="7763" r="66154" b="10518"/>
          <a:stretch/>
        </p:blipFill>
        <p:spPr>
          <a:xfrm>
            <a:off x="10562166" y="5795818"/>
            <a:ext cx="1280160" cy="85621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9/13/2019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pic>
        <p:nvPicPr>
          <p:cNvPr id="8" name="Picture 7">
            <a:extLst>
              <a:ext uri="{FF2B5EF4-FFF2-40B4-BE49-F238E27FC236}">
                <a16:creationId xmlns:a16="http://schemas.microsoft.com/office/drawing/2014/main" id="{B333F2A7-6476-4664-8216-DC14A029D919}"/>
              </a:ext>
            </a:extLst>
          </p:cNvPr>
          <p:cNvPicPr>
            <a:picLocks noChangeAspect="1"/>
          </p:cNvPicPr>
          <p:nvPr userDrawn="1"/>
        </p:nvPicPr>
        <p:blipFill rotWithShape="1">
          <a:blip r:embed="rId2">
            <a:clrChange>
              <a:clrFrom>
                <a:srgbClr val="000000"/>
              </a:clrFrom>
              <a:clrTo>
                <a:srgbClr val="000000">
                  <a:alpha val="0"/>
                </a:srgbClr>
              </a:clrTo>
            </a:clrChange>
          </a:blip>
          <a:srcRect l="824" t="7763" r="66154" b="10518"/>
          <a:stretch/>
        </p:blipFill>
        <p:spPr>
          <a:xfrm>
            <a:off x="10562166" y="5795818"/>
            <a:ext cx="1280160" cy="85621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pic>
        <p:nvPicPr>
          <p:cNvPr id="10" name="Picture 9">
            <a:extLst>
              <a:ext uri="{FF2B5EF4-FFF2-40B4-BE49-F238E27FC236}">
                <a16:creationId xmlns:a16="http://schemas.microsoft.com/office/drawing/2014/main" id="{DC94EDAC-88AC-456A-B49A-0293777F3FC3}"/>
              </a:ext>
            </a:extLst>
          </p:cNvPr>
          <p:cNvPicPr>
            <a:picLocks noChangeAspect="1"/>
          </p:cNvPicPr>
          <p:nvPr userDrawn="1"/>
        </p:nvPicPr>
        <p:blipFill rotWithShape="1">
          <a:blip r:embed="rId2">
            <a:clrChange>
              <a:clrFrom>
                <a:srgbClr val="000000"/>
              </a:clrFrom>
              <a:clrTo>
                <a:srgbClr val="000000">
                  <a:alpha val="0"/>
                </a:srgbClr>
              </a:clrTo>
            </a:clrChange>
          </a:blip>
          <a:srcRect l="824" t="7763" r="66154" b="10518"/>
          <a:stretch/>
        </p:blipFill>
        <p:spPr>
          <a:xfrm>
            <a:off x="10562166" y="5795818"/>
            <a:ext cx="1280160" cy="85621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pic>
        <p:nvPicPr>
          <p:cNvPr id="6" name="Picture 5">
            <a:extLst>
              <a:ext uri="{FF2B5EF4-FFF2-40B4-BE49-F238E27FC236}">
                <a16:creationId xmlns:a16="http://schemas.microsoft.com/office/drawing/2014/main" id="{EEFCFA92-16AC-4A33-9A93-D103EFFE051D}"/>
              </a:ext>
            </a:extLst>
          </p:cNvPr>
          <p:cNvPicPr>
            <a:picLocks noChangeAspect="1"/>
          </p:cNvPicPr>
          <p:nvPr userDrawn="1"/>
        </p:nvPicPr>
        <p:blipFill rotWithShape="1">
          <a:blip r:embed="rId2">
            <a:clrChange>
              <a:clrFrom>
                <a:srgbClr val="000000"/>
              </a:clrFrom>
              <a:clrTo>
                <a:srgbClr val="000000">
                  <a:alpha val="0"/>
                </a:srgbClr>
              </a:clrTo>
            </a:clrChange>
          </a:blip>
          <a:srcRect l="824" t="7763" r="66154" b="10518"/>
          <a:stretch/>
        </p:blipFill>
        <p:spPr>
          <a:xfrm>
            <a:off x="10562166" y="5795818"/>
            <a:ext cx="1280160" cy="85621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pic>
        <p:nvPicPr>
          <p:cNvPr id="5" name="Picture 4">
            <a:extLst>
              <a:ext uri="{FF2B5EF4-FFF2-40B4-BE49-F238E27FC236}">
                <a16:creationId xmlns:a16="http://schemas.microsoft.com/office/drawing/2014/main" id="{76C3DAA7-BFAB-4247-B68D-05D768CD857A}"/>
              </a:ext>
            </a:extLst>
          </p:cNvPr>
          <p:cNvPicPr>
            <a:picLocks noChangeAspect="1"/>
          </p:cNvPicPr>
          <p:nvPr userDrawn="1"/>
        </p:nvPicPr>
        <p:blipFill rotWithShape="1">
          <a:blip r:embed="rId2">
            <a:clrChange>
              <a:clrFrom>
                <a:srgbClr val="000000"/>
              </a:clrFrom>
              <a:clrTo>
                <a:srgbClr val="000000">
                  <a:alpha val="0"/>
                </a:srgbClr>
              </a:clrTo>
            </a:clrChange>
          </a:blip>
          <a:srcRect l="824" t="7763" r="66154" b="10518"/>
          <a:stretch/>
        </p:blipFill>
        <p:spPr>
          <a:xfrm>
            <a:off x="10562166" y="5795818"/>
            <a:ext cx="1280160" cy="85621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pic>
        <p:nvPicPr>
          <p:cNvPr id="8" name="Picture 7">
            <a:extLst>
              <a:ext uri="{FF2B5EF4-FFF2-40B4-BE49-F238E27FC236}">
                <a16:creationId xmlns:a16="http://schemas.microsoft.com/office/drawing/2014/main" id="{753BE82C-6D70-4E02-A0CF-F3492C2180D7}"/>
              </a:ext>
            </a:extLst>
          </p:cNvPr>
          <p:cNvPicPr>
            <a:picLocks noChangeAspect="1"/>
          </p:cNvPicPr>
          <p:nvPr userDrawn="1"/>
        </p:nvPicPr>
        <p:blipFill rotWithShape="1">
          <a:blip r:embed="rId2">
            <a:clrChange>
              <a:clrFrom>
                <a:srgbClr val="000000"/>
              </a:clrFrom>
              <a:clrTo>
                <a:srgbClr val="000000">
                  <a:alpha val="0"/>
                </a:srgbClr>
              </a:clrTo>
            </a:clrChange>
          </a:blip>
          <a:srcRect l="824" t="7763" r="66154" b="10518"/>
          <a:stretch/>
        </p:blipFill>
        <p:spPr>
          <a:xfrm>
            <a:off x="10562166" y="5795818"/>
            <a:ext cx="1280160" cy="85621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9/13/2019</a:t>
            </a:fld>
            <a:endParaRPr lang="en-US" dirty="0"/>
          </a:p>
        </p:txBody>
      </p:sp>
      <p:pic>
        <p:nvPicPr>
          <p:cNvPr id="8" name="Picture 7">
            <a:extLst>
              <a:ext uri="{FF2B5EF4-FFF2-40B4-BE49-F238E27FC236}">
                <a16:creationId xmlns:a16="http://schemas.microsoft.com/office/drawing/2014/main" id="{F63225FD-F4A1-41F0-A2BC-D325CF73CAAD}"/>
              </a:ext>
            </a:extLst>
          </p:cNvPr>
          <p:cNvPicPr>
            <a:picLocks noChangeAspect="1"/>
          </p:cNvPicPr>
          <p:nvPr userDrawn="1"/>
        </p:nvPicPr>
        <p:blipFill rotWithShape="1">
          <a:blip r:embed="rId2">
            <a:clrChange>
              <a:clrFrom>
                <a:srgbClr val="000000"/>
              </a:clrFrom>
              <a:clrTo>
                <a:srgbClr val="000000">
                  <a:alpha val="0"/>
                </a:srgbClr>
              </a:clrTo>
            </a:clrChange>
          </a:blip>
          <a:srcRect l="824" t="7763" r="66154" b="10518"/>
          <a:stretch/>
        </p:blipFill>
        <p:spPr>
          <a:xfrm>
            <a:off x="10562166" y="5795818"/>
            <a:ext cx="1280160" cy="85621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9/13/2019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fabiusmaximus.com/2013/08/27/us-economy-54226/" TargetMode="External"/><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riadzany.blogspot.com/2014/09/morocco-launches-national-population.html" TargetMode="External"/><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sv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sv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bts-sta.fr/la-maison-du-futur-toujours-plus-technologisee-deviendra-t-elle-une-maison-toujours-moins-humanisee/" TargetMode="External"/><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chiratonaitalia.blogspot.com/2011/11/checklist-de-viagem-itens-essenciais.html" TargetMode="External"/><Relationship Id="rId2" Type="http://schemas.openxmlformats.org/officeDocument/2006/relationships/image" Target="../media/image13.jp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grantgoddess.blogspot.com/2010_12_01_archive.html" TargetMode="External"/><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emf"/><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emf"/><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mailto:David.Melanson@hud.gov" TargetMode="External"/><Relationship Id="rId2" Type="http://schemas.openxmlformats.org/officeDocument/2006/relationships/hyperlink" Target="mailto:Scott.Thurman@Greyco.com" TargetMode="External"/><Relationship Id="rId1" Type="http://schemas.openxmlformats.org/officeDocument/2006/relationships/slideLayout" Target="../slideLayouts/slideLayout2.xml"/><Relationship Id="rId5" Type="http://schemas.openxmlformats.org/officeDocument/2006/relationships/hyperlink" Target="mailto:Rebecca.Arthur@novoco.com" TargetMode="External"/><Relationship Id="rId4" Type="http://schemas.openxmlformats.org/officeDocument/2006/relationships/hyperlink" Target="mailto:Mbarnett@bbgres.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11" name="Straight Connector 10">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F46B985-9482-4C23-8109-B0BEF130F6D6}"/>
              </a:ext>
            </a:extLst>
          </p:cNvPr>
          <p:cNvSpPr>
            <a:spLocks noGrp="1"/>
          </p:cNvSpPr>
          <p:nvPr>
            <p:ph type="ctrTitle"/>
          </p:nvPr>
        </p:nvSpPr>
        <p:spPr>
          <a:xfrm>
            <a:off x="677335" y="1282701"/>
            <a:ext cx="5096060" cy="4307148"/>
          </a:xfrm>
        </p:spPr>
        <p:txBody>
          <a:bodyPr anchor="ctr">
            <a:normAutofit/>
          </a:bodyPr>
          <a:lstStyle/>
          <a:p>
            <a:r>
              <a:rPr lang="en-US" dirty="0"/>
              <a:t>Market Study &amp; Appraisal </a:t>
            </a:r>
          </a:p>
        </p:txBody>
      </p:sp>
      <p:sp>
        <p:nvSpPr>
          <p:cNvPr id="19" name="Freeform: Shape 18">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ubtitle 2">
            <a:extLst>
              <a:ext uri="{FF2B5EF4-FFF2-40B4-BE49-F238E27FC236}">
                <a16:creationId xmlns:a16="http://schemas.microsoft.com/office/drawing/2014/main" id="{604E3C3F-3343-4A16-9C20-A2187FCCF5F9}"/>
              </a:ext>
            </a:extLst>
          </p:cNvPr>
          <p:cNvSpPr>
            <a:spLocks noGrp="1"/>
          </p:cNvSpPr>
          <p:nvPr>
            <p:ph type="subTitle" idx="1"/>
          </p:nvPr>
        </p:nvSpPr>
        <p:spPr>
          <a:xfrm>
            <a:off x="8017299" y="2325785"/>
            <a:ext cx="4639822" cy="2220979"/>
          </a:xfrm>
        </p:spPr>
        <p:txBody>
          <a:bodyPr anchor="ctr">
            <a:normAutofit/>
          </a:bodyPr>
          <a:lstStyle/>
          <a:p>
            <a:pPr algn="l">
              <a:lnSpc>
                <a:spcPct val="90000"/>
              </a:lnSpc>
            </a:pPr>
            <a:r>
              <a:rPr lang="en-US" sz="1600" dirty="0">
                <a:solidFill>
                  <a:srgbClr val="FFFFFF"/>
                </a:solidFill>
              </a:rPr>
              <a:t>Presented by: </a:t>
            </a:r>
          </a:p>
          <a:p>
            <a:pPr marL="285750" indent="-285750" algn="l">
              <a:lnSpc>
                <a:spcPct val="90000"/>
              </a:lnSpc>
              <a:buFont typeface="Arial" panose="020B0604020202020204" pitchFamily="34" charset="0"/>
              <a:buChar char="•"/>
            </a:pPr>
            <a:r>
              <a:rPr lang="en-US" sz="1600" dirty="0">
                <a:solidFill>
                  <a:srgbClr val="FFFFFF"/>
                </a:solidFill>
              </a:rPr>
              <a:t>Scott Thurman, Greystone Funding  </a:t>
            </a:r>
          </a:p>
          <a:p>
            <a:pPr marL="285750" indent="-285750" algn="l">
              <a:lnSpc>
                <a:spcPct val="90000"/>
              </a:lnSpc>
              <a:buFont typeface="Arial" panose="020B0604020202020204" pitchFamily="34" charset="0"/>
              <a:buChar char="•"/>
            </a:pPr>
            <a:r>
              <a:rPr lang="en-US" sz="1600" dirty="0">
                <a:solidFill>
                  <a:srgbClr val="FFFFFF"/>
                </a:solidFill>
              </a:rPr>
              <a:t>Dave Melanson, Denver HUD</a:t>
            </a:r>
          </a:p>
          <a:p>
            <a:pPr marL="285750" indent="-285750" algn="l">
              <a:lnSpc>
                <a:spcPct val="90000"/>
              </a:lnSpc>
              <a:buFont typeface="Arial" panose="020B0604020202020204" pitchFamily="34" charset="0"/>
              <a:buChar char="•"/>
            </a:pPr>
            <a:r>
              <a:rPr lang="en-US" sz="1600" dirty="0">
                <a:solidFill>
                  <a:srgbClr val="FFFFFF"/>
                </a:solidFill>
              </a:rPr>
              <a:t>Rebecca Arthur, Novogradac </a:t>
            </a:r>
          </a:p>
          <a:p>
            <a:pPr marL="285750" indent="-285750" algn="l">
              <a:lnSpc>
                <a:spcPct val="90000"/>
              </a:lnSpc>
              <a:buFont typeface="Arial" panose="020B0604020202020204" pitchFamily="34" charset="0"/>
              <a:buChar char="•"/>
            </a:pPr>
            <a:r>
              <a:rPr lang="en-US" sz="1600" dirty="0">
                <a:solidFill>
                  <a:srgbClr val="FFFFFF"/>
                </a:solidFill>
              </a:rPr>
              <a:t>Mary Ann Barnett, BBG </a:t>
            </a:r>
          </a:p>
        </p:txBody>
      </p:sp>
      <p:pic>
        <p:nvPicPr>
          <p:cNvPr id="18" name="Picture 17">
            <a:extLst>
              <a:ext uri="{FF2B5EF4-FFF2-40B4-BE49-F238E27FC236}">
                <a16:creationId xmlns:a16="http://schemas.microsoft.com/office/drawing/2014/main" id="{AAEE1395-C62F-419B-A4E4-E25FB9D368CC}"/>
              </a:ext>
            </a:extLst>
          </p:cNvPr>
          <p:cNvPicPr>
            <a:picLocks noChangeAspect="1"/>
          </p:cNvPicPr>
          <p:nvPr/>
        </p:nvPicPr>
        <p:blipFill rotWithShape="1">
          <a:blip r:embed="rId2">
            <a:clrChange>
              <a:clrFrom>
                <a:srgbClr val="000000"/>
              </a:clrFrom>
              <a:clrTo>
                <a:srgbClr val="000000">
                  <a:alpha val="0"/>
                </a:srgbClr>
              </a:clrTo>
            </a:clrChange>
          </a:blip>
          <a:srcRect l="824" t="7763" r="66154" b="10518"/>
          <a:stretch/>
        </p:blipFill>
        <p:spPr>
          <a:xfrm>
            <a:off x="10562166" y="5795818"/>
            <a:ext cx="1280160" cy="856211"/>
          </a:xfrm>
          <a:prstGeom prst="rect">
            <a:avLst/>
          </a:prstGeom>
        </p:spPr>
      </p:pic>
    </p:spTree>
    <p:extLst>
      <p:ext uri="{BB962C8B-B14F-4D97-AF65-F5344CB8AC3E}">
        <p14:creationId xmlns:p14="http://schemas.microsoft.com/office/powerpoint/2010/main" val="223117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4" name="Straight Connector 43">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6"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51">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52">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55" name="Rectangle 54">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9" name="Isosceles Triangle 58">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7846DC0D-4565-4EA5-9991-0D9E2300A820}"/>
              </a:ext>
            </a:extLst>
          </p:cNvPr>
          <p:cNvSpPr>
            <a:spLocks noGrp="1"/>
          </p:cNvSpPr>
          <p:nvPr>
            <p:ph type="title"/>
          </p:nvPr>
        </p:nvSpPr>
        <p:spPr>
          <a:xfrm>
            <a:off x="673754" y="643467"/>
            <a:ext cx="4203045" cy="1375608"/>
          </a:xfrm>
        </p:spPr>
        <p:txBody>
          <a:bodyPr vert="horz" lIns="91440" tIns="45720" rIns="91440" bIns="45720" rtlCol="0" anchor="ctr">
            <a:normAutofit/>
          </a:bodyPr>
          <a:lstStyle/>
          <a:p>
            <a:r>
              <a:rPr lang="en-US" dirty="0">
                <a:solidFill>
                  <a:schemeClr val="bg1"/>
                </a:solidFill>
              </a:rPr>
              <a:t>Poorly Drawn PMA</a:t>
            </a:r>
          </a:p>
        </p:txBody>
      </p:sp>
      <p:sp>
        <p:nvSpPr>
          <p:cNvPr id="4" name="Content Placeholder 3">
            <a:extLst>
              <a:ext uri="{FF2B5EF4-FFF2-40B4-BE49-F238E27FC236}">
                <a16:creationId xmlns:a16="http://schemas.microsoft.com/office/drawing/2014/main" id="{BA36CF5B-4816-431E-8030-B1ACD20BE679}"/>
              </a:ext>
            </a:extLst>
          </p:cNvPr>
          <p:cNvSpPr>
            <a:spLocks noGrp="1"/>
          </p:cNvSpPr>
          <p:nvPr>
            <p:ph sz="half" idx="2"/>
          </p:nvPr>
        </p:nvSpPr>
        <p:spPr>
          <a:xfrm>
            <a:off x="673754" y="2160590"/>
            <a:ext cx="3973943" cy="3440110"/>
          </a:xfrm>
        </p:spPr>
        <p:txBody>
          <a:bodyPr vert="horz" lIns="91440" tIns="45720" rIns="91440" bIns="45720" rtlCol="0">
            <a:normAutofit fontScale="92500" lnSpcReduction="20000"/>
          </a:bodyPr>
          <a:lstStyle/>
          <a:p>
            <a:pPr>
              <a:defRPr/>
            </a:pPr>
            <a:r>
              <a:rPr lang="en-US" altLang="en-US" sz="1700" dirty="0">
                <a:solidFill>
                  <a:schemeClr val="bg1"/>
                </a:solidFill>
              </a:rPr>
              <a:t>The Primary Market Area (PMA) is a 25 Mile Ring</a:t>
            </a:r>
          </a:p>
          <a:p>
            <a:pPr lvl="1">
              <a:defRPr/>
            </a:pPr>
            <a:r>
              <a:rPr lang="en-US" altLang="en-US" sz="1700" dirty="0">
                <a:solidFill>
                  <a:schemeClr val="bg1"/>
                </a:solidFill>
              </a:rPr>
              <a:t>1,963 square miles</a:t>
            </a:r>
          </a:p>
          <a:p>
            <a:pPr lvl="1">
              <a:defRPr/>
            </a:pPr>
            <a:r>
              <a:rPr lang="en-US" altLang="en-US" sz="1700" dirty="0">
                <a:solidFill>
                  <a:schemeClr val="bg1"/>
                </a:solidFill>
              </a:rPr>
              <a:t>All or most of 4 counties &amp; Parts of 8 Others (nicked another state)</a:t>
            </a:r>
          </a:p>
          <a:p>
            <a:pPr lvl="1">
              <a:defRPr/>
            </a:pPr>
            <a:r>
              <a:rPr lang="en-US" altLang="en-US" sz="1700" dirty="0">
                <a:solidFill>
                  <a:schemeClr val="bg1"/>
                </a:solidFill>
              </a:rPr>
              <a:t>Illogical Commuting/Living Pattern</a:t>
            </a:r>
          </a:p>
          <a:p>
            <a:pPr lvl="1">
              <a:defRPr/>
            </a:pPr>
            <a:r>
              <a:rPr lang="en-US" altLang="en-US" sz="1700" dirty="0">
                <a:solidFill>
                  <a:schemeClr val="bg1"/>
                </a:solidFill>
              </a:rPr>
              <a:t>Attempted to Bring in Comps from a Much Larger Market</a:t>
            </a:r>
          </a:p>
          <a:p>
            <a:pPr>
              <a:defRPr/>
            </a:pPr>
            <a:r>
              <a:rPr lang="en-US" altLang="en-US" sz="1700" dirty="0">
                <a:solidFill>
                  <a:schemeClr val="bg1"/>
                </a:solidFill>
              </a:rPr>
              <a:t>Circles/Rings Are Suboptimal PMAs</a:t>
            </a:r>
          </a:p>
          <a:p>
            <a:pPr lvl="1">
              <a:defRPr/>
            </a:pPr>
            <a:r>
              <a:rPr lang="en-US" altLang="en-US" sz="1700" dirty="0">
                <a:solidFill>
                  <a:schemeClr val="bg1"/>
                </a:solidFill>
              </a:rPr>
              <a:t>Can Be Used But Not Preferred</a:t>
            </a:r>
            <a:endParaRPr lang="en-US" sz="1700" dirty="0">
              <a:solidFill>
                <a:schemeClr val="bg1"/>
              </a:solidFill>
            </a:endParaRPr>
          </a:p>
        </p:txBody>
      </p:sp>
      <p:pic>
        <p:nvPicPr>
          <p:cNvPr id="5" name="Content Placeholder 4">
            <a:extLst>
              <a:ext uri="{FF2B5EF4-FFF2-40B4-BE49-F238E27FC236}">
                <a16:creationId xmlns:a16="http://schemas.microsoft.com/office/drawing/2014/main" id="{27E5B8FE-E921-4A79-8F92-EFBED16BFF7E}"/>
              </a:ext>
            </a:extLst>
          </p:cNvPr>
          <p:cNvPicPr>
            <a:picLocks noGrp="1" noChangeAspect="1"/>
          </p:cNvPicPr>
          <p:nvPr>
            <p:ph sz="half" idx="1"/>
          </p:nvPr>
        </p:nvPicPr>
        <p:blipFill rotWithShape="1">
          <a:blip r:embed="rId2"/>
          <a:srcRect l="13765" r="21546"/>
          <a:stretch/>
        </p:blipFill>
        <p:spPr>
          <a:xfrm>
            <a:off x="5757141" y="903085"/>
            <a:ext cx="5482360" cy="4745970"/>
          </a:xfrm>
          <a:prstGeom prst="rect">
            <a:avLst/>
          </a:prstGeom>
        </p:spPr>
      </p:pic>
      <p:sp>
        <p:nvSpPr>
          <p:cNvPr id="61" name="Isosceles Triangle 60">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41" name="Picture 40">
            <a:extLst>
              <a:ext uri="{FF2B5EF4-FFF2-40B4-BE49-F238E27FC236}">
                <a16:creationId xmlns:a16="http://schemas.microsoft.com/office/drawing/2014/main" id="{6B7F5A06-5D36-4DFC-9642-45DFD64E26B2}"/>
              </a:ext>
            </a:extLst>
          </p:cNvPr>
          <p:cNvPicPr>
            <a:picLocks noChangeAspect="1"/>
          </p:cNvPicPr>
          <p:nvPr/>
        </p:nvPicPr>
        <p:blipFill rotWithShape="1">
          <a:blip r:embed="rId3">
            <a:clrChange>
              <a:clrFrom>
                <a:srgbClr val="000000"/>
              </a:clrFrom>
              <a:clrTo>
                <a:srgbClr val="000000">
                  <a:alpha val="0"/>
                </a:srgbClr>
              </a:clrTo>
            </a:clrChange>
          </a:blip>
          <a:srcRect l="824" t="7763" r="66154" b="10518"/>
          <a:stretch/>
        </p:blipFill>
        <p:spPr>
          <a:xfrm>
            <a:off x="10562166" y="5795818"/>
            <a:ext cx="1280160" cy="856211"/>
          </a:xfrm>
          <a:prstGeom prst="rect">
            <a:avLst/>
          </a:prstGeom>
        </p:spPr>
      </p:pic>
    </p:spTree>
    <p:extLst>
      <p:ext uri="{BB962C8B-B14F-4D97-AF65-F5344CB8AC3E}">
        <p14:creationId xmlns:p14="http://schemas.microsoft.com/office/powerpoint/2010/main" val="1761651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9" name="Straight Connector 28">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60206C9F-00BF-4B3C-8A2A-3CC01F0BC57A}"/>
              </a:ext>
            </a:extLst>
          </p:cNvPr>
          <p:cNvSpPr>
            <a:spLocks noGrp="1"/>
          </p:cNvSpPr>
          <p:nvPr>
            <p:ph type="title"/>
          </p:nvPr>
        </p:nvSpPr>
        <p:spPr>
          <a:xfrm>
            <a:off x="5536734" y="609600"/>
            <a:ext cx="3737268" cy="1320800"/>
          </a:xfrm>
        </p:spPr>
        <p:txBody>
          <a:bodyPr vert="horz" lIns="91440" tIns="45720" rIns="91440" bIns="45720" rtlCol="0" anchor="t">
            <a:normAutofit/>
          </a:bodyPr>
          <a:lstStyle/>
          <a:p>
            <a:pPr>
              <a:lnSpc>
                <a:spcPct val="90000"/>
              </a:lnSpc>
            </a:pPr>
            <a:r>
              <a:rPr lang="en-US" sz="2800" dirty="0"/>
              <a:t>Economic and Employment Factors</a:t>
            </a:r>
            <a:br>
              <a:rPr lang="en-US" sz="2800" dirty="0"/>
            </a:br>
            <a:endParaRPr lang="en-US" sz="2800" dirty="0"/>
          </a:p>
        </p:txBody>
      </p:sp>
      <p:sp>
        <p:nvSpPr>
          <p:cNvPr id="3" name="Content Placeholder 2">
            <a:extLst>
              <a:ext uri="{FF2B5EF4-FFF2-40B4-BE49-F238E27FC236}">
                <a16:creationId xmlns:a16="http://schemas.microsoft.com/office/drawing/2014/main" id="{B99D5F08-A611-4AB0-9DD1-43E76C129980}"/>
              </a:ext>
            </a:extLst>
          </p:cNvPr>
          <p:cNvSpPr>
            <a:spLocks noGrp="1"/>
          </p:cNvSpPr>
          <p:nvPr>
            <p:ph sz="half" idx="1"/>
          </p:nvPr>
        </p:nvSpPr>
        <p:spPr>
          <a:xfrm>
            <a:off x="5209563" y="2160589"/>
            <a:ext cx="4064439" cy="3880773"/>
          </a:xfrm>
        </p:spPr>
        <p:txBody>
          <a:bodyPr vert="horz" lIns="91440" tIns="45720" rIns="91440" bIns="45720" rtlCol="0">
            <a:normAutofit/>
          </a:bodyPr>
          <a:lstStyle/>
          <a:p>
            <a:r>
              <a:rPr lang="en-US" dirty="0"/>
              <a:t>MAP Guide: “The market study must include a thorough description of the current and forecast economic characteristics and conditions of the PMA, county, "micropolitan" or metropolitan area (whichever is applicable).”</a:t>
            </a:r>
          </a:p>
          <a:p>
            <a:r>
              <a:rPr lang="en-US" dirty="0"/>
              <a:t>Employment factors primary focus</a:t>
            </a:r>
          </a:p>
          <a:p>
            <a:pPr lvl="1"/>
            <a:r>
              <a:rPr lang="en-US" dirty="0"/>
              <a:t>Jobs growth/loss</a:t>
            </a:r>
          </a:p>
          <a:p>
            <a:pPr lvl="1"/>
            <a:r>
              <a:rPr lang="en-US" dirty="0"/>
              <a:t>Diversity of employment</a:t>
            </a:r>
          </a:p>
          <a:p>
            <a:pPr lvl="1"/>
            <a:r>
              <a:rPr lang="en-US" dirty="0"/>
              <a:t>Anticipated Changes</a:t>
            </a:r>
          </a:p>
        </p:txBody>
      </p:sp>
      <p:pic>
        <p:nvPicPr>
          <p:cNvPr id="6" name="Content Placeholder 5" descr="A picture containing microscope, object, view&#10;&#10;Description automatically generated">
            <a:extLst>
              <a:ext uri="{FF2B5EF4-FFF2-40B4-BE49-F238E27FC236}">
                <a16:creationId xmlns:a16="http://schemas.microsoft.com/office/drawing/2014/main" id="{58F846B4-8F98-4CC6-9E0B-5A6835548522}"/>
              </a:ext>
            </a:extLst>
          </p:cNvPr>
          <p:cNvPicPr>
            <a:picLocks noGrp="1" noChangeAspect="1"/>
          </p:cNvPicPr>
          <p:nvPr>
            <p:ph sz="half" idx="2"/>
          </p:nvPr>
        </p:nvPicPr>
        <p:blipFill rotWithShape="1">
          <a:blip r:embed="rId2">
            <a:extLst>
              <a:ext uri="{837473B0-CC2E-450A-ABE3-18F120FF3D39}">
                <a1611:picAttrSrcUrl xmlns:a1611="http://schemas.microsoft.com/office/drawing/2016/11/main" r:id="rId3"/>
              </a:ext>
            </a:extLst>
          </a:blip>
          <a:srcRect l="16613" r="4720"/>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40" name="Isosceles Triangle 3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39" name="Picture 38">
            <a:extLst>
              <a:ext uri="{FF2B5EF4-FFF2-40B4-BE49-F238E27FC236}">
                <a16:creationId xmlns:a16="http://schemas.microsoft.com/office/drawing/2014/main" id="{AAEEDE94-75DD-47DF-9741-3EFFEFBC0B99}"/>
              </a:ext>
            </a:extLst>
          </p:cNvPr>
          <p:cNvPicPr>
            <a:picLocks noChangeAspect="1"/>
          </p:cNvPicPr>
          <p:nvPr/>
        </p:nvPicPr>
        <p:blipFill rotWithShape="1">
          <a:blip r:embed="rId4">
            <a:clrChange>
              <a:clrFrom>
                <a:srgbClr val="000000"/>
              </a:clrFrom>
              <a:clrTo>
                <a:srgbClr val="000000">
                  <a:alpha val="0"/>
                </a:srgbClr>
              </a:clrTo>
            </a:clrChange>
          </a:blip>
          <a:srcRect l="824" t="7763" r="66154" b="10518"/>
          <a:stretch/>
        </p:blipFill>
        <p:spPr>
          <a:xfrm>
            <a:off x="10562166" y="5795818"/>
            <a:ext cx="1280160" cy="856211"/>
          </a:xfrm>
          <a:prstGeom prst="rect">
            <a:avLst/>
          </a:prstGeom>
        </p:spPr>
      </p:pic>
    </p:spTree>
    <p:extLst>
      <p:ext uri="{BB962C8B-B14F-4D97-AF65-F5344CB8AC3E}">
        <p14:creationId xmlns:p14="http://schemas.microsoft.com/office/powerpoint/2010/main" val="1274110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Content Placeholder 5" descr="A drawing of a cartoon character&#10;&#10;Description automatically generated">
            <a:extLst>
              <a:ext uri="{FF2B5EF4-FFF2-40B4-BE49-F238E27FC236}">
                <a16:creationId xmlns:a16="http://schemas.microsoft.com/office/drawing/2014/main" id="{AA0BB058-E318-4B30-B073-2A8B0F8DE7A9}"/>
              </a:ext>
            </a:extLst>
          </p:cNvPr>
          <p:cNvPicPr>
            <a:picLocks noGrp="1" noChangeAspect="1"/>
          </p:cNvPicPr>
          <p:nvPr>
            <p:ph sz="half" idx="2"/>
          </p:nvPr>
        </p:nvPicPr>
        <p:blipFill rotWithShape="1">
          <a:blip r:embed="rId2">
            <a:extLst>
              <a:ext uri="{837473B0-CC2E-450A-ABE3-18F120FF3D39}">
                <a1611:picAttrSrcUrl xmlns:a1611="http://schemas.microsoft.com/office/drawing/2016/11/main" r:id="rId3"/>
              </a:ext>
            </a:extLst>
          </a:blip>
          <a:srcRect r="28957"/>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3A272B92-13D7-4E7D-9D95-5FD45245AD43}"/>
              </a:ext>
            </a:extLst>
          </p:cNvPr>
          <p:cNvSpPr>
            <a:spLocks noGrp="1"/>
          </p:cNvSpPr>
          <p:nvPr>
            <p:ph type="title"/>
          </p:nvPr>
        </p:nvSpPr>
        <p:spPr>
          <a:xfrm>
            <a:off x="677333" y="609600"/>
            <a:ext cx="3851123" cy="1320800"/>
          </a:xfrm>
        </p:spPr>
        <p:txBody>
          <a:bodyPr vert="horz" lIns="91440" tIns="45720" rIns="91440" bIns="45720" rtlCol="0" anchor="t">
            <a:normAutofit/>
          </a:bodyPr>
          <a:lstStyle/>
          <a:p>
            <a:r>
              <a:rPr lang="en-US" dirty="0"/>
              <a:t>Demographics</a:t>
            </a:r>
          </a:p>
        </p:txBody>
      </p:sp>
      <p:sp>
        <p:nvSpPr>
          <p:cNvPr id="3" name="Content Placeholder 2">
            <a:extLst>
              <a:ext uri="{FF2B5EF4-FFF2-40B4-BE49-F238E27FC236}">
                <a16:creationId xmlns:a16="http://schemas.microsoft.com/office/drawing/2014/main" id="{8181EC33-C096-478C-B470-4B8F07F7B20B}"/>
              </a:ext>
            </a:extLst>
          </p:cNvPr>
          <p:cNvSpPr>
            <a:spLocks noGrp="1"/>
          </p:cNvSpPr>
          <p:nvPr>
            <p:ph sz="half" idx="1"/>
          </p:nvPr>
        </p:nvSpPr>
        <p:spPr>
          <a:xfrm>
            <a:off x="677333" y="2160589"/>
            <a:ext cx="4683021" cy="3880773"/>
          </a:xfrm>
        </p:spPr>
        <p:txBody>
          <a:bodyPr vert="horz" lIns="91440" tIns="45720" rIns="91440" bIns="45720" rtlCol="0">
            <a:normAutofit/>
          </a:bodyPr>
          <a:lstStyle/>
          <a:p>
            <a:r>
              <a:rPr lang="en-US" dirty="0"/>
              <a:t>MAP Guide: “The market study must include a thorough description of the current and forecast demographic characteristics and conditions of the PMA and a comparison secondary market including a detailed explanation of all significant trends and changes.”</a:t>
            </a:r>
          </a:p>
          <a:p>
            <a:pPr lvl="1"/>
            <a:r>
              <a:rPr lang="en-US" dirty="0"/>
              <a:t>Growth over next 5-years</a:t>
            </a:r>
          </a:p>
          <a:p>
            <a:pPr lvl="1"/>
            <a:r>
              <a:rPr lang="en-US" dirty="0"/>
              <a:t>Past &amp; Expected Building Trends</a:t>
            </a:r>
          </a:p>
          <a:p>
            <a:pPr lvl="1"/>
            <a:r>
              <a:rPr lang="en-US" dirty="0"/>
              <a:t>Trends in HH Size and Income</a:t>
            </a:r>
          </a:p>
        </p:txBody>
      </p:sp>
      <p:cxnSp>
        <p:nvCxnSpPr>
          <p:cNvPr id="23" name="Straight Connector 2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28" name="Picture 27">
            <a:extLst>
              <a:ext uri="{FF2B5EF4-FFF2-40B4-BE49-F238E27FC236}">
                <a16:creationId xmlns:a16="http://schemas.microsoft.com/office/drawing/2014/main" id="{2542D625-BFBB-46EC-B45A-4A8F4BA55AFC}"/>
              </a:ext>
            </a:extLst>
          </p:cNvPr>
          <p:cNvPicPr>
            <a:picLocks noChangeAspect="1"/>
          </p:cNvPicPr>
          <p:nvPr/>
        </p:nvPicPr>
        <p:blipFill rotWithShape="1">
          <a:blip r:embed="rId4">
            <a:clrChange>
              <a:clrFrom>
                <a:srgbClr val="000000"/>
              </a:clrFrom>
              <a:clrTo>
                <a:srgbClr val="000000">
                  <a:alpha val="0"/>
                </a:srgbClr>
              </a:clrTo>
            </a:clrChange>
          </a:blip>
          <a:srcRect l="824" t="7763" r="66154" b="10518"/>
          <a:stretch/>
        </p:blipFill>
        <p:spPr>
          <a:xfrm>
            <a:off x="10562166" y="5795818"/>
            <a:ext cx="1280160" cy="856211"/>
          </a:xfrm>
          <a:prstGeom prst="rect">
            <a:avLst/>
          </a:prstGeom>
        </p:spPr>
      </p:pic>
    </p:spTree>
    <p:extLst>
      <p:ext uri="{BB962C8B-B14F-4D97-AF65-F5344CB8AC3E}">
        <p14:creationId xmlns:p14="http://schemas.microsoft.com/office/powerpoint/2010/main" val="3742728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888B1-D38F-47EA-BEB4-68E8F868273B}"/>
              </a:ext>
            </a:extLst>
          </p:cNvPr>
          <p:cNvSpPr>
            <a:spLocks noGrp="1"/>
          </p:cNvSpPr>
          <p:nvPr>
            <p:ph type="title"/>
          </p:nvPr>
        </p:nvSpPr>
        <p:spPr/>
        <p:txBody>
          <a:bodyPr>
            <a:normAutofit/>
          </a:bodyPr>
          <a:lstStyle/>
          <a:p>
            <a:r>
              <a:rPr lang="en-US" dirty="0"/>
              <a:t>Supply Analysis - Existing &amp; Proposed</a:t>
            </a:r>
            <a:endParaRPr lang="en-US" sz="2400" dirty="0">
              <a:solidFill>
                <a:schemeClr val="bg2">
                  <a:lumMod val="50000"/>
                </a:schemeClr>
              </a:solidFill>
            </a:endParaRPr>
          </a:p>
        </p:txBody>
      </p:sp>
      <p:sp>
        <p:nvSpPr>
          <p:cNvPr id="3" name="Content Placeholder 2">
            <a:extLst>
              <a:ext uri="{FF2B5EF4-FFF2-40B4-BE49-F238E27FC236}">
                <a16:creationId xmlns:a16="http://schemas.microsoft.com/office/drawing/2014/main" id="{DDEACDA7-5E7E-40FA-A832-2C0623A26DBF}"/>
              </a:ext>
            </a:extLst>
          </p:cNvPr>
          <p:cNvSpPr>
            <a:spLocks noGrp="1"/>
          </p:cNvSpPr>
          <p:nvPr>
            <p:ph idx="1"/>
          </p:nvPr>
        </p:nvSpPr>
        <p:spPr/>
        <p:txBody>
          <a:bodyPr/>
          <a:lstStyle/>
          <a:p>
            <a:r>
              <a:rPr lang="en-US" dirty="0"/>
              <a:t>Existing - competitive rental inventor</a:t>
            </a:r>
          </a:p>
          <a:p>
            <a:pPr lvl="1"/>
            <a:r>
              <a:rPr lang="en-US" dirty="0"/>
              <a:t>Vacancy levels, including trends</a:t>
            </a:r>
          </a:p>
          <a:p>
            <a:pPr lvl="1"/>
            <a:r>
              <a:rPr lang="en-US" dirty="0"/>
              <a:t>Absorption experience</a:t>
            </a:r>
          </a:p>
          <a:p>
            <a:pPr lvl="1"/>
            <a:r>
              <a:rPr lang="en-US" dirty="0"/>
              <a:t>Rents, including trends</a:t>
            </a:r>
          </a:p>
          <a:p>
            <a:pPr lvl="1"/>
            <a:r>
              <a:rPr lang="en-US" dirty="0"/>
              <a:t>Impact of single family / condominium rentals (“shadow inventory”)</a:t>
            </a:r>
          </a:p>
          <a:p>
            <a:pPr lvl="1"/>
            <a:r>
              <a:rPr lang="en-US" dirty="0"/>
              <a:t>Identify FHA-insured properties in the PMA</a:t>
            </a:r>
          </a:p>
          <a:p>
            <a:r>
              <a:rPr lang="en-US" dirty="0"/>
              <a:t>Proposed – rental units in pipeline, under construction, in planning</a:t>
            </a:r>
          </a:p>
          <a:p>
            <a:r>
              <a:rPr lang="en-US" dirty="0"/>
              <a:t>Maps – important visual context</a:t>
            </a:r>
          </a:p>
        </p:txBody>
      </p:sp>
    </p:spTree>
    <p:extLst>
      <p:ext uri="{BB962C8B-B14F-4D97-AF65-F5344CB8AC3E}">
        <p14:creationId xmlns:p14="http://schemas.microsoft.com/office/powerpoint/2010/main" val="1603825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6EE8C-892E-45A0-96B8-2B7144BF5992}"/>
              </a:ext>
            </a:extLst>
          </p:cNvPr>
          <p:cNvSpPr>
            <a:spLocks noGrp="1"/>
          </p:cNvSpPr>
          <p:nvPr>
            <p:ph type="title"/>
          </p:nvPr>
        </p:nvSpPr>
        <p:spPr/>
        <p:txBody>
          <a:bodyPr>
            <a:normAutofit/>
          </a:bodyPr>
          <a:lstStyle/>
          <a:p>
            <a:r>
              <a:rPr lang="en-US" dirty="0"/>
              <a:t>Demand Analysis </a:t>
            </a:r>
            <a:endParaRPr lang="en-US" sz="2400" dirty="0">
              <a:solidFill>
                <a:schemeClr val="bg2">
                  <a:lumMod val="50000"/>
                </a:schemeClr>
              </a:solidFill>
            </a:endParaRPr>
          </a:p>
        </p:txBody>
      </p:sp>
      <p:sp>
        <p:nvSpPr>
          <p:cNvPr id="3" name="Text Placeholder 2">
            <a:extLst>
              <a:ext uri="{FF2B5EF4-FFF2-40B4-BE49-F238E27FC236}">
                <a16:creationId xmlns:a16="http://schemas.microsoft.com/office/drawing/2014/main" id="{F447612F-93E8-4FBD-BA28-05BCCB31CD53}"/>
              </a:ext>
            </a:extLst>
          </p:cNvPr>
          <p:cNvSpPr>
            <a:spLocks noGrp="1"/>
          </p:cNvSpPr>
          <p:nvPr>
            <p:ph type="body" idx="1"/>
          </p:nvPr>
        </p:nvSpPr>
        <p:spPr/>
        <p:txBody>
          <a:bodyPr/>
          <a:lstStyle/>
          <a:p>
            <a:r>
              <a:rPr lang="en-US" dirty="0">
                <a:solidFill>
                  <a:schemeClr val="bg2">
                    <a:lumMod val="50000"/>
                  </a:schemeClr>
                </a:solidFill>
              </a:rPr>
              <a:t>Testing demographics with current and proposed rental units</a:t>
            </a:r>
            <a:endParaRPr lang="en-US" dirty="0"/>
          </a:p>
        </p:txBody>
      </p:sp>
    </p:spTree>
    <p:extLst>
      <p:ext uri="{BB962C8B-B14F-4D97-AF65-F5344CB8AC3E}">
        <p14:creationId xmlns:p14="http://schemas.microsoft.com/office/powerpoint/2010/main" val="4157966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C8F32-E497-4D99-AF7C-9EA682C201F2}"/>
              </a:ext>
            </a:extLst>
          </p:cNvPr>
          <p:cNvSpPr>
            <a:spLocks noGrp="1"/>
          </p:cNvSpPr>
          <p:nvPr>
            <p:ph type="title"/>
          </p:nvPr>
        </p:nvSpPr>
        <p:spPr/>
        <p:txBody>
          <a:bodyPr>
            <a:normAutofit/>
          </a:bodyPr>
          <a:lstStyle/>
          <a:p>
            <a:r>
              <a:rPr lang="en-US" dirty="0"/>
              <a:t>FOCUS: New Renter Households	</a:t>
            </a:r>
          </a:p>
        </p:txBody>
      </p:sp>
      <p:sp>
        <p:nvSpPr>
          <p:cNvPr id="3" name="Content Placeholder 2">
            <a:extLst>
              <a:ext uri="{FF2B5EF4-FFF2-40B4-BE49-F238E27FC236}">
                <a16:creationId xmlns:a16="http://schemas.microsoft.com/office/drawing/2014/main" id="{D100FF59-F3BE-41DB-AC81-1B2B2DA2E3DD}"/>
              </a:ext>
            </a:extLst>
          </p:cNvPr>
          <p:cNvSpPr>
            <a:spLocks noGrp="1"/>
          </p:cNvSpPr>
          <p:nvPr>
            <p:ph idx="1"/>
          </p:nvPr>
        </p:nvSpPr>
        <p:spPr/>
        <p:txBody>
          <a:bodyPr>
            <a:normAutofit/>
          </a:bodyPr>
          <a:lstStyle/>
          <a:p>
            <a:r>
              <a:rPr lang="en-US" b="1" u="sng" dirty="0"/>
              <a:t>Absolute Key</a:t>
            </a:r>
            <a:r>
              <a:rPr lang="en-US" b="1" dirty="0"/>
              <a:t> to Every Analysis</a:t>
            </a:r>
          </a:p>
          <a:p>
            <a:r>
              <a:rPr lang="en-US" dirty="0"/>
              <a:t>New Renter Households Should be the Vast Majority of Total Demand</a:t>
            </a:r>
          </a:p>
          <a:p>
            <a:r>
              <a:rPr lang="en-US" dirty="0"/>
              <a:t>No Other Source of Demand Should Be Close in Impact</a:t>
            </a:r>
          </a:p>
          <a:p>
            <a:r>
              <a:rPr lang="en-US" dirty="0"/>
              <a:t>Other Sources of High Demand Are a Warning Sign</a:t>
            </a:r>
          </a:p>
          <a:p>
            <a:pPr lvl="1"/>
            <a:r>
              <a:rPr lang="en-US" dirty="0"/>
              <a:t>Only Acceptable In Unusual Cases</a:t>
            </a:r>
          </a:p>
          <a:p>
            <a:pPr lvl="1"/>
            <a:r>
              <a:rPr lang="en-US" dirty="0"/>
              <a:t>Resort Towns or College Towns</a:t>
            </a:r>
          </a:p>
          <a:p>
            <a:endParaRPr lang="en-US" dirty="0"/>
          </a:p>
          <a:p>
            <a:r>
              <a:rPr lang="en-US" dirty="0"/>
              <a:t>New Renter Households are Drawn from Primary Market Area (PMA)</a:t>
            </a:r>
          </a:p>
          <a:p>
            <a:endParaRPr lang="en-US" dirty="0"/>
          </a:p>
        </p:txBody>
      </p:sp>
      <p:cxnSp>
        <p:nvCxnSpPr>
          <p:cNvPr id="5" name="Straight Connector 4">
            <a:extLst>
              <a:ext uri="{FF2B5EF4-FFF2-40B4-BE49-F238E27FC236}">
                <a16:creationId xmlns:a16="http://schemas.microsoft.com/office/drawing/2014/main" id="{90D840E5-1F70-44DB-9714-0A3ABAFA2CFA}"/>
              </a:ext>
            </a:extLst>
          </p:cNvPr>
          <p:cNvCxnSpPr>
            <a:cxnSpLocks/>
          </p:cNvCxnSpPr>
          <p:nvPr/>
        </p:nvCxnSpPr>
        <p:spPr>
          <a:xfrm>
            <a:off x="952500" y="4883491"/>
            <a:ext cx="105156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66489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7DE1E9-6D5C-4916-A7AF-959F75E291AF}"/>
              </a:ext>
            </a:extLst>
          </p:cNvPr>
          <p:cNvSpPr>
            <a:spLocks noGrp="1"/>
          </p:cNvSpPr>
          <p:nvPr>
            <p:ph type="title"/>
          </p:nvPr>
        </p:nvSpPr>
        <p:spPr/>
        <p:txBody>
          <a:bodyPr/>
          <a:lstStyle/>
          <a:p>
            <a:r>
              <a:rPr lang="en-US" dirty="0"/>
              <a:t>Net Demand</a:t>
            </a:r>
          </a:p>
        </p:txBody>
      </p:sp>
      <p:sp>
        <p:nvSpPr>
          <p:cNvPr id="5" name="Content Placeholder 4">
            <a:extLst>
              <a:ext uri="{FF2B5EF4-FFF2-40B4-BE49-F238E27FC236}">
                <a16:creationId xmlns:a16="http://schemas.microsoft.com/office/drawing/2014/main" id="{4A5DCB7E-33DA-4A90-B739-5A421E6E1BB4}"/>
              </a:ext>
            </a:extLst>
          </p:cNvPr>
          <p:cNvSpPr>
            <a:spLocks noGrp="1"/>
          </p:cNvSpPr>
          <p:nvPr>
            <p:ph idx="1"/>
          </p:nvPr>
        </p:nvSpPr>
        <p:spPr/>
        <p:txBody>
          <a:bodyPr>
            <a:normAutofit/>
          </a:bodyPr>
          <a:lstStyle/>
          <a:p>
            <a:r>
              <a:rPr lang="en-US" dirty="0"/>
              <a:t>Key Calculation for the Market Study</a:t>
            </a:r>
          </a:p>
          <a:p>
            <a:r>
              <a:rPr lang="en-US" dirty="0"/>
              <a:t>All Sources of Demand</a:t>
            </a:r>
          </a:p>
          <a:p>
            <a:pPr marL="457200" lvl="1" indent="0">
              <a:buNone/>
            </a:pPr>
            <a:r>
              <a:rPr lang="en-US" b="1" dirty="0"/>
              <a:t>Less . . .</a:t>
            </a:r>
          </a:p>
          <a:p>
            <a:r>
              <a:rPr lang="en-US" dirty="0"/>
              <a:t>All Sources of Competitive Supply</a:t>
            </a:r>
          </a:p>
          <a:p>
            <a:pPr marL="457200" lvl="1" indent="0">
              <a:buNone/>
            </a:pPr>
            <a:r>
              <a:rPr lang="en-US" b="1" dirty="0"/>
              <a:t>Results In . . .</a:t>
            </a:r>
          </a:p>
          <a:p>
            <a:r>
              <a:rPr lang="en-US" dirty="0"/>
              <a:t>Net Demand</a:t>
            </a:r>
          </a:p>
          <a:p>
            <a:r>
              <a:rPr lang="en-US" dirty="0"/>
              <a:t>Answers the Question: </a:t>
            </a:r>
            <a:r>
              <a:rPr lang="en-US" i="1" dirty="0"/>
              <a:t>Is there demand for the subject project and the competition coming online during the forecast period (the next 3 years)?</a:t>
            </a:r>
          </a:p>
        </p:txBody>
      </p:sp>
    </p:spTree>
    <p:extLst>
      <p:ext uri="{BB962C8B-B14F-4D97-AF65-F5344CB8AC3E}">
        <p14:creationId xmlns:p14="http://schemas.microsoft.com/office/powerpoint/2010/main" val="2500688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8DADF1-9C14-4977-9D5A-CD40A10321AD}"/>
              </a:ext>
            </a:extLst>
          </p:cNvPr>
          <p:cNvSpPr>
            <a:spLocks noGrp="1"/>
          </p:cNvSpPr>
          <p:nvPr>
            <p:ph type="title"/>
          </p:nvPr>
        </p:nvSpPr>
        <p:spPr/>
        <p:txBody>
          <a:bodyPr/>
          <a:lstStyle/>
          <a:p>
            <a:r>
              <a:rPr lang="en-US" dirty="0"/>
              <a:t>Proper Extraction of Demand</a:t>
            </a:r>
          </a:p>
        </p:txBody>
      </p:sp>
      <p:pic>
        <p:nvPicPr>
          <p:cNvPr id="2" name="Picture 1">
            <a:extLst>
              <a:ext uri="{FF2B5EF4-FFF2-40B4-BE49-F238E27FC236}">
                <a16:creationId xmlns:a16="http://schemas.microsoft.com/office/drawing/2014/main" id="{9613DC80-FF13-404D-A9EE-B779433B4021}"/>
              </a:ext>
            </a:extLst>
          </p:cNvPr>
          <p:cNvPicPr>
            <a:picLocks noChangeAspect="1"/>
          </p:cNvPicPr>
          <p:nvPr/>
        </p:nvPicPr>
        <p:blipFill>
          <a:blip r:embed="rId3"/>
          <a:stretch>
            <a:fillRect/>
          </a:stretch>
        </p:blipFill>
        <p:spPr>
          <a:xfrm>
            <a:off x="258310" y="1452563"/>
            <a:ext cx="8712393" cy="3952874"/>
          </a:xfrm>
          <a:prstGeom prst="rect">
            <a:avLst/>
          </a:prstGeom>
        </p:spPr>
      </p:pic>
      <p:sp>
        <p:nvSpPr>
          <p:cNvPr id="9" name="Arrow: Left 8">
            <a:extLst>
              <a:ext uri="{FF2B5EF4-FFF2-40B4-BE49-F238E27FC236}">
                <a16:creationId xmlns:a16="http://schemas.microsoft.com/office/drawing/2014/main" id="{DCC45F6E-56F4-4D53-8941-864CCE51EA8A}"/>
              </a:ext>
            </a:extLst>
          </p:cNvPr>
          <p:cNvSpPr/>
          <p:nvPr/>
        </p:nvSpPr>
        <p:spPr>
          <a:xfrm>
            <a:off x="9079982" y="1635943"/>
            <a:ext cx="1538632" cy="10776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dirty="0"/>
              <a:t>3 Yr. Forecast</a:t>
            </a:r>
          </a:p>
        </p:txBody>
      </p:sp>
      <p:sp>
        <p:nvSpPr>
          <p:cNvPr id="7" name="Arrow: Left 6">
            <a:extLst>
              <a:ext uri="{FF2B5EF4-FFF2-40B4-BE49-F238E27FC236}">
                <a16:creationId xmlns:a16="http://schemas.microsoft.com/office/drawing/2014/main" id="{E4184B7F-4E2B-4C8D-B2A5-311960C4EA5A}"/>
              </a:ext>
            </a:extLst>
          </p:cNvPr>
          <p:cNvSpPr/>
          <p:nvPr/>
        </p:nvSpPr>
        <p:spPr>
          <a:xfrm>
            <a:off x="9079982" y="2956743"/>
            <a:ext cx="1619144" cy="10776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Acceptable CINCH Rate</a:t>
            </a:r>
          </a:p>
        </p:txBody>
      </p:sp>
      <p:sp>
        <p:nvSpPr>
          <p:cNvPr id="10" name="Arrow: Left 9">
            <a:extLst>
              <a:ext uri="{FF2B5EF4-FFF2-40B4-BE49-F238E27FC236}">
                <a16:creationId xmlns:a16="http://schemas.microsoft.com/office/drawing/2014/main" id="{0781349D-2FE2-4936-81F8-4F7282FD317F}"/>
              </a:ext>
            </a:extLst>
          </p:cNvPr>
          <p:cNvSpPr/>
          <p:nvPr/>
        </p:nvSpPr>
        <p:spPr>
          <a:xfrm>
            <a:off x="9160494" y="4277543"/>
            <a:ext cx="1538632" cy="10776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Using All HHs. Okay</a:t>
            </a:r>
          </a:p>
        </p:txBody>
      </p:sp>
      <p:pic>
        <p:nvPicPr>
          <p:cNvPr id="11" name="Graphic 10" descr="Information">
            <a:extLst>
              <a:ext uri="{FF2B5EF4-FFF2-40B4-BE49-F238E27FC236}">
                <a16:creationId xmlns:a16="http://schemas.microsoft.com/office/drawing/2014/main" id="{67D2E1E0-9DC9-454A-8354-83167B5C6D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0134" y="152400"/>
            <a:ext cx="457200" cy="457200"/>
          </a:xfrm>
          <a:prstGeom prst="rect">
            <a:avLst/>
          </a:prstGeom>
        </p:spPr>
      </p:pic>
    </p:spTree>
    <p:extLst>
      <p:ext uri="{BB962C8B-B14F-4D97-AF65-F5344CB8AC3E}">
        <p14:creationId xmlns:p14="http://schemas.microsoft.com/office/powerpoint/2010/main" val="3080613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D245E-0B6E-44EF-97E4-0C1C279C792D}"/>
              </a:ext>
            </a:extLst>
          </p:cNvPr>
          <p:cNvSpPr>
            <a:spLocks noGrp="1"/>
          </p:cNvSpPr>
          <p:nvPr>
            <p:ph type="title"/>
          </p:nvPr>
        </p:nvSpPr>
        <p:spPr>
          <a:xfrm>
            <a:off x="838200" y="30066"/>
            <a:ext cx="10515600" cy="1077686"/>
          </a:xfrm>
        </p:spPr>
        <p:txBody>
          <a:bodyPr/>
          <a:lstStyle/>
          <a:p>
            <a:r>
              <a:rPr lang="en-US" dirty="0"/>
              <a:t>Proper Look at Supply &amp; Then Net Demand</a:t>
            </a:r>
          </a:p>
        </p:txBody>
      </p:sp>
      <p:sp>
        <p:nvSpPr>
          <p:cNvPr id="4" name="Rectangle 3">
            <a:extLst>
              <a:ext uri="{FF2B5EF4-FFF2-40B4-BE49-F238E27FC236}">
                <a16:creationId xmlns:a16="http://schemas.microsoft.com/office/drawing/2014/main" id="{12FB0F2F-5AD3-4E8C-9289-194B0B28AE8C}"/>
              </a:ext>
            </a:extLst>
          </p:cNvPr>
          <p:cNvSpPr/>
          <p:nvPr/>
        </p:nvSpPr>
        <p:spPr>
          <a:xfrm>
            <a:off x="2349500" y="4521200"/>
            <a:ext cx="939800" cy="228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Arrow: Left 5">
            <a:extLst>
              <a:ext uri="{FF2B5EF4-FFF2-40B4-BE49-F238E27FC236}">
                <a16:creationId xmlns:a16="http://schemas.microsoft.com/office/drawing/2014/main" id="{127BC2F5-EC33-45DA-8B4E-691125320110}"/>
              </a:ext>
            </a:extLst>
          </p:cNvPr>
          <p:cNvSpPr/>
          <p:nvPr/>
        </p:nvSpPr>
        <p:spPr>
          <a:xfrm>
            <a:off x="8787356" y="5127171"/>
            <a:ext cx="1619144" cy="10776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Total Supply</a:t>
            </a:r>
          </a:p>
        </p:txBody>
      </p:sp>
      <p:sp>
        <p:nvSpPr>
          <p:cNvPr id="7" name="Arrow: Left 6">
            <a:extLst>
              <a:ext uri="{FF2B5EF4-FFF2-40B4-BE49-F238E27FC236}">
                <a16:creationId xmlns:a16="http://schemas.microsoft.com/office/drawing/2014/main" id="{461F10D7-9735-48DF-9348-FCA4EAD45B4F}"/>
              </a:ext>
            </a:extLst>
          </p:cNvPr>
          <p:cNvSpPr/>
          <p:nvPr/>
        </p:nvSpPr>
        <p:spPr>
          <a:xfrm>
            <a:off x="8787356" y="2010993"/>
            <a:ext cx="1619144" cy="10776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Pent Up Demand</a:t>
            </a:r>
          </a:p>
        </p:txBody>
      </p:sp>
      <p:sp>
        <p:nvSpPr>
          <p:cNvPr id="8" name="Arrow: Left 7">
            <a:extLst>
              <a:ext uri="{FF2B5EF4-FFF2-40B4-BE49-F238E27FC236}">
                <a16:creationId xmlns:a16="http://schemas.microsoft.com/office/drawing/2014/main" id="{8F6684CA-BDC9-485C-BF0E-56AA09D1171C}"/>
              </a:ext>
            </a:extLst>
          </p:cNvPr>
          <p:cNvSpPr/>
          <p:nvPr/>
        </p:nvSpPr>
        <p:spPr>
          <a:xfrm>
            <a:off x="8787356" y="3896942"/>
            <a:ext cx="1619144" cy="10776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New Supply 5% Vacancy</a:t>
            </a:r>
          </a:p>
        </p:txBody>
      </p:sp>
      <p:pic>
        <p:nvPicPr>
          <p:cNvPr id="3" name="Picture 2">
            <a:extLst>
              <a:ext uri="{FF2B5EF4-FFF2-40B4-BE49-F238E27FC236}">
                <a16:creationId xmlns:a16="http://schemas.microsoft.com/office/drawing/2014/main" id="{A7202862-2167-4C77-A574-D3070433BDB9}"/>
              </a:ext>
            </a:extLst>
          </p:cNvPr>
          <p:cNvPicPr>
            <a:picLocks noChangeAspect="1"/>
          </p:cNvPicPr>
          <p:nvPr/>
        </p:nvPicPr>
        <p:blipFill>
          <a:blip r:embed="rId3"/>
          <a:stretch>
            <a:fillRect/>
          </a:stretch>
        </p:blipFill>
        <p:spPr>
          <a:xfrm>
            <a:off x="448734" y="711947"/>
            <a:ext cx="8172267" cy="5631703"/>
          </a:xfrm>
          <a:prstGeom prst="rect">
            <a:avLst/>
          </a:prstGeom>
        </p:spPr>
      </p:pic>
      <p:sp>
        <p:nvSpPr>
          <p:cNvPr id="10" name="Arrow: Left 9">
            <a:extLst>
              <a:ext uri="{FF2B5EF4-FFF2-40B4-BE49-F238E27FC236}">
                <a16:creationId xmlns:a16="http://schemas.microsoft.com/office/drawing/2014/main" id="{37B67EEB-4594-4E4C-9BB1-3C78CF3FD896}"/>
              </a:ext>
            </a:extLst>
          </p:cNvPr>
          <p:cNvSpPr/>
          <p:nvPr/>
        </p:nvSpPr>
        <p:spPr>
          <a:xfrm>
            <a:off x="8787356" y="5666014"/>
            <a:ext cx="1619144" cy="10776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Net Demand</a:t>
            </a:r>
          </a:p>
        </p:txBody>
      </p:sp>
      <p:pic>
        <p:nvPicPr>
          <p:cNvPr id="9" name="Graphic 8" descr="Information">
            <a:extLst>
              <a:ext uri="{FF2B5EF4-FFF2-40B4-BE49-F238E27FC236}">
                <a16:creationId xmlns:a16="http://schemas.microsoft.com/office/drawing/2014/main" id="{604102F3-1149-4B75-9222-BF521855BD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0134" y="152400"/>
            <a:ext cx="457200" cy="457200"/>
          </a:xfrm>
          <a:prstGeom prst="rect">
            <a:avLst/>
          </a:prstGeom>
        </p:spPr>
      </p:pic>
    </p:spTree>
    <p:extLst>
      <p:ext uri="{BB962C8B-B14F-4D97-AF65-F5344CB8AC3E}">
        <p14:creationId xmlns:p14="http://schemas.microsoft.com/office/powerpoint/2010/main" val="1370505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5A0C6-E3FE-4A00-9EEC-3DF457911579}"/>
              </a:ext>
            </a:extLst>
          </p:cNvPr>
          <p:cNvSpPr>
            <a:spLocks noGrp="1"/>
          </p:cNvSpPr>
          <p:nvPr>
            <p:ph type="title"/>
          </p:nvPr>
        </p:nvSpPr>
        <p:spPr/>
        <p:txBody>
          <a:bodyPr/>
          <a:lstStyle/>
          <a:p>
            <a:r>
              <a:rPr lang="en-US" dirty="0"/>
              <a:t>Capture Rate</a:t>
            </a:r>
          </a:p>
        </p:txBody>
      </p:sp>
      <p:sp>
        <p:nvSpPr>
          <p:cNvPr id="3" name="Content Placeholder 2">
            <a:extLst>
              <a:ext uri="{FF2B5EF4-FFF2-40B4-BE49-F238E27FC236}">
                <a16:creationId xmlns:a16="http://schemas.microsoft.com/office/drawing/2014/main" id="{603AF827-A8C7-4164-BA26-2EF92D5AA39D}"/>
              </a:ext>
            </a:extLst>
          </p:cNvPr>
          <p:cNvSpPr>
            <a:spLocks noGrp="1"/>
          </p:cNvSpPr>
          <p:nvPr>
            <p:ph idx="1"/>
          </p:nvPr>
        </p:nvSpPr>
        <p:spPr/>
        <p:txBody>
          <a:bodyPr>
            <a:normAutofit fontScale="92500" lnSpcReduction="10000"/>
          </a:bodyPr>
          <a:lstStyle/>
          <a:p>
            <a:r>
              <a:rPr lang="en-US" dirty="0"/>
              <a:t>NCHMA: The percentage of age, size, and income qualified renter households in the </a:t>
            </a:r>
            <a:r>
              <a:rPr lang="en-US" i="1" dirty="0"/>
              <a:t>primary market area</a:t>
            </a:r>
            <a:r>
              <a:rPr lang="en-US" dirty="0"/>
              <a:t> that the property must capture to fill the units.</a:t>
            </a:r>
          </a:p>
          <a:p>
            <a:r>
              <a:rPr lang="en-US" dirty="0"/>
              <a:t>Calculate: Divide the total number of units at the </a:t>
            </a:r>
            <a:r>
              <a:rPr lang="en-US" u="sng" dirty="0"/>
              <a:t>subject</a:t>
            </a:r>
            <a:r>
              <a:rPr lang="en-US" dirty="0"/>
              <a:t> property by the total number of </a:t>
            </a:r>
            <a:r>
              <a:rPr lang="en-US" u="sng" dirty="0"/>
              <a:t>qualified</a:t>
            </a:r>
            <a:r>
              <a:rPr lang="en-US" dirty="0"/>
              <a:t> renter households in the PMA.</a:t>
            </a:r>
          </a:p>
          <a:p>
            <a:pPr marL="457200" lvl="1" indent="0">
              <a:buNone/>
            </a:pPr>
            <a:r>
              <a:rPr lang="en-US" b="1" dirty="0"/>
              <a:t>Subject Units / Qualified Renter Households in PMA (x 100 as a %)</a:t>
            </a:r>
            <a:endParaRPr lang="en-US" dirty="0"/>
          </a:p>
          <a:p>
            <a:r>
              <a:rPr lang="en-US" dirty="0"/>
              <a:t>Answers the Questions: </a:t>
            </a:r>
            <a:r>
              <a:rPr lang="en-US" i="1" dirty="0"/>
              <a:t>What percentage of qualified households will the subject have to capture?</a:t>
            </a:r>
          </a:p>
          <a:p>
            <a:endParaRPr lang="en-US" i="1" dirty="0"/>
          </a:p>
          <a:p>
            <a:r>
              <a:rPr lang="en-US" i="1" dirty="0"/>
              <a:t>MAP Guide: “</a:t>
            </a:r>
            <a:r>
              <a:rPr lang="en-US" dirty="0"/>
              <a:t>Capture Rate is defined as the percentage of qualified households in the PMA that the property must capture to fill the units and achieve stabilized occupancy. Qualified Household is defined as households that meet any applicable age and household size restrictions and are within any limiting income eligible band….” </a:t>
            </a:r>
          </a:p>
          <a:p>
            <a:endParaRPr lang="en-US" dirty="0"/>
          </a:p>
        </p:txBody>
      </p:sp>
      <p:pic>
        <p:nvPicPr>
          <p:cNvPr id="4" name="Graphic 3" descr="Information">
            <a:extLst>
              <a:ext uri="{FF2B5EF4-FFF2-40B4-BE49-F238E27FC236}">
                <a16:creationId xmlns:a16="http://schemas.microsoft.com/office/drawing/2014/main" id="{F1E9AAB3-57AB-4861-8703-5E5620D7F6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0134" y="152400"/>
            <a:ext cx="457200" cy="457200"/>
          </a:xfrm>
          <a:prstGeom prst="rect">
            <a:avLst/>
          </a:prstGeom>
        </p:spPr>
      </p:pic>
    </p:spTree>
    <p:extLst>
      <p:ext uri="{BB962C8B-B14F-4D97-AF65-F5344CB8AC3E}">
        <p14:creationId xmlns:p14="http://schemas.microsoft.com/office/powerpoint/2010/main" val="293200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58A99-CDDB-407A-97E4-DF2EBA0D1F8D}"/>
              </a:ext>
            </a:extLst>
          </p:cNvPr>
          <p:cNvSpPr>
            <a:spLocks noGrp="1"/>
          </p:cNvSpPr>
          <p:nvPr>
            <p:ph type="title"/>
          </p:nvPr>
        </p:nvSpPr>
        <p:spPr/>
        <p:txBody>
          <a:bodyPr/>
          <a:lstStyle/>
          <a:p>
            <a:r>
              <a:rPr lang="en-US" dirty="0"/>
              <a:t>221(d)(4) Market Study &amp; Appraisal</a:t>
            </a:r>
            <a:br>
              <a:rPr lang="en-US" dirty="0"/>
            </a:br>
            <a:r>
              <a:rPr lang="en-US" dirty="0"/>
              <a:t>Agenda</a:t>
            </a:r>
          </a:p>
        </p:txBody>
      </p:sp>
      <p:sp>
        <p:nvSpPr>
          <p:cNvPr id="3" name="Content Placeholder 2">
            <a:extLst>
              <a:ext uri="{FF2B5EF4-FFF2-40B4-BE49-F238E27FC236}">
                <a16:creationId xmlns:a16="http://schemas.microsoft.com/office/drawing/2014/main" id="{B2FD028D-46F7-4F53-9AB0-98A787293911}"/>
              </a:ext>
            </a:extLst>
          </p:cNvPr>
          <p:cNvSpPr>
            <a:spLocks noGrp="1"/>
          </p:cNvSpPr>
          <p:nvPr>
            <p:ph idx="1"/>
          </p:nvPr>
        </p:nvSpPr>
        <p:spPr/>
        <p:txBody>
          <a:bodyPr>
            <a:normAutofit/>
          </a:bodyPr>
          <a:lstStyle/>
          <a:p>
            <a:r>
              <a:rPr lang="en-US" dirty="0"/>
              <a:t>Market Study</a:t>
            </a:r>
          </a:p>
          <a:p>
            <a:pPr lvl="1"/>
            <a:r>
              <a:rPr lang="en-US" dirty="0"/>
              <a:t>Data Needs</a:t>
            </a:r>
          </a:p>
          <a:p>
            <a:pPr lvl="1"/>
            <a:r>
              <a:rPr lang="en-US" dirty="0"/>
              <a:t>Considerations</a:t>
            </a:r>
          </a:p>
          <a:p>
            <a:pPr lvl="1"/>
            <a:r>
              <a:rPr lang="en-US" dirty="0"/>
              <a:t>Components of a Market Study</a:t>
            </a:r>
          </a:p>
          <a:p>
            <a:r>
              <a:rPr lang="en-US" dirty="0"/>
              <a:t>Appraisal</a:t>
            </a:r>
          </a:p>
          <a:p>
            <a:pPr lvl="1"/>
            <a:r>
              <a:rPr lang="en-US" dirty="0"/>
              <a:t>USPAP Refresher</a:t>
            </a:r>
          </a:p>
          <a:p>
            <a:pPr lvl="1"/>
            <a:r>
              <a:rPr lang="en-US" dirty="0"/>
              <a:t>Data Needs</a:t>
            </a:r>
          </a:p>
          <a:p>
            <a:pPr lvl="1"/>
            <a:r>
              <a:rPr lang="en-US" dirty="0"/>
              <a:t>Limited Scope of Appraisal</a:t>
            </a:r>
          </a:p>
          <a:p>
            <a:pPr lvl="1"/>
            <a:r>
              <a:rPr lang="en-US" dirty="0"/>
              <a:t>Summary of (d)(4) vs (f)</a:t>
            </a:r>
          </a:p>
          <a:p>
            <a:r>
              <a:rPr lang="en-US" dirty="0"/>
              <a:t>Reviewing the Reports</a:t>
            </a:r>
          </a:p>
          <a:p>
            <a:pPr lvl="1"/>
            <a:endParaRPr lang="en-US" dirty="0"/>
          </a:p>
        </p:txBody>
      </p:sp>
    </p:spTree>
    <p:extLst>
      <p:ext uri="{BB962C8B-B14F-4D97-AF65-F5344CB8AC3E}">
        <p14:creationId xmlns:p14="http://schemas.microsoft.com/office/powerpoint/2010/main" val="3281340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4F48F-8CCA-4B8B-89B5-EED4A2B4695A}"/>
              </a:ext>
            </a:extLst>
          </p:cNvPr>
          <p:cNvSpPr>
            <a:spLocks noGrp="1"/>
          </p:cNvSpPr>
          <p:nvPr>
            <p:ph type="title"/>
          </p:nvPr>
        </p:nvSpPr>
        <p:spPr/>
        <p:txBody>
          <a:bodyPr/>
          <a:lstStyle/>
          <a:p>
            <a:r>
              <a:rPr lang="en-US" dirty="0"/>
              <a:t>Penetration Rate</a:t>
            </a:r>
          </a:p>
        </p:txBody>
      </p:sp>
      <p:sp>
        <p:nvSpPr>
          <p:cNvPr id="3" name="Content Placeholder 2">
            <a:extLst>
              <a:ext uri="{FF2B5EF4-FFF2-40B4-BE49-F238E27FC236}">
                <a16:creationId xmlns:a16="http://schemas.microsoft.com/office/drawing/2014/main" id="{133504E6-43C3-40E5-BF36-738B21184BAF}"/>
              </a:ext>
            </a:extLst>
          </p:cNvPr>
          <p:cNvSpPr>
            <a:spLocks noGrp="1"/>
          </p:cNvSpPr>
          <p:nvPr>
            <p:ph idx="1"/>
          </p:nvPr>
        </p:nvSpPr>
        <p:spPr/>
        <p:txBody>
          <a:bodyPr>
            <a:normAutofit/>
          </a:bodyPr>
          <a:lstStyle/>
          <a:p>
            <a:r>
              <a:rPr lang="en-US" dirty="0"/>
              <a:t>NCHMA: The percentage of age and income qualified renter households in the </a:t>
            </a:r>
            <a:r>
              <a:rPr lang="en-US" i="1" dirty="0"/>
              <a:t>primary market area</a:t>
            </a:r>
            <a:r>
              <a:rPr lang="en-US" dirty="0"/>
              <a:t> that all existing and proposed properties, to be completed within six months of the subject, and which are competitively priced to the subject that must be captured to achieve the </a:t>
            </a:r>
            <a:r>
              <a:rPr lang="en-US" i="1" dirty="0"/>
              <a:t>stabilized level of occupancy</a:t>
            </a:r>
            <a:r>
              <a:rPr lang="en-US" dirty="0"/>
              <a:t>.</a:t>
            </a:r>
          </a:p>
          <a:p>
            <a:r>
              <a:rPr lang="en-US" dirty="0"/>
              <a:t>Calculate: Divide the total number of </a:t>
            </a:r>
            <a:r>
              <a:rPr lang="en-US" u="sng" dirty="0"/>
              <a:t>competitive</a:t>
            </a:r>
            <a:r>
              <a:rPr lang="en-US" dirty="0"/>
              <a:t> units (existing and to be completed – including the subject property) by the </a:t>
            </a:r>
            <a:r>
              <a:rPr lang="en-US" u="sng" dirty="0"/>
              <a:t>qualified</a:t>
            </a:r>
            <a:r>
              <a:rPr lang="en-US" dirty="0"/>
              <a:t> renter households in the PMA.</a:t>
            </a:r>
          </a:p>
          <a:p>
            <a:pPr marL="457200" lvl="1" indent="0">
              <a:buNone/>
            </a:pPr>
            <a:r>
              <a:rPr lang="en-US" b="1" dirty="0"/>
              <a:t>Subject &amp; Competitive Units / Qualified Renter Households in PMA (x 100 as a %)</a:t>
            </a:r>
          </a:p>
          <a:p>
            <a:r>
              <a:rPr lang="en-US" dirty="0"/>
              <a:t>Answers the Questions: </a:t>
            </a:r>
            <a:r>
              <a:rPr lang="en-US" i="1" dirty="0"/>
              <a:t>What percentage of qualified households will the competitive set (including the subject property) have to capture?</a:t>
            </a:r>
            <a:endParaRPr lang="en-US" dirty="0"/>
          </a:p>
          <a:p>
            <a:endParaRPr lang="en-US" dirty="0"/>
          </a:p>
        </p:txBody>
      </p:sp>
      <p:pic>
        <p:nvPicPr>
          <p:cNvPr id="4" name="Graphic 3" descr="Information">
            <a:extLst>
              <a:ext uri="{FF2B5EF4-FFF2-40B4-BE49-F238E27FC236}">
                <a16:creationId xmlns:a16="http://schemas.microsoft.com/office/drawing/2014/main" id="{C9CFE2FF-EF29-4B96-BD23-C36345AAAD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0134" y="152400"/>
            <a:ext cx="457200" cy="457200"/>
          </a:xfrm>
          <a:prstGeom prst="rect">
            <a:avLst/>
          </a:prstGeom>
        </p:spPr>
      </p:pic>
    </p:spTree>
    <p:extLst>
      <p:ext uri="{BB962C8B-B14F-4D97-AF65-F5344CB8AC3E}">
        <p14:creationId xmlns:p14="http://schemas.microsoft.com/office/powerpoint/2010/main" val="1490638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DFC5-7E0A-406C-9406-3E72BF4A4324}"/>
              </a:ext>
            </a:extLst>
          </p:cNvPr>
          <p:cNvSpPr>
            <a:spLocks noGrp="1"/>
          </p:cNvSpPr>
          <p:nvPr>
            <p:ph type="title"/>
          </p:nvPr>
        </p:nvSpPr>
        <p:spPr/>
        <p:txBody>
          <a:bodyPr/>
          <a:lstStyle/>
          <a:p>
            <a:r>
              <a:rPr lang="en-US" dirty="0"/>
              <a:t>Capture &amp; Penetration Rates</a:t>
            </a:r>
          </a:p>
        </p:txBody>
      </p:sp>
      <p:pic>
        <p:nvPicPr>
          <p:cNvPr id="3" name="Picture 2">
            <a:extLst>
              <a:ext uri="{FF2B5EF4-FFF2-40B4-BE49-F238E27FC236}">
                <a16:creationId xmlns:a16="http://schemas.microsoft.com/office/drawing/2014/main" id="{80050242-D553-43CD-A328-9008E592DB2C}"/>
              </a:ext>
            </a:extLst>
          </p:cNvPr>
          <p:cNvPicPr>
            <a:picLocks noChangeAspect="1"/>
          </p:cNvPicPr>
          <p:nvPr/>
        </p:nvPicPr>
        <p:blipFill>
          <a:blip r:embed="rId2"/>
          <a:stretch>
            <a:fillRect/>
          </a:stretch>
        </p:blipFill>
        <p:spPr>
          <a:xfrm>
            <a:off x="677335" y="1413852"/>
            <a:ext cx="8936870" cy="4616246"/>
          </a:xfrm>
          <a:prstGeom prst="rect">
            <a:avLst/>
          </a:prstGeom>
        </p:spPr>
      </p:pic>
      <p:pic>
        <p:nvPicPr>
          <p:cNvPr id="4" name="Graphic 3" descr="Information">
            <a:extLst>
              <a:ext uri="{FF2B5EF4-FFF2-40B4-BE49-F238E27FC236}">
                <a16:creationId xmlns:a16="http://schemas.microsoft.com/office/drawing/2014/main" id="{196BF710-536D-48E5-A9CD-70AE15587E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0134" y="152400"/>
            <a:ext cx="457200" cy="457200"/>
          </a:xfrm>
          <a:prstGeom prst="rect">
            <a:avLst/>
          </a:prstGeom>
        </p:spPr>
      </p:pic>
    </p:spTree>
    <p:extLst>
      <p:ext uri="{BB962C8B-B14F-4D97-AF65-F5344CB8AC3E}">
        <p14:creationId xmlns:p14="http://schemas.microsoft.com/office/powerpoint/2010/main" val="1553892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FB9ACE-4876-4618-AAEF-CBBA8E4044A3}"/>
              </a:ext>
            </a:extLst>
          </p:cNvPr>
          <p:cNvSpPr>
            <a:spLocks noGrp="1"/>
          </p:cNvSpPr>
          <p:nvPr>
            <p:ph type="title"/>
          </p:nvPr>
        </p:nvSpPr>
        <p:spPr/>
        <p:txBody>
          <a:bodyPr/>
          <a:lstStyle/>
          <a:p>
            <a:r>
              <a:rPr lang="en-US" dirty="0"/>
              <a:t>All Renters vs. Income Qualified Renters</a:t>
            </a:r>
          </a:p>
        </p:txBody>
      </p:sp>
      <p:sp>
        <p:nvSpPr>
          <p:cNvPr id="4" name="Content Placeholder 3">
            <a:extLst>
              <a:ext uri="{FF2B5EF4-FFF2-40B4-BE49-F238E27FC236}">
                <a16:creationId xmlns:a16="http://schemas.microsoft.com/office/drawing/2014/main" id="{0130E594-BBD6-47AE-9E14-EABAFD0C5E18}"/>
              </a:ext>
            </a:extLst>
          </p:cNvPr>
          <p:cNvSpPr>
            <a:spLocks noGrp="1"/>
          </p:cNvSpPr>
          <p:nvPr>
            <p:ph idx="1"/>
          </p:nvPr>
        </p:nvSpPr>
        <p:spPr/>
        <p:txBody>
          <a:bodyPr>
            <a:normAutofit/>
          </a:bodyPr>
          <a:lstStyle/>
          <a:p>
            <a:pPr marL="0" indent="0">
              <a:buNone/>
            </a:pPr>
            <a:r>
              <a:rPr lang="en-US" b="1" dirty="0"/>
              <a:t>When Calculating Demand</a:t>
            </a:r>
          </a:p>
          <a:p>
            <a:r>
              <a:rPr lang="en-US" dirty="0"/>
              <a:t>Some Analysts Use </a:t>
            </a:r>
            <a:r>
              <a:rPr lang="en-US" u="sng" dirty="0"/>
              <a:t>All</a:t>
            </a:r>
            <a:r>
              <a:rPr lang="en-US" dirty="0"/>
              <a:t> Renter Households</a:t>
            </a:r>
          </a:p>
          <a:p>
            <a:pPr lvl="1"/>
            <a:r>
              <a:rPr lang="en-US" dirty="0"/>
              <a:t>Their Inventory/Supply Estimates Follow Suit</a:t>
            </a:r>
          </a:p>
          <a:p>
            <a:r>
              <a:rPr lang="en-US" dirty="0"/>
              <a:t>Some Analysts Use </a:t>
            </a:r>
            <a:r>
              <a:rPr lang="en-US" u="sng" dirty="0"/>
              <a:t>Income Qualified</a:t>
            </a:r>
            <a:r>
              <a:rPr lang="en-US" dirty="0"/>
              <a:t> Renter Households</a:t>
            </a:r>
          </a:p>
          <a:p>
            <a:pPr lvl="1"/>
            <a:r>
              <a:rPr lang="en-US" dirty="0"/>
              <a:t>Their Inventory/Supply Estimates Reflect Competitive Units</a:t>
            </a:r>
          </a:p>
          <a:p>
            <a:pPr lvl="1"/>
            <a:r>
              <a:rPr lang="en-US" dirty="0"/>
              <a:t>Have to Work to “Sculpt” the Appropriate Inventory</a:t>
            </a:r>
          </a:p>
          <a:p>
            <a:pPr lvl="1"/>
            <a:endParaRPr lang="en-US" dirty="0"/>
          </a:p>
          <a:p>
            <a:r>
              <a:rPr lang="en-US" b="1" dirty="0"/>
              <a:t>All</a:t>
            </a:r>
            <a:r>
              <a:rPr lang="en-US" dirty="0"/>
              <a:t> Analysts Later Shift to Income Qualified Renter Households</a:t>
            </a:r>
          </a:p>
          <a:p>
            <a:pPr lvl="1"/>
            <a:r>
              <a:rPr lang="en-US" dirty="0"/>
              <a:t>Measure Affordability</a:t>
            </a:r>
          </a:p>
          <a:p>
            <a:pPr lvl="1"/>
            <a:r>
              <a:rPr lang="en-US" dirty="0"/>
              <a:t>Calculate Capture &amp; Penetration Rates</a:t>
            </a:r>
          </a:p>
        </p:txBody>
      </p:sp>
      <p:cxnSp>
        <p:nvCxnSpPr>
          <p:cNvPr id="5" name="Straight Connector 4">
            <a:extLst>
              <a:ext uri="{FF2B5EF4-FFF2-40B4-BE49-F238E27FC236}">
                <a16:creationId xmlns:a16="http://schemas.microsoft.com/office/drawing/2014/main" id="{E8391B59-CC7A-4883-A037-48DD44688D41}"/>
              </a:ext>
            </a:extLst>
          </p:cNvPr>
          <p:cNvCxnSpPr>
            <a:cxnSpLocks/>
          </p:cNvCxnSpPr>
          <p:nvPr/>
        </p:nvCxnSpPr>
        <p:spPr>
          <a:xfrm>
            <a:off x="838200" y="4465228"/>
            <a:ext cx="10515600" cy="0"/>
          </a:xfrm>
          <a:prstGeom prst="line">
            <a:avLst/>
          </a:prstGeom>
        </p:spPr>
        <p:style>
          <a:lnRef idx="1">
            <a:schemeClr val="dk1"/>
          </a:lnRef>
          <a:fillRef idx="0">
            <a:schemeClr val="dk1"/>
          </a:fillRef>
          <a:effectRef idx="0">
            <a:schemeClr val="dk1"/>
          </a:effectRef>
          <a:fontRef idx="minor">
            <a:schemeClr val="tx1"/>
          </a:fontRef>
        </p:style>
      </p:cxnSp>
      <p:pic>
        <p:nvPicPr>
          <p:cNvPr id="6" name="Graphic 5" descr="Information">
            <a:extLst>
              <a:ext uri="{FF2B5EF4-FFF2-40B4-BE49-F238E27FC236}">
                <a16:creationId xmlns:a16="http://schemas.microsoft.com/office/drawing/2014/main" id="{64E51388-5A08-4B8D-BD54-63AB0389D9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0134" y="152400"/>
            <a:ext cx="457200" cy="457200"/>
          </a:xfrm>
          <a:prstGeom prst="rect">
            <a:avLst/>
          </a:prstGeom>
        </p:spPr>
      </p:pic>
    </p:spTree>
    <p:extLst>
      <p:ext uri="{BB962C8B-B14F-4D97-AF65-F5344CB8AC3E}">
        <p14:creationId xmlns:p14="http://schemas.microsoft.com/office/powerpoint/2010/main" val="162124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09F0B-08AB-40F9-B4A9-BDAC659C2098}"/>
              </a:ext>
            </a:extLst>
          </p:cNvPr>
          <p:cNvSpPr>
            <a:spLocks noGrp="1"/>
          </p:cNvSpPr>
          <p:nvPr>
            <p:ph type="title"/>
          </p:nvPr>
        </p:nvSpPr>
        <p:spPr>
          <a:xfrm>
            <a:off x="838200" y="365125"/>
            <a:ext cx="10515600" cy="1325563"/>
          </a:xfrm>
        </p:spPr>
        <p:txBody>
          <a:bodyPr>
            <a:normAutofit/>
          </a:bodyPr>
          <a:lstStyle/>
          <a:p>
            <a:r>
              <a:rPr lang="en-US" dirty="0"/>
              <a:t>Income Qualified Renter Households</a:t>
            </a:r>
          </a:p>
        </p:txBody>
      </p:sp>
      <p:sp>
        <p:nvSpPr>
          <p:cNvPr id="3" name="Content Placeholder 2">
            <a:extLst>
              <a:ext uri="{FF2B5EF4-FFF2-40B4-BE49-F238E27FC236}">
                <a16:creationId xmlns:a16="http://schemas.microsoft.com/office/drawing/2014/main" id="{E389DF03-7703-4895-9BF8-D66BC9218014}"/>
              </a:ext>
            </a:extLst>
          </p:cNvPr>
          <p:cNvSpPr>
            <a:spLocks noGrp="1"/>
          </p:cNvSpPr>
          <p:nvPr>
            <p:ph idx="1"/>
          </p:nvPr>
        </p:nvSpPr>
        <p:spPr/>
        <p:txBody>
          <a:bodyPr>
            <a:normAutofit/>
          </a:bodyPr>
          <a:lstStyle/>
          <a:p>
            <a:pPr lvl="0"/>
            <a:r>
              <a:rPr lang="en-US" dirty="0"/>
              <a:t>Must Derive &amp; Calculate this in the Proper Order</a:t>
            </a:r>
          </a:p>
          <a:p>
            <a:pPr lvl="1"/>
            <a:r>
              <a:rPr lang="en-US" dirty="0"/>
              <a:t>Segment </a:t>
            </a:r>
            <a:r>
              <a:rPr lang="en-US" u="sng" dirty="0"/>
              <a:t>Renter</a:t>
            </a:r>
            <a:r>
              <a:rPr lang="en-US" dirty="0"/>
              <a:t> Households by Income (Income by Tenure)</a:t>
            </a:r>
          </a:p>
          <a:p>
            <a:pPr lvl="1"/>
            <a:r>
              <a:rPr lang="en-US" dirty="0"/>
              <a:t>Extract Just Households that are Income Qualified</a:t>
            </a:r>
          </a:p>
          <a:p>
            <a:pPr lvl="0"/>
            <a:r>
              <a:rPr lang="en-US" dirty="0"/>
              <a:t>Incorrect Procedure</a:t>
            </a:r>
          </a:p>
          <a:p>
            <a:pPr lvl="1"/>
            <a:r>
              <a:rPr lang="en-US" dirty="0"/>
              <a:t>Take All Qualified Households (both owner and renter)</a:t>
            </a:r>
          </a:p>
          <a:p>
            <a:pPr lvl="1"/>
            <a:r>
              <a:rPr lang="en-US" dirty="0"/>
              <a:t>Then Apply the Percentage of Renter Households in that Market</a:t>
            </a:r>
          </a:p>
          <a:p>
            <a:r>
              <a:rPr lang="en-US" dirty="0"/>
              <a:t>Doing So Overstates Income Qualified Demand</a:t>
            </a:r>
          </a:p>
          <a:p>
            <a:r>
              <a:rPr lang="en-US" dirty="0"/>
              <a:t>Demographic Data Suppliers Can Provide this Segmentation</a:t>
            </a:r>
          </a:p>
          <a:p>
            <a:pPr lvl="1"/>
            <a:r>
              <a:rPr lang="en-US" dirty="0"/>
              <a:t>The market analyst may need to order a Custom Report</a:t>
            </a:r>
          </a:p>
          <a:p>
            <a:pPr lvl="1"/>
            <a:r>
              <a:rPr lang="en-US" dirty="0"/>
              <a:t>American Community Survey Data can help to parse the data</a:t>
            </a:r>
          </a:p>
          <a:p>
            <a:endParaRPr lang="en-US" dirty="0"/>
          </a:p>
        </p:txBody>
      </p:sp>
      <p:pic>
        <p:nvPicPr>
          <p:cNvPr id="4" name="Graphic 3" descr="Information">
            <a:extLst>
              <a:ext uri="{FF2B5EF4-FFF2-40B4-BE49-F238E27FC236}">
                <a16:creationId xmlns:a16="http://schemas.microsoft.com/office/drawing/2014/main" id="{AF1FBF15-0635-4993-97C3-55C23665AE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0134" y="152400"/>
            <a:ext cx="457200" cy="457200"/>
          </a:xfrm>
          <a:prstGeom prst="rect">
            <a:avLst/>
          </a:prstGeom>
        </p:spPr>
      </p:pic>
    </p:spTree>
    <p:extLst>
      <p:ext uri="{BB962C8B-B14F-4D97-AF65-F5344CB8AC3E}">
        <p14:creationId xmlns:p14="http://schemas.microsoft.com/office/powerpoint/2010/main" val="2468611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3986E-D2C3-499F-A14C-D8A0FEE935F7}"/>
              </a:ext>
            </a:extLst>
          </p:cNvPr>
          <p:cNvSpPr>
            <a:spLocks noGrp="1"/>
          </p:cNvSpPr>
          <p:nvPr>
            <p:ph type="title"/>
          </p:nvPr>
        </p:nvSpPr>
        <p:spPr/>
        <p:txBody>
          <a:bodyPr/>
          <a:lstStyle/>
          <a:p>
            <a:r>
              <a:rPr lang="en-US" dirty="0"/>
              <a:t>Affordability Test</a:t>
            </a:r>
          </a:p>
        </p:txBody>
      </p:sp>
      <p:sp>
        <p:nvSpPr>
          <p:cNvPr id="3" name="Content Placeholder 2">
            <a:extLst>
              <a:ext uri="{FF2B5EF4-FFF2-40B4-BE49-F238E27FC236}">
                <a16:creationId xmlns:a16="http://schemas.microsoft.com/office/drawing/2014/main" id="{0AE52200-DD68-413A-8A31-EF37B76F0485}"/>
              </a:ext>
            </a:extLst>
          </p:cNvPr>
          <p:cNvSpPr>
            <a:spLocks noGrp="1"/>
          </p:cNvSpPr>
          <p:nvPr>
            <p:ph idx="1"/>
          </p:nvPr>
        </p:nvSpPr>
        <p:spPr/>
        <p:txBody>
          <a:bodyPr/>
          <a:lstStyle/>
          <a:p>
            <a:r>
              <a:rPr lang="en-US" dirty="0"/>
              <a:t>Percentage of Income that Can be Applied to Rent</a:t>
            </a:r>
          </a:p>
          <a:p>
            <a:pPr lvl="1"/>
            <a:r>
              <a:rPr lang="en-US" dirty="0"/>
              <a:t>The Best Analysts (&amp; MAP Guide) use </a:t>
            </a:r>
            <a:r>
              <a:rPr lang="en-US" u="sng" dirty="0"/>
              <a:t>Gross</a:t>
            </a:r>
            <a:r>
              <a:rPr lang="en-US" dirty="0"/>
              <a:t> Rent or Rent + Utilities</a:t>
            </a:r>
          </a:p>
          <a:p>
            <a:r>
              <a:rPr lang="en-US" dirty="0"/>
              <a:t>The Best Analysts Use 30% - 33% of Income</a:t>
            </a:r>
          </a:p>
          <a:p>
            <a:pPr lvl="1"/>
            <a:r>
              <a:rPr lang="en-US" dirty="0"/>
              <a:t>Or 3 x Rent = Required Income</a:t>
            </a:r>
          </a:p>
          <a:p>
            <a:r>
              <a:rPr lang="en-US" dirty="0"/>
              <a:t>Some Analysts Use 40% of Income</a:t>
            </a:r>
          </a:p>
          <a:p>
            <a:pPr lvl="1"/>
            <a:r>
              <a:rPr lang="en-US" dirty="0"/>
              <a:t>Or 2.5 x Rent = Required Income</a:t>
            </a:r>
          </a:p>
          <a:p>
            <a:pPr lvl="1"/>
            <a:r>
              <a:rPr lang="en-US" dirty="0"/>
              <a:t>Potential for Overburdened Renter Households</a:t>
            </a:r>
          </a:p>
          <a:p>
            <a:r>
              <a:rPr lang="en-US" dirty="0"/>
              <a:t>Number of Renter Households for which the Rent is Affordable Feeds to the Capture and Penetration Rates</a:t>
            </a:r>
          </a:p>
          <a:p>
            <a:endParaRPr lang="en-US" dirty="0"/>
          </a:p>
          <a:p>
            <a:endParaRPr lang="en-US" dirty="0"/>
          </a:p>
        </p:txBody>
      </p:sp>
      <p:pic>
        <p:nvPicPr>
          <p:cNvPr id="4" name="Graphic 3" descr="Information">
            <a:extLst>
              <a:ext uri="{FF2B5EF4-FFF2-40B4-BE49-F238E27FC236}">
                <a16:creationId xmlns:a16="http://schemas.microsoft.com/office/drawing/2014/main" id="{786D18DF-78EB-462F-B572-9CF009FF00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0134" y="152400"/>
            <a:ext cx="457200" cy="457200"/>
          </a:xfrm>
          <a:prstGeom prst="rect">
            <a:avLst/>
          </a:prstGeom>
        </p:spPr>
      </p:pic>
    </p:spTree>
    <p:extLst>
      <p:ext uri="{BB962C8B-B14F-4D97-AF65-F5344CB8AC3E}">
        <p14:creationId xmlns:p14="http://schemas.microsoft.com/office/powerpoint/2010/main" val="1894867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7D4A5-805D-4DC5-8633-A27F94F2DB5E}"/>
              </a:ext>
            </a:extLst>
          </p:cNvPr>
          <p:cNvSpPr>
            <a:spLocks noGrp="1"/>
          </p:cNvSpPr>
          <p:nvPr>
            <p:ph type="title"/>
          </p:nvPr>
        </p:nvSpPr>
        <p:spPr/>
        <p:txBody>
          <a:bodyPr/>
          <a:lstStyle/>
          <a:p>
            <a:r>
              <a:rPr lang="en-US" dirty="0"/>
              <a:t>Upper Level of Income</a:t>
            </a:r>
          </a:p>
        </p:txBody>
      </p:sp>
      <p:sp>
        <p:nvSpPr>
          <p:cNvPr id="3" name="Content Placeholder 2">
            <a:extLst>
              <a:ext uri="{FF2B5EF4-FFF2-40B4-BE49-F238E27FC236}">
                <a16:creationId xmlns:a16="http://schemas.microsoft.com/office/drawing/2014/main" id="{5ECCCBAF-F59A-46AC-8A52-C7954853E9AD}"/>
              </a:ext>
            </a:extLst>
          </p:cNvPr>
          <p:cNvSpPr>
            <a:spLocks noGrp="1"/>
          </p:cNvSpPr>
          <p:nvPr>
            <p:ph idx="1"/>
          </p:nvPr>
        </p:nvSpPr>
        <p:spPr/>
        <p:txBody>
          <a:bodyPr/>
          <a:lstStyle/>
          <a:p>
            <a:r>
              <a:rPr lang="en-US" dirty="0"/>
              <a:t>Best Analysts Limit the Upper Level of Income for Potential Renters</a:t>
            </a:r>
          </a:p>
          <a:p>
            <a:pPr lvl="1"/>
            <a:r>
              <a:rPr lang="en-US" dirty="0"/>
              <a:t>Often $150,000 or 3 Times the Lower Income Limit</a:t>
            </a:r>
          </a:p>
          <a:p>
            <a:r>
              <a:rPr lang="en-US" dirty="0"/>
              <a:t>Some Analysts Go “To Infinity and Beyond . . .”</a:t>
            </a:r>
          </a:p>
          <a:p>
            <a:pPr lvl="1"/>
            <a:r>
              <a:rPr lang="en-US" dirty="0"/>
              <a:t>Even Though Small, this Overstates Demand in Most Markets</a:t>
            </a:r>
          </a:p>
          <a:p>
            <a:pPr lvl="1"/>
            <a:r>
              <a:rPr lang="en-US" dirty="0"/>
              <a:t>The Highest Income Group Is Less Likely To Rent a Standard Apartment</a:t>
            </a:r>
          </a:p>
        </p:txBody>
      </p:sp>
      <p:pic>
        <p:nvPicPr>
          <p:cNvPr id="4" name="Graphic 3" descr="Information">
            <a:extLst>
              <a:ext uri="{FF2B5EF4-FFF2-40B4-BE49-F238E27FC236}">
                <a16:creationId xmlns:a16="http://schemas.microsoft.com/office/drawing/2014/main" id="{693D8659-B875-4A99-AC0B-9DF7EF38C6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0134" y="152400"/>
            <a:ext cx="457200" cy="457200"/>
          </a:xfrm>
          <a:prstGeom prst="rect">
            <a:avLst/>
          </a:prstGeom>
        </p:spPr>
      </p:pic>
    </p:spTree>
    <p:extLst>
      <p:ext uri="{BB962C8B-B14F-4D97-AF65-F5344CB8AC3E}">
        <p14:creationId xmlns:p14="http://schemas.microsoft.com/office/powerpoint/2010/main" val="2501733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7E56B-B648-4E79-A8DF-A253E1942261}"/>
              </a:ext>
            </a:extLst>
          </p:cNvPr>
          <p:cNvSpPr>
            <a:spLocks noGrp="1"/>
          </p:cNvSpPr>
          <p:nvPr>
            <p:ph type="title"/>
          </p:nvPr>
        </p:nvSpPr>
        <p:spPr/>
        <p:txBody>
          <a:bodyPr/>
          <a:lstStyle/>
          <a:p>
            <a:r>
              <a:rPr lang="en-US" dirty="0"/>
              <a:t>Forecast Period – Should Be 3 Years</a:t>
            </a:r>
          </a:p>
        </p:txBody>
      </p:sp>
      <p:sp>
        <p:nvSpPr>
          <p:cNvPr id="3" name="Content Placeholder 2">
            <a:extLst>
              <a:ext uri="{FF2B5EF4-FFF2-40B4-BE49-F238E27FC236}">
                <a16:creationId xmlns:a16="http://schemas.microsoft.com/office/drawing/2014/main" id="{D77A5B23-9807-4D52-8CAC-5B1A76474C66}"/>
              </a:ext>
            </a:extLst>
          </p:cNvPr>
          <p:cNvSpPr>
            <a:spLocks noGrp="1"/>
          </p:cNvSpPr>
          <p:nvPr>
            <p:ph idx="1"/>
          </p:nvPr>
        </p:nvSpPr>
        <p:spPr/>
        <p:txBody>
          <a:bodyPr>
            <a:normAutofit/>
          </a:bodyPr>
          <a:lstStyle/>
          <a:p>
            <a:pPr lvl="0"/>
            <a:r>
              <a:rPr lang="en-US" dirty="0"/>
              <a:t>Accurate Pipeline Projections are Only Available for 3 Years</a:t>
            </a:r>
          </a:p>
          <a:p>
            <a:pPr lvl="0"/>
            <a:r>
              <a:rPr lang="en-US" dirty="0"/>
              <a:t>When a Longer Forecast Period is Used</a:t>
            </a:r>
          </a:p>
          <a:p>
            <a:pPr lvl="1"/>
            <a:r>
              <a:rPr lang="en-US" dirty="0"/>
              <a:t>Supply Decreases in Years 4 &amp; 5 (the information is not yet available)</a:t>
            </a:r>
          </a:p>
          <a:p>
            <a:pPr lvl="1"/>
            <a:r>
              <a:rPr lang="en-US" dirty="0"/>
              <a:t>Demand Outstrips Supply in Years 4 and 5</a:t>
            </a:r>
          </a:p>
          <a:p>
            <a:pPr lvl="1"/>
            <a:r>
              <a:rPr lang="en-US" dirty="0"/>
              <a:t>So . . . Net Demand is Overestimated</a:t>
            </a:r>
          </a:p>
          <a:p>
            <a:pPr lvl="0"/>
            <a:r>
              <a:rPr lang="en-US" dirty="0"/>
              <a:t>If Project Size or Market Issues </a:t>
            </a:r>
            <a:r>
              <a:rPr lang="en-US" u="sng" dirty="0"/>
              <a:t>Require</a:t>
            </a:r>
            <a:r>
              <a:rPr lang="en-US" dirty="0"/>
              <a:t> a Longer Forecast Period:</a:t>
            </a:r>
          </a:p>
          <a:p>
            <a:pPr lvl="1"/>
            <a:r>
              <a:rPr lang="en-US" dirty="0"/>
              <a:t>Must analyze the current 3 year pipeline and recent historical trends</a:t>
            </a:r>
          </a:p>
          <a:p>
            <a:pPr marL="457200" lvl="1" indent="0">
              <a:buNone/>
            </a:pPr>
            <a:r>
              <a:rPr lang="en-US" dirty="0"/>
              <a:t>    </a:t>
            </a:r>
            <a:r>
              <a:rPr lang="en-US" b="1" dirty="0"/>
              <a:t>And then . . . </a:t>
            </a:r>
          </a:p>
          <a:p>
            <a:pPr lvl="1"/>
            <a:r>
              <a:rPr lang="en-US" dirty="0"/>
              <a:t>Make logical forecasts of new supply for any years after the first 3</a:t>
            </a:r>
          </a:p>
          <a:p>
            <a:endParaRPr lang="en-US" dirty="0"/>
          </a:p>
        </p:txBody>
      </p:sp>
      <p:pic>
        <p:nvPicPr>
          <p:cNvPr id="4" name="Graphic 3" descr="Information">
            <a:extLst>
              <a:ext uri="{FF2B5EF4-FFF2-40B4-BE49-F238E27FC236}">
                <a16:creationId xmlns:a16="http://schemas.microsoft.com/office/drawing/2014/main" id="{9C358512-A7F6-4C67-80B9-C4C362FA3B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0134" y="152400"/>
            <a:ext cx="457200" cy="457200"/>
          </a:xfrm>
          <a:prstGeom prst="rect">
            <a:avLst/>
          </a:prstGeom>
        </p:spPr>
      </p:pic>
    </p:spTree>
    <p:extLst>
      <p:ext uri="{BB962C8B-B14F-4D97-AF65-F5344CB8AC3E}">
        <p14:creationId xmlns:p14="http://schemas.microsoft.com/office/powerpoint/2010/main" val="643304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8A19E-B1A7-4F24-A087-E27516B50A27}"/>
              </a:ext>
            </a:extLst>
          </p:cNvPr>
          <p:cNvSpPr>
            <a:spLocks noGrp="1"/>
          </p:cNvSpPr>
          <p:nvPr>
            <p:ph type="title"/>
          </p:nvPr>
        </p:nvSpPr>
        <p:spPr/>
        <p:txBody>
          <a:bodyPr>
            <a:normAutofit/>
          </a:bodyPr>
          <a:lstStyle/>
          <a:p>
            <a:r>
              <a:rPr lang="en-US" dirty="0"/>
              <a:t>Units Removed from Inventory</a:t>
            </a:r>
          </a:p>
        </p:txBody>
      </p:sp>
      <p:sp>
        <p:nvSpPr>
          <p:cNvPr id="3" name="Content Placeholder 2">
            <a:extLst>
              <a:ext uri="{FF2B5EF4-FFF2-40B4-BE49-F238E27FC236}">
                <a16:creationId xmlns:a16="http://schemas.microsoft.com/office/drawing/2014/main" id="{DDCAFA33-C28F-4E5A-BC95-733594D2C6D3}"/>
              </a:ext>
            </a:extLst>
          </p:cNvPr>
          <p:cNvSpPr>
            <a:spLocks noGrp="1"/>
          </p:cNvSpPr>
          <p:nvPr>
            <p:ph idx="1"/>
          </p:nvPr>
        </p:nvSpPr>
        <p:spPr/>
        <p:txBody>
          <a:bodyPr>
            <a:normAutofit/>
          </a:bodyPr>
          <a:lstStyle/>
          <a:p>
            <a:r>
              <a:rPr lang="en-US" dirty="0"/>
              <a:t>Units Removed from Inventory (the Supply)</a:t>
            </a:r>
          </a:p>
          <a:p>
            <a:pPr lvl="1"/>
            <a:r>
              <a:rPr lang="en-US" dirty="0"/>
              <a:t>Units Lost or Converted to Other Uses, including the for sale market</a:t>
            </a:r>
          </a:p>
          <a:p>
            <a:pPr lvl="0"/>
            <a:r>
              <a:rPr lang="en-US" dirty="0"/>
              <a:t>Measured via HUD’s </a:t>
            </a:r>
            <a:r>
              <a:rPr lang="en-US" b="1" u="sng" dirty="0"/>
              <a:t>C</a:t>
            </a:r>
            <a:r>
              <a:rPr lang="en-US" dirty="0"/>
              <a:t>omponents of </a:t>
            </a:r>
            <a:r>
              <a:rPr lang="en-US" b="1" u="sng" dirty="0"/>
              <a:t>In</a:t>
            </a:r>
            <a:r>
              <a:rPr lang="en-US" dirty="0"/>
              <a:t>ventory </a:t>
            </a:r>
            <a:r>
              <a:rPr lang="en-US" b="1" u="sng" dirty="0"/>
              <a:t>Ch</a:t>
            </a:r>
            <a:r>
              <a:rPr lang="en-US" dirty="0"/>
              <a:t>ange or CINCH</a:t>
            </a:r>
          </a:p>
          <a:p>
            <a:pPr lvl="0"/>
            <a:r>
              <a:rPr lang="en-US" dirty="0"/>
              <a:t>CINCH Rate is About 0.27% of All Supply for the Western Region</a:t>
            </a:r>
          </a:p>
          <a:p>
            <a:pPr lvl="1"/>
            <a:r>
              <a:rPr lang="en-US" dirty="0"/>
              <a:t>Somewhat Less for Green Fields Areas (often less than 0.2%)</a:t>
            </a:r>
          </a:p>
          <a:p>
            <a:pPr lvl="1"/>
            <a:r>
              <a:rPr lang="en-US" dirty="0"/>
              <a:t>We Have Seen this Several Times Higher</a:t>
            </a:r>
          </a:p>
          <a:p>
            <a:pPr lvl="1"/>
            <a:r>
              <a:rPr lang="en-US" dirty="0"/>
              <a:t>Markets with high rents and tight market conditions are unlikely to lose units except as they are demolished for newer, more dense projects</a:t>
            </a:r>
          </a:p>
          <a:p>
            <a:pPr lvl="0"/>
            <a:r>
              <a:rPr lang="en-US" dirty="0"/>
              <a:t>Units Removed from Inventory IS a Component of Net Demand</a:t>
            </a:r>
          </a:p>
          <a:p>
            <a:pPr lvl="1"/>
            <a:r>
              <a:rPr lang="en-US" dirty="0"/>
              <a:t>But must tie in reasonably to the area CINCH Rate</a:t>
            </a:r>
          </a:p>
        </p:txBody>
      </p:sp>
      <p:pic>
        <p:nvPicPr>
          <p:cNvPr id="4" name="Graphic 3" descr="Information">
            <a:extLst>
              <a:ext uri="{FF2B5EF4-FFF2-40B4-BE49-F238E27FC236}">
                <a16:creationId xmlns:a16="http://schemas.microsoft.com/office/drawing/2014/main" id="{548AC9BF-A5F0-4E8B-A9C4-831C85B7B0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0134" y="152400"/>
            <a:ext cx="457200" cy="457200"/>
          </a:xfrm>
          <a:prstGeom prst="rect">
            <a:avLst/>
          </a:prstGeom>
        </p:spPr>
      </p:pic>
    </p:spTree>
    <p:extLst>
      <p:ext uri="{BB962C8B-B14F-4D97-AF65-F5344CB8AC3E}">
        <p14:creationId xmlns:p14="http://schemas.microsoft.com/office/powerpoint/2010/main" val="604708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A3D6D-4314-4995-BBBE-A89DFFE49EB2}"/>
              </a:ext>
            </a:extLst>
          </p:cNvPr>
          <p:cNvSpPr>
            <a:spLocks noGrp="1"/>
          </p:cNvSpPr>
          <p:nvPr>
            <p:ph type="title"/>
          </p:nvPr>
        </p:nvSpPr>
        <p:spPr/>
        <p:txBody>
          <a:bodyPr>
            <a:normAutofit/>
          </a:bodyPr>
          <a:lstStyle/>
          <a:p>
            <a:r>
              <a:rPr lang="en-US" dirty="0"/>
              <a:t>In-Migration</a:t>
            </a:r>
          </a:p>
        </p:txBody>
      </p:sp>
      <p:sp>
        <p:nvSpPr>
          <p:cNvPr id="3" name="Content Placeholder 2">
            <a:extLst>
              <a:ext uri="{FF2B5EF4-FFF2-40B4-BE49-F238E27FC236}">
                <a16:creationId xmlns:a16="http://schemas.microsoft.com/office/drawing/2014/main" id="{A6BDE0BE-A4CB-4DFF-83BA-937EBE2625F8}"/>
              </a:ext>
            </a:extLst>
          </p:cNvPr>
          <p:cNvSpPr>
            <a:spLocks noGrp="1"/>
          </p:cNvSpPr>
          <p:nvPr>
            <p:ph idx="1"/>
          </p:nvPr>
        </p:nvSpPr>
        <p:spPr/>
        <p:txBody>
          <a:bodyPr>
            <a:normAutofit/>
          </a:bodyPr>
          <a:lstStyle/>
          <a:p>
            <a:pPr lvl="0"/>
            <a:r>
              <a:rPr lang="en-US" dirty="0"/>
              <a:t>In-Migration on top of the household growth already estimated</a:t>
            </a:r>
          </a:p>
          <a:p>
            <a:pPr lvl="1"/>
            <a:r>
              <a:rPr lang="en-US" dirty="0"/>
              <a:t>Possible, but rare</a:t>
            </a:r>
          </a:p>
          <a:p>
            <a:pPr lvl="1"/>
            <a:r>
              <a:rPr lang="en-US" dirty="0"/>
              <a:t>Must present </a:t>
            </a:r>
            <a:r>
              <a:rPr lang="en-US" u="sng" dirty="0"/>
              <a:t>absolutely convincing</a:t>
            </a:r>
            <a:r>
              <a:rPr lang="en-US" dirty="0"/>
              <a:t> evidence</a:t>
            </a:r>
          </a:p>
          <a:p>
            <a:pPr lvl="0"/>
            <a:r>
              <a:rPr lang="en-US" dirty="0"/>
              <a:t>Often </a:t>
            </a:r>
            <a:r>
              <a:rPr lang="en-US" u="sng" dirty="0"/>
              <a:t>Not</a:t>
            </a:r>
            <a:r>
              <a:rPr lang="en-US" dirty="0"/>
              <a:t> an Additional Source of Demand</a:t>
            </a:r>
          </a:p>
          <a:p>
            <a:pPr lvl="1"/>
            <a:r>
              <a:rPr lang="en-US" dirty="0"/>
              <a:t>Just What is </a:t>
            </a:r>
            <a:r>
              <a:rPr lang="en-US" u="sng" dirty="0"/>
              <a:t>Already Included</a:t>
            </a:r>
            <a:r>
              <a:rPr lang="en-US" dirty="0"/>
              <a:t> in the Demographic Estimate</a:t>
            </a:r>
          </a:p>
          <a:p>
            <a:r>
              <a:rPr lang="en-US" dirty="0"/>
              <a:t>Anecdotal Evidence is Not Acceptable (such as): </a:t>
            </a:r>
            <a:r>
              <a:rPr lang="en-US" i="1" dirty="0"/>
              <a:t>“Eight of the surveyed properties attract 40% to 85% of their tenants from outside Longmont, with an average of nearly 60% coming from outside the city. The newer surveyed Class A and B properties were more likely to attract higher proportions of renters from outside the area.”</a:t>
            </a:r>
          </a:p>
          <a:p>
            <a:pPr lvl="0"/>
            <a:endParaRPr lang="en-US" dirty="0"/>
          </a:p>
        </p:txBody>
      </p:sp>
      <p:pic>
        <p:nvPicPr>
          <p:cNvPr id="4" name="Graphic 3" descr="Information">
            <a:extLst>
              <a:ext uri="{FF2B5EF4-FFF2-40B4-BE49-F238E27FC236}">
                <a16:creationId xmlns:a16="http://schemas.microsoft.com/office/drawing/2014/main" id="{87224007-ADCA-4EF8-A914-45622B4220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0134" y="152400"/>
            <a:ext cx="457200" cy="457200"/>
          </a:xfrm>
          <a:prstGeom prst="rect">
            <a:avLst/>
          </a:prstGeom>
        </p:spPr>
      </p:pic>
    </p:spTree>
    <p:extLst>
      <p:ext uri="{BB962C8B-B14F-4D97-AF65-F5344CB8AC3E}">
        <p14:creationId xmlns:p14="http://schemas.microsoft.com/office/powerpoint/2010/main" val="516779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A3D6D-4314-4995-BBBE-A89DFFE49EB2}"/>
              </a:ext>
            </a:extLst>
          </p:cNvPr>
          <p:cNvSpPr>
            <a:spLocks noGrp="1"/>
          </p:cNvSpPr>
          <p:nvPr>
            <p:ph type="title"/>
          </p:nvPr>
        </p:nvSpPr>
        <p:spPr/>
        <p:txBody>
          <a:bodyPr>
            <a:normAutofit/>
          </a:bodyPr>
          <a:lstStyle/>
          <a:p>
            <a:r>
              <a:rPr lang="en-US" dirty="0"/>
              <a:t>Can the Analyst Modify HH Growth Data?</a:t>
            </a:r>
          </a:p>
        </p:txBody>
      </p:sp>
      <p:sp>
        <p:nvSpPr>
          <p:cNvPr id="3" name="Content Placeholder 2">
            <a:extLst>
              <a:ext uri="{FF2B5EF4-FFF2-40B4-BE49-F238E27FC236}">
                <a16:creationId xmlns:a16="http://schemas.microsoft.com/office/drawing/2014/main" id="{A6BDE0BE-A4CB-4DFF-83BA-937EBE2625F8}"/>
              </a:ext>
            </a:extLst>
          </p:cNvPr>
          <p:cNvSpPr>
            <a:spLocks noGrp="1"/>
          </p:cNvSpPr>
          <p:nvPr>
            <p:ph idx="1"/>
          </p:nvPr>
        </p:nvSpPr>
        <p:spPr/>
        <p:txBody>
          <a:bodyPr>
            <a:normAutofit/>
          </a:bodyPr>
          <a:lstStyle/>
          <a:p>
            <a:pPr lvl="0"/>
            <a:r>
              <a:rPr lang="en-US" dirty="0"/>
              <a:t>Yes, But the Analyst Has to be an Absolute Master of the Data</a:t>
            </a:r>
          </a:p>
          <a:p>
            <a:pPr lvl="1"/>
            <a:r>
              <a:rPr lang="en-US" dirty="0"/>
              <a:t>Prove their case tracking historical data</a:t>
            </a:r>
          </a:p>
          <a:p>
            <a:pPr lvl="1"/>
            <a:r>
              <a:rPr lang="en-US" dirty="0"/>
              <a:t>Beyond the cost &amp; time constraints for most analyses</a:t>
            </a:r>
          </a:p>
          <a:p>
            <a:pPr lvl="0"/>
            <a:r>
              <a:rPr lang="en-US" dirty="0"/>
              <a:t>An Analyst Who Has the Data: </a:t>
            </a:r>
            <a:r>
              <a:rPr lang="en-US" i="1" dirty="0"/>
              <a:t>“[T]he 1.9 percent annual increase in demand for rental units (2000-2018) is too conservative to apply in today’s market . . . Unfortunately the American Community Survey is of little help in assessing demand. The survey shows an increase in rental housing from 2014 to 2016 of only 308 units. Clearly, their estimation technique is faulty; the 308 units is equivalent to one good sized apartment community developed in a two year period.”</a:t>
            </a:r>
          </a:p>
          <a:p>
            <a:pPr lvl="0"/>
            <a:r>
              <a:rPr lang="en-US" dirty="0"/>
              <a:t>Proceeds to Show </a:t>
            </a:r>
            <a:r>
              <a:rPr lang="en-US" u="sng" dirty="0"/>
              <a:t>Definitive</a:t>
            </a:r>
            <a:r>
              <a:rPr lang="en-US" dirty="0"/>
              <a:t> Data Supporting Higher Growth  </a:t>
            </a:r>
          </a:p>
          <a:p>
            <a:pPr lvl="0"/>
            <a:endParaRPr lang="en-US" i="1" dirty="0"/>
          </a:p>
        </p:txBody>
      </p:sp>
      <p:pic>
        <p:nvPicPr>
          <p:cNvPr id="4" name="Graphic 3" descr="Information">
            <a:extLst>
              <a:ext uri="{FF2B5EF4-FFF2-40B4-BE49-F238E27FC236}">
                <a16:creationId xmlns:a16="http://schemas.microsoft.com/office/drawing/2014/main" id="{D31B6F51-83DD-4A61-BFB5-89D85B3EA2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0134" y="152400"/>
            <a:ext cx="457200" cy="457200"/>
          </a:xfrm>
          <a:prstGeom prst="rect">
            <a:avLst/>
          </a:prstGeom>
        </p:spPr>
      </p:pic>
    </p:spTree>
    <p:extLst>
      <p:ext uri="{BB962C8B-B14F-4D97-AF65-F5344CB8AC3E}">
        <p14:creationId xmlns:p14="http://schemas.microsoft.com/office/powerpoint/2010/main" val="2560112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6EF81DF8-9B7A-4E3F-BFFF-A0630139D818}"/>
              </a:ext>
            </a:extLst>
          </p:cNvPr>
          <p:cNvSpPr>
            <a:spLocks noGrp="1"/>
          </p:cNvSpPr>
          <p:nvPr>
            <p:ph type="ctrTitle"/>
          </p:nvPr>
        </p:nvSpPr>
        <p:spPr>
          <a:xfrm>
            <a:off x="4419136" y="1020871"/>
            <a:ext cx="6960759" cy="2849671"/>
          </a:xfrm>
        </p:spPr>
        <p:txBody>
          <a:bodyPr>
            <a:normAutofit/>
          </a:bodyPr>
          <a:lstStyle/>
          <a:p>
            <a:pPr algn="l"/>
            <a:r>
              <a:rPr lang="en-US" sz="6000" dirty="0">
                <a:solidFill>
                  <a:srgbClr val="FFFFFF"/>
                </a:solidFill>
              </a:rPr>
              <a:t>Market Study </a:t>
            </a:r>
          </a:p>
        </p:txBody>
      </p:sp>
      <p:sp>
        <p:nvSpPr>
          <p:cNvPr id="5" name="Subtitle 4">
            <a:extLst>
              <a:ext uri="{FF2B5EF4-FFF2-40B4-BE49-F238E27FC236}">
                <a16:creationId xmlns:a16="http://schemas.microsoft.com/office/drawing/2014/main" id="{EFF2F537-09DB-4965-A907-05FA9A6B2331}"/>
              </a:ext>
            </a:extLst>
          </p:cNvPr>
          <p:cNvSpPr>
            <a:spLocks noGrp="1"/>
          </p:cNvSpPr>
          <p:nvPr>
            <p:ph type="subTitle" idx="1"/>
          </p:nvPr>
        </p:nvSpPr>
        <p:spPr>
          <a:xfrm>
            <a:off x="4456386" y="3962088"/>
            <a:ext cx="6203795" cy="1186108"/>
          </a:xfrm>
        </p:spPr>
        <p:txBody>
          <a:bodyPr>
            <a:normAutofit/>
          </a:bodyPr>
          <a:lstStyle/>
          <a:p>
            <a:pPr algn="l"/>
            <a:r>
              <a:rPr lang="en-US" dirty="0">
                <a:solidFill>
                  <a:srgbClr val="FFFFFF">
                    <a:alpha val="70000"/>
                  </a:srgbClr>
                </a:solidFill>
              </a:rPr>
              <a:t>Determining the market need for the project</a:t>
            </a:r>
          </a:p>
        </p:txBody>
      </p:sp>
      <p:sp>
        <p:nvSpPr>
          <p:cNvPr id="28" name="Isosceles Triangle 2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C90B1C68-9892-408C-B221-4723EA8E95BA}"/>
              </a:ext>
            </a:extLst>
          </p:cNvPr>
          <p:cNvPicPr>
            <a:picLocks noChangeAspect="1"/>
          </p:cNvPicPr>
          <p:nvPr/>
        </p:nvPicPr>
        <p:blipFill rotWithShape="1">
          <a:blip r:embed="rId2">
            <a:clrChange>
              <a:clrFrom>
                <a:srgbClr val="000000"/>
              </a:clrFrom>
              <a:clrTo>
                <a:srgbClr val="000000">
                  <a:alpha val="0"/>
                </a:srgbClr>
              </a:clrTo>
            </a:clrChange>
          </a:blip>
          <a:srcRect l="824" t="7763" r="66154" b="10518"/>
          <a:stretch/>
        </p:blipFill>
        <p:spPr>
          <a:xfrm>
            <a:off x="10562166" y="5795818"/>
            <a:ext cx="1280160" cy="856211"/>
          </a:xfrm>
          <a:prstGeom prst="rect">
            <a:avLst/>
          </a:prstGeom>
        </p:spPr>
      </p:pic>
    </p:spTree>
    <p:extLst>
      <p:ext uri="{BB962C8B-B14F-4D97-AF65-F5344CB8AC3E}">
        <p14:creationId xmlns:p14="http://schemas.microsoft.com/office/powerpoint/2010/main" val="2452829274"/>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583599B6-B5E5-4EC4-8D63-C033377186A0}"/>
              </a:ext>
            </a:extLst>
          </p:cNvPr>
          <p:cNvSpPr>
            <a:spLocks noGrp="1"/>
          </p:cNvSpPr>
          <p:nvPr>
            <p:ph type="title"/>
          </p:nvPr>
        </p:nvSpPr>
        <p:spPr>
          <a:xfrm>
            <a:off x="5536734" y="609600"/>
            <a:ext cx="3737268" cy="1320800"/>
          </a:xfrm>
        </p:spPr>
        <p:txBody>
          <a:bodyPr vert="horz" lIns="91440" tIns="45720" rIns="91440" bIns="45720" rtlCol="0" anchor="t">
            <a:normAutofit/>
          </a:bodyPr>
          <a:lstStyle/>
          <a:p>
            <a:r>
              <a:rPr lang="en-US" dirty="0"/>
              <a:t>Finding &amp; Conclusions</a:t>
            </a:r>
          </a:p>
        </p:txBody>
      </p:sp>
      <p:sp>
        <p:nvSpPr>
          <p:cNvPr id="3" name="Content Placeholder 2">
            <a:extLst>
              <a:ext uri="{FF2B5EF4-FFF2-40B4-BE49-F238E27FC236}">
                <a16:creationId xmlns:a16="http://schemas.microsoft.com/office/drawing/2014/main" id="{43EF89F4-A8CE-4590-8B3B-584D6B5A46D5}"/>
              </a:ext>
            </a:extLst>
          </p:cNvPr>
          <p:cNvSpPr>
            <a:spLocks noGrp="1"/>
          </p:cNvSpPr>
          <p:nvPr>
            <p:ph sz="half" idx="1"/>
          </p:nvPr>
        </p:nvSpPr>
        <p:spPr>
          <a:xfrm>
            <a:off x="5209563" y="2160589"/>
            <a:ext cx="4064439" cy="3880773"/>
          </a:xfrm>
        </p:spPr>
        <p:txBody>
          <a:bodyPr vert="horz" lIns="91440" tIns="45720" rIns="91440" bIns="45720" rtlCol="0">
            <a:normAutofit/>
          </a:bodyPr>
          <a:lstStyle/>
          <a:p>
            <a:r>
              <a:rPr lang="en-US" dirty="0"/>
              <a:t>The conclusion of the market and project evaluation</a:t>
            </a:r>
          </a:p>
          <a:p>
            <a:pPr lvl="1"/>
            <a:r>
              <a:rPr lang="en-US" dirty="0"/>
              <a:t>Strengths &amp; Weaknesses</a:t>
            </a:r>
          </a:p>
          <a:p>
            <a:pPr lvl="1"/>
            <a:r>
              <a:rPr lang="en-US" dirty="0"/>
              <a:t>Concluded </a:t>
            </a:r>
          </a:p>
          <a:p>
            <a:pPr lvl="2"/>
            <a:r>
              <a:rPr lang="en-US" dirty="0"/>
              <a:t>Demand for Subject</a:t>
            </a:r>
          </a:p>
          <a:p>
            <a:pPr lvl="2"/>
            <a:r>
              <a:rPr lang="en-US" dirty="0"/>
              <a:t>Occupancy</a:t>
            </a:r>
          </a:p>
          <a:p>
            <a:pPr lvl="2"/>
            <a:r>
              <a:rPr lang="en-US" dirty="0"/>
              <a:t>Absorption</a:t>
            </a:r>
          </a:p>
          <a:p>
            <a:pPr lvl="2"/>
            <a:r>
              <a:rPr lang="en-US" dirty="0"/>
              <a:t>Rental range</a:t>
            </a:r>
          </a:p>
          <a:p>
            <a:endParaRPr lang="en-US" dirty="0"/>
          </a:p>
        </p:txBody>
      </p:sp>
      <p:pic>
        <p:nvPicPr>
          <p:cNvPr id="6" name="Content Placeholder 5">
            <a:extLst>
              <a:ext uri="{FF2B5EF4-FFF2-40B4-BE49-F238E27FC236}">
                <a16:creationId xmlns:a16="http://schemas.microsoft.com/office/drawing/2014/main" id="{704BEFA5-7E26-4D09-B8A9-3A6136BB9372}"/>
              </a:ext>
            </a:extLst>
          </p:cNvPr>
          <p:cNvPicPr>
            <a:picLocks noGrp="1" noChangeAspect="1"/>
          </p:cNvPicPr>
          <p:nvPr>
            <p:ph sz="half" idx="2"/>
          </p:nvPr>
        </p:nvPicPr>
        <p:blipFill rotWithShape="1">
          <a:blip r:embed="rId2">
            <a:extLst>
              <a:ext uri="{837473B0-CC2E-450A-ABE3-18F120FF3D39}">
                <a1611:picAttrSrcUrl xmlns:a1611="http://schemas.microsoft.com/office/drawing/2016/11/main" r:id="rId3"/>
              </a:ext>
            </a:extLst>
          </a:blip>
          <a:srcRect l="16791" r="4543" b="1"/>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3" name="Isosceles Triangle 22">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2032A2AF-9499-4F5E-B1E0-9C2E64034BF5}"/>
              </a:ext>
            </a:extLst>
          </p:cNvPr>
          <p:cNvPicPr>
            <a:picLocks noChangeAspect="1"/>
          </p:cNvPicPr>
          <p:nvPr/>
        </p:nvPicPr>
        <p:blipFill rotWithShape="1">
          <a:blip r:embed="rId4">
            <a:clrChange>
              <a:clrFrom>
                <a:srgbClr val="000000"/>
              </a:clrFrom>
              <a:clrTo>
                <a:srgbClr val="000000">
                  <a:alpha val="0"/>
                </a:srgbClr>
              </a:clrTo>
            </a:clrChange>
          </a:blip>
          <a:srcRect l="824" t="7763" r="66154" b="10518"/>
          <a:stretch/>
        </p:blipFill>
        <p:spPr>
          <a:xfrm>
            <a:off x="10562166" y="5795818"/>
            <a:ext cx="1280160" cy="856211"/>
          </a:xfrm>
          <a:prstGeom prst="rect">
            <a:avLst/>
          </a:prstGeom>
        </p:spPr>
      </p:pic>
    </p:spTree>
    <p:extLst>
      <p:ext uri="{BB962C8B-B14F-4D97-AF65-F5344CB8AC3E}">
        <p14:creationId xmlns:p14="http://schemas.microsoft.com/office/powerpoint/2010/main" val="490507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Shape 23">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E4D60E-D311-4487-B323-FE791F3A341B}"/>
              </a:ext>
            </a:extLst>
          </p:cNvPr>
          <p:cNvSpPr>
            <a:spLocks noGrp="1"/>
          </p:cNvSpPr>
          <p:nvPr>
            <p:ph type="ctrTitle"/>
          </p:nvPr>
        </p:nvSpPr>
        <p:spPr>
          <a:xfrm>
            <a:off x="4419136" y="1020871"/>
            <a:ext cx="6960759" cy="2849671"/>
          </a:xfrm>
        </p:spPr>
        <p:txBody>
          <a:bodyPr>
            <a:normAutofit/>
          </a:bodyPr>
          <a:lstStyle/>
          <a:p>
            <a:pPr algn="l"/>
            <a:r>
              <a:rPr lang="en-US" sz="6000" dirty="0">
                <a:solidFill>
                  <a:srgbClr val="FFFFFF"/>
                </a:solidFill>
              </a:rPr>
              <a:t>Appraisal </a:t>
            </a:r>
          </a:p>
        </p:txBody>
      </p:sp>
      <p:sp>
        <p:nvSpPr>
          <p:cNvPr id="3" name="Subtitle 2">
            <a:extLst>
              <a:ext uri="{FF2B5EF4-FFF2-40B4-BE49-F238E27FC236}">
                <a16:creationId xmlns:a16="http://schemas.microsoft.com/office/drawing/2014/main" id="{9964A2A7-1060-449E-A843-5C7BD160A7D1}"/>
              </a:ext>
            </a:extLst>
          </p:cNvPr>
          <p:cNvSpPr>
            <a:spLocks noGrp="1"/>
          </p:cNvSpPr>
          <p:nvPr>
            <p:ph type="subTitle" idx="1"/>
          </p:nvPr>
        </p:nvSpPr>
        <p:spPr>
          <a:xfrm>
            <a:off x="4456386" y="3962088"/>
            <a:ext cx="6203795" cy="1186108"/>
          </a:xfrm>
        </p:spPr>
        <p:txBody>
          <a:bodyPr>
            <a:normAutofit/>
          </a:bodyPr>
          <a:lstStyle/>
          <a:p>
            <a:pPr algn="l"/>
            <a:r>
              <a:rPr lang="en-US" dirty="0">
                <a:solidFill>
                  <a:srgbClr val="FFFFFF">
                    <a:alpha val="70000"/>
                  </a:srgbClr>
                </a:solidFill>
              </a:rPr>
              <a:t>Determining the rents, expenses, and land value</a:t>
            </a:r>
          </a:p>
        </p:txBody>
      </p:sp>
      <p:sp>
        <p:nvSpPr>
          <p:cNvPr id="26" name="Isosceles Triangle 25">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AA63B41C-04C5-48CF-95A9-953BBD140B60}"/>
              </a:ext>
            </a:extLst>
          </p:cNvPr>
          <p:cNvPicPr>
            <a:picLocks noChangeAspect="1"/>
          </p:cNvPicPr>
          <p:nvPr/>
        </p:nvPicPr>
        <p:blipFill rotWithShape="1">
          <a:blip r:embed="rId2">
            <a:clrChange>
              <a:clrFrom>
                <a:srgbClr val="000000"/>
              </a:clrFrom>
              <a:clrTo>
                <a:srgbClr val="000000">
                  <a:alpha val="0"/>
                </a:srgbClr>
              </a:clrTo>
            </a:clrChange>
          </a:blip>
          <a:srcRect l="824" t="7763" r="66154" b="10518"/>
          <a:stretch/>
        </p:blipFill>
        <p:spPr>
          <a:xfrm>
            <a:off x="10562166" y="5795818"/>
            <a:ext cx="1280160" cy="856211"/>
          </a:xfrm>
          <a:prstGeom prst="rect">
            <a:avLst/>
          </a:prstGeom>
        </p:spPr>
      </p:pic>
    </p:spTree>
    <p:extLst>
      <p:ext uri="{BB962C8B-B14F-4D97-AF65-F5344CB8AC3E}">
        <p14:creationId xmlns:p14="http://schemas.microsoft.com/office/powerpoint/2010/main" val="707710295"/>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C8532-A955-47E0-9A8E-D34499C9F386}"/>
              </a:ext>
            </a:extLst>
          </p:cNvPr>
          <p:cNvSpPr>
            <a:spLocks noGrp="1"/>
          </p:cNvSpPr>
          <p:nvPr>
            <p:ph type="title"/>
          </p:nvPr>
        </p:nvSpPr>
        <p:spPr/>
        <p:txBody>
          <a:bodyPr/>
          <a:lstStyle/>
          <a:p>
            <a:r>
              <a:rPr lang="en-US" dirty="0"/>
              <a:t>221(d)(4) Appraisals</a:t>
            </a:r>
            <a:br>
              <a:rPr lang="en-US" dirty="0"/>
            </a:br>
            <a:r>
              <a:rPr lang="en-US" dirty="0"/>
              <a:t>New Construction</a:t>
            </a:r>
          </a:p>
        </p:txBody>
      </p:sp>
      <p:sp>
        <p:nvSpPr>
          <p:cNvPr id="3" name="Content Placeholder 2">
            <a:extLst>
              <a:ext uri="{FF2B5EF4-FFF2-40B4-BE49-F238E27FC236}">
                <a16:creationId xmlns:a16="http://schemas.microsoft.com/office/drawing/2014/main" id="{3E2D004A-091C-4C1B-8A67-48655E3958C1}"/>
              </a:ext>
            </a:extLst>
          </p:cNvPr>
          <p:cNvSpPr>
            <a:spLocks noGrp="1"/>
          </p:cNvSpPr>
          <p:nvPr>
            <p:ph idx="1"/>
          </p:nvPr>
        </p:nvSpPr>
        <p:spPr/>
        <p:txBody>
          <a:bodyPr/>
          <a:lstStyle/>
          <a:p>
            <a:r>
              <a:rPr lang="en-US" dirty="0"/>
              <a:t>USPAP Refresher</a:t>
            </a:r>
          </a:p>
          <a:p>
            <a:r>
              <a:rPr lang="en-US" dirty="0"/>
              <a:t>Appraisal Data Needs</a:t>
            </a:r>
          </a:p>
          <a:p>
            <a:r>
              <a:rPr lang="en-US" dirty="0"/>
              <a:t>Limited Scope of 221(d)(4) Appraisals</a:t>
            </a:r>
          </a:p>
          <a:p>
            <a:pPr lvl="1"/>
            <a:r>
              <a:rPr lang="en-US" dirty="0"/>
              <a:t>Income</a:t>
            </a:r>
          </a:p>
          <a:p>
            <a:pPr lvl="1"/>
            <a:r>
              <a:rPr lang="en-US" dirty="0"/>
              <a:t>Expense</a:t>
            </a:r>
          </a:p>
          <a:p>
            <a:pPr lvl="1"/>
            <a:r>
              <a:rPr lang="en-US" dirty="0"/>
              <a:t>Land Value</a:t>
            </a:r>
          </a:p>
          <a:p>
            <a:pPr lvl="1"/>
            <a:r>
              <a:rPr lang="en-US" dirty="0"/>
              <a:t>Cost Approach</a:t>
            </a:r>
          </a:p>
          <a:p>
            <a:r>
              <a:rPr lang="en-US" dirty="0"/>
              <a:t>Summary of differences vs. 223(f)</a:t>
            </a:r>
          </a:p>
          <a:p>
            <a:pPr lvl="1"/>
            <a:endParaRPr lang="en-US" dirty="0"/>
          </a:p>
        </p:txBody>
      </p:sp>
    </p:spTree>
    <p:extLst>
      <p:ext uri="{BB962C8B-B14F-4D97-AF65-F5344CB8AC3E}">
        <p14:creationId xmlns:p14="http://schemas.microsoft.com/office/powerpoint/2010/main" val="1234723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7EA0B-C4F0-40F1-9D98-1CD1EF122BEA}"/>
              </a:ext>
            </a:extLst>
          </p:cNvPr>
          <p:cNvSpPr>
            <a:spLocks noGrp="1"/>
          </p:cNvSpPr>
          <p:nvPr>
            <p:ph type="title"/>
          </p:nvPr>
        </p:nvSpPr>
        <p:spPr>
          <a:xfrm>
            <a:off x="677334" y="609600"/>
            <a:ext cx="8596668" cy="1066800"/>
          </a:xfrm>
        </p:spPr>
        <p:txBody>
          <a:bodyPr/>
          <a:lstStyle/>
          <a:p>
            <a:r>
              <a:rPr lang="en-US" dirty="0"/>
              <a:t>USPAP Refresher</a:t>
            </a:r>
          </a:p>
        </p:txBody>
      </p:sp>
      <p:sp>
        <p:nvSpPr>
          <p:cNvPr id="3" name="Content Placeholder 2">
            <a:extLst>
              <a:ext uri="{FF2B5EF4-FFF2-40B4-BE49-F238E27FC236}">
                <a16:creationId xmlns:a16="http://schemas.microsoft.com/office/drawing/2014/main" id="{76C041F9-4173-45A7-9942-BE9A1EE18EDB}"/>
              </a:ext>
            </a:extLst>
          </p:cNvPr>
          <p:cNvSpPr>
            <a:spLocks noGrp="1"/>
          </p:cNvSpPr>
          <p:nvPr>
            <p:ph idx="1"/>
          </p:nvPr>
        </p:nvSpPr>
        <p:spPr>
          <a:xfrm>
            <a:off x="677334" y="1676401"/>
            <a:ext cx="8596668" cy="4364962"/>
          </a:xfrm>
        </p:spPr>
        <p:txBody>
          <a:bodyPr>
            <a:normAutofit fontScale="92500" lnSpcReduction="10000"/>
          </a:bodyPr>
          <a:lstStyle/>
          <a:p>
            <a:pPr marL="0" lvl="1"/>
            <a:r>
              <a:rPr lang="en-US" sz="2400" dirty="0"/>
              <a:t>USPAP guides appraisers in ethics and business management</a:t>
            </a:r>
          </a:p>
          <a:p>
            <a:pPr marL="800100" lvl="2" indent="-342900">
              <a:buFont typeface="Wingdings" panose="05000000000000000000" pitchFamily="2" charset="2"/>
              <a:buChar char="Ø"/>
            </a:pPr>
            <a:r>
              <a:rPr lang="en-US" sz="2400" dirty="0"/>
              <a:t>Don’t be misleading</a:t>
            </a:r>
          </a:p>
          <a:p>
            <a:pPr marL="800100" lvl="2" indent="-342900">
              <a:buFont typeface="Wingdings" panose="05000000000000000000" pitchFamily="2" charset="2"/>
              <a:buChar char="Ø"/>
            </a:pPr>
            <a:r>
              <a:rPr lang="en-US" sz="2400" dirty="0"/>
              <a:t>Be impartial</a:t>
            </a:r>
          </a:p>
          <a:p>
            <a:pPr marL="800100" lvl="2" indent="-342900">
              <a:buFont typeface="Wingdings" panose="05000000000000000000" pitchFamily="2" charset="2"/>
              <a:buChar char="Ø"/>
            </a:pPr>
            <a:r>
              <a:rPr lang="en-US" sz="2400" dirty="0"/>
              <a:t>No predetermined values</a:t>
            </a:r>
          </a:p>
          <a:p>
            <a:pPr marL="800100" lvl="2" indent="-342900">
              <a:buFont typeface="Wingdings" panose="05000000000000000000" pitchFamily="2" charset="2"/>
              <a:buChar char="Ø"/>
            </a:pPr>
            <a:r>
              <a:rPr lang="en-US" sz="2400" dirty="0"/>
              <a:t>Recordkeeping rules</a:t>
            </a:r>
          </a:p>
          <a:p>
            <a:pPr marL="800100" lvl="2" indent="-342900">
              <a:buFont typeface="Wingdings" panose="05000000000000000000" pitchFamily="2" charset="2"/>
              <a:buChar char="Ø"/>
            </a:pPr>
            <a:r>
              <a:rPr lang="en-US" sz="2400" dirty="0"/>
              <a:t>No contingent fees based on a predetermined outcome</a:t>
            </a:r>
          </a:p>
          <a:p>
            <a:pPr marL="800100" lvl="2" indent="-342900">
              <a:buFont typeface="Wingdings" panose="05000000000000000000" pitchFamily="2" charset="2"/>
              <a:buChar char="Ø"/>
            </a:pPr>
            <a:r>
              <a:rPr lang="en-US" sz="2400" dirty="0"/>
              <a:t>Maintain confidential information/conclusions</a:t>
            </a:r>
          </a:p>
          <a:p>
            <a:pPr marL="800100" lvl="2" indent="-342900">
              <a:buFont typeface="Wingdings" panose="05000000000000000000" pitchFamily="2" charset="2"/>
              <a:buChar char="Ø"/>
            </a:pPr>
            <a:r>
              <a:rPr lang="en-US" sz="2400" dirty="0"/>
              <a:t>Maintain written work file even if oral value given</a:t>
            </a:r>
          </a:p>
          <a:p>
            <a:pPr marL="800100" lvl="2" indent="-342900">
              <a:buFont typeface="Wingdings" panose="05000000000000000000" pitchFamily="2" charset="2"/>
              <a:buChar char="Ø"/>
            </a:pPr>
            <a:r>
              <a:rPr lang="en-US" sz="2400" dirty="0"/>
              <a:t>Competency is required</a:t>
            </a:r>
          </a:p>
          <a:p>
            <a:pPr marL="800100" lvl="2" indent="-342900">
              <a:buFont typeface="Wingdings" panose="05000000000000000000" pitchFamily="2" charset="2"/>
              <a:buChar char="Ø"/>
            </a:pPr>
            <a:r>
              <a:rPr lang="en-US" sz="2400" dirty="0"/>
              <a:t>Define scope of work</a:t>
            </a:r>
          </a:p>
        </p:txBody>
      </p:sp>
    </p:spTree>
    <p:extLst>
      <p:ext uri="{BB962C8B-B14F-4D97-AF65-F5344CB8AC3E}">
        <p14:creationId xmlns:p14="http://schemas.microsoft.com/office/powerpoint/2010/main" val="3777772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08775-5609-474A-A54A-F3573550E2B0}"/>
              </a:ext>
            </a:extLst>
          </p:cNvPr>
          <p:cNvSpPr>
            <a:spLocks noGrp="1"/>
          </p:cNvSpPr>
          <p:nvPr>
            <p:ph type="title"/>
          </p:nvPr>
        </p:nvSpPr>
        <p:spPr/>
        <p:txBody>
          <a:bodyPr/>
          <a:lstStyle/>
          <a:p>
            <a:r>
              <a:rPr lang="en-US" dirty="0"/>
              <a:t>USPAP Refresher</a:t>
            </a:r>
          </a:p>
        </p:txBody>
      </p:sp>
      <p:sp>
        <p:nvSpPr>
          <p:cNvPr id="3" name="Content Placeholder 2">
            <a:extLst>
              <a:ext uri="{FF2B5EF4-FFF2-40B4-BE49-F238E27FC236}">
                <a16:creationId xmlns:a16="http://schemas.microsoft.com/office/drawing/2014/main" id="{18862304-04D4-480E-B379-C030431D2D89}"/>
              </a:ext>
            </a:extLst>
          </p:cNvPr>
          <p:cNvSpPr>
            <a:spLocks noGrp="1"/>
          </p:cNvSpPr>
          <p:nvPr>
            <p:ph idx="1"/>
          </p:nvPr>
        </p:nvSpPr>
        <p:spPr/>
        <p:txBody>
          <a:bodyPr/>
          <a:lstStyle/>
          <a:p>
            <a:pPr marL="0" lvl="1"/>
            <a:r>
              <a:rPr lang="en-US" sz="2400" dirty="0"/>
              <a:t>USPAP does not give directions on how to appraise</a:t>
            </a:r>
          </a:p>
          <a:p>
            <a:pPr marL="800100" lvl="2" indent="-342900">
              <a:buFont typeface="Wingdings" panose="05000000000000000000" pitchFamily="2" charset="2"/>
              <a:buChar char="Ø"/>
            </a:pPr>
            <a:r>
              <a:rPr lang="en-US" sz="2400" dirty="0"/>
              <a:t>Does not tell how many comps to use</a:t>
            </a:r>
          </a:p>
          <a:p>
            <a:pPr marL="800100" lvl="2" indent="-342900">
              <a:buFont typeface="Wingdings" panose="05000000000000000000" pitchFamily="2" charset="2"/>
              <a:buChar char="Ø"/>
            </a:pPr>
            <a:r>
              <a:rPr lang="en-US" sz="2400" dirty="0"/>
              <a:t>Does not guide on cap rate application</a:t>
            </a:r>
          </a:p>
          <a:p>
            <a:pPr marL="800100" lvl="2" indent="-342900">
              <a:buFont typeface="Wingdings" panose="05000000000000000000" pitchFamily="2" charset="2"/>
              <a:buChar char="Ø"/>
            </a:pPr>
            <a:r>
              <a:rPr lang="en-US" sz="2400" dirty="0"/>
              <a:t>Does not give inspection requirements</a:t>
            </a:r>
          </a:p>
          <a:p>
            <a:pPr marL="457200" lvl="2"/>
            <a:endParaRPr lang="en-US" sz="2400" dirty="0"/>
          </a:p>
          <a:p>
            <a:pPr marL="457200" lvl="2"/>
            <a:r>
              <a:rPr lang="en-US" sz="2400" dirty="0"/>
              <a:t>USPAP does, however, give guidance that Reliance Letters are not allowed, client confidentiality is required, and that appraisals should not be misleading</a:t>
            </a:r>
          </a:p>
          <a:p>
            <a:endParaRPr lang="en-US" dirty="0"/>
          </a:p>
        </p:txBody>
      </p:sp>
    </p:spTree>
    <p:extLst>
      <p:ext uri="{BB962C8B-B14F-4D97-AF65-F5344CB8AC3E}">
        <p14:creationId xmlns:p14="http://schemas.microsoft.com/office/powerpoint/2010/main" val="2609707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10">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Content Placeholder 5">
            <a:extLst>
              <a:ext uri="{FF2B5EF4-FFF2-40B4-BE49-F238E27FC236}">
                <a16:creationId xmlns:a16="http://schemas.microsoft.com/office/drawing/2014/main" id="{82F33535-B625-4441-B1A5-6E0A7739067D}"/>
              </a:ext>
            </a:extLst>
          </p:cNvPr>
          <p:cNvPicPr>
            <a:picLocks noGrp="1" noChangeAspect="1"/>
          </p:cNvPicPr>
          <p:nvPr>
            <p:ph sz="half" idx="2"/>
          </p:nvPr>
        </p:nvPicPr>
        <p:blipFill rotWithShape="1">
          <a:blip r:embed="rId2">
            <a:extLst>
              <a:ext uri="{837473B0-CC2E-450A-ABE3-18F120FF3D39}">
                <a1611:picAttrSrcUrl xmlns:a1611="http://schemas.microsoft.com/office/drawing/2016/11/main" r:id="rId3"/>
              </a:ext>
            </a:extLst>
          </a:blip>
          <a:srcRect t="18460" r="2" b="23973"/>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E0141AF7-654B-4ED3-B45D-6FB126C5C3F8}"/>
              </a:ext>
            </a:extLst>
          </p:cNvPr>
          <p:cNvSpPr>
            <a:spLocks noGrp="1"/>
          </p:cNvSpPr>
          <p:nvPr>
            <p:ph type="title"/>
          </p:nvPr>
        </p:nvSpPr>
        <p:spPr>
          <a:xfrm>
            <a:off x="677333" y="609600"/>
            <a:ext cx="3851123" cy="1320800"/>
          </a:xfrm>
        </p:spPr>
        <p:txBody>
          <a:bodyPr vert="horz" lIns="91440" tIns="45720" rIns="91440" bIns="45720" rtlCol="0" anchor="t">
            <a:normAutofit/>
          </a:bodyPr>
          <a:lstStyle/>
          <a:p>
            <a:r>
              <a:rPr lang="en-US" dirty="0"/>
              <a:t>Appraisal Data Needs</a:t>
            </a:r>
          </a:p>
        </p:txBody>
      </p:sp>
      <p:sp>
        <p:nvSpPr>
          <p:cNvPr id="3" name="Content Placeholder 2">
            <a:extLst>
              <a:ext uri="{FF2B5EF4-FFF2-40B4-BE49-F238E27FC236}">
                <a16:creationId xmlns:a16="http://schemas.microsoft.com/office/drawing/2014/main" id="{591358A3-5F18-458A-AC2A-69FF1DFAAA99}"/>
              </a:ext>
            </a:extLst>
          </p:cNvPr>
          <p:cNvSpPr>
            <a:spLocks noGrp="1"/>
          </p:cNvSpPr>
          <p:nvPr>
            <p:ph sz="half" idx="1"/>
          </p:nvPr>
        </p:nvSpPr>
        <p:spPr>
          <a:xfrm>
            <a:off x="677334" y="2160589"/>
            <a:ext cx="3851122" cy="3880773"/>
          </a:xfrm>
        </p:spPr>
        <p:txBody>
          <a:bodyPr vert="horz" lIns="91440" tIns="45720" rIns="91440" bIns="45720" rtlCol="0">
            <a:normAutofit/>
          </a:bodyPr>
          <a:lstStyle/>
          <a:p>
            <a:pPr marL="285750" indent="-285750">
              <a:lnSpc>
                <a:spcPct val="90000"/>
              </a:lnSpc>
            </a:pPr>
            <a:r>
              <a:rPr lang="en-US" dirty="0"/>
              <a:t>Developer’s Operating budget</a:t>
            </a:r>
          </a:p>
          <a:p>
            <a:pPr marL="285750" indent="-285750">
              <a:lnSpc>
                <a:spcPct val="90000"/>
              </a:lnSpc>
            </a:pPr>
            <a:r>
              <a:rPr lang="en-US" dirty="0"/>
              <a:t>Planned unit mix</a:t>
            </a:r>
          </a:p>
          <a:p>
            <a:pPr marL="285750" indent="-285750">
              <a:lnSpc>
                <a:spcPct val="90000"/>
              </a:lnSpc>
            </a:pPr>
            <a:r>
              <a:rPr lang="en-US" dirty="0"/>
              <a:t>Site Survey/Legal Description</a:t>
            </a:r>
          </a:p>
          <a:p>
            <a:pPr marL="285750" indent="-285750">
              <a:lnSpc>
                <a:spcPct val="90000"/>
              </a:lnSpc>
            </a:pPr>
            <a:r>
              <a:rPr lang="en-US" dirty="0"/>
              <a:t>Developer’s Development budget</a:t>
            </a:r>
          </a:p>
          <a:p>
            <a:pPr marL="285750" indent="-285750">
              <a:lnSpc>
                <a:spcPct val="90000"/>
              </a:lnSpc>
            </a:pPr>
            <a:r>
              <a:rPr lang="en-US" dirty="0"/>
              <a:t>Building plans (as much detail as available at time of appraisal)</a:t>
            </a:r>
          </a:p>
          <a:p>
            <a:pPr marL="285750" indent="-285750">
              <a:lnSpc>
                <a:spcPct val="90000"/>
              </a:lnSpc>
            </a:pPr>
            <a:r>
              <a:rPr lang="en-US" dirty="0"/>
              <a:t>Planned payroll schedule</a:t>
            </a:r>
          </a:p>
          <a:p>
            <a:pPr marL="285750" indent="-285750">
              <a:lnSpc>
                <a:spcPct val="90000"/>
              </a:lnSpc>
            </a:pPr>
            <a:r>
              <a:rPr lang="en-US" dirty="0"/>
              <a:t>Land purchase contract</a:t>
            </a:r>
          </a:p>
          <a:p>
            <a:pPr marL="285750" indent="-285750">
              <a:lnSpc>
                <a:spcPct val="90000"/>
              </a:lnSpc>
            </a:pPr>
            <a:r>
              <a:rPr lang="en-US" dirty="0"/>
              <a:t>Utility support for expenses projected</a:t>
            </a:r>
          </a:p>
        </p:txBody>
      </p:sp>
      <p:cxnSp>
        <p:nvCxnSpPr>
          <p:cNvPr id="28" name="Straight Connector 2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0" name="Picture 29">
            <a:extLst>
              <a:ext uri="{FF2B5EF4-FFF2-40B4-BE49-F238E27FC236}">
                <a16:creationId xmlns:a16="http://schemas.microsoft.com/office/drawing/2014/main" id="{76D4D51E-D928-4C53-90AF-E54D3B7A17B4}"/>
              </a:ext>
            </a:extLst>
          </p:cNvPr>
          <p:cNvPicPr>
            <a:picLocks noChangeAspect="1"/>
          </p:cNvPicPr>
          <p:nvPr/>
        </p:nvPicPr>
        <p:blipFill rotWithShape="1">
          <a:blip r:embed="rId4">
            <a:clrChange>
              <a:clrFrom>
                <a:srgbClr val="000000"/>
              </a:clrFrom>
              <a:clrTo>
                <a:srgbClr val="000000">
                  <a:alpha val="0"/>
                </a:srgbClr>
              </a:clrTo>
            </a:clrChange>
          </a:blip>
          <a:srcRect l="824" t="7763" r="66154" b="10518"/>
          <a:stretch/>
        </p:blipFill>
        <p:spPr>
          <a:xfrm>
            <a:off x="10562166" y="5795818"/>
            <a:ext cx="1280160" cy="856211"/>
          </a:xfrm>
          <a:prstGeom prst="rect">
            <a:avLst/>
          </a:prstGeom>
        </p:spPr>
      </p:pic>
    </p:spTree>
    <p:extLst>
      <p:ext uri="{BB962C8B-B14F-4D97-AF65-F5344CB8AC3E}">
        <p14:creationId xmlns:p14="http://schemas.microsoft.com/office/powerpoint/2010/main" val="405666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ED90-B825-4613-AA17-988C3E343B92}"/>
              </a:ext>
            </a:extLst>
          </p:cNvPr>
          <p:cNvSpPr>
            <a:spLocks noGrp="1"/>
          </p:cNvSpPr>
          <p:nvPr>
            <p:ph type="title"/>
          </p:nvPr>
        </p:nvSpPr>
        <p:spPr/>
        <p:txBody>
          <a:bodyPr/>
          <a:lstStyle/>
          <a:p>
            <a:r>
              <a:rPr lang="en-US" dirty="0"/>
              <a:t>Two Stages of the Appraisal</a:t>
            </a:r>
          </a:p>
        </p:txBody>
      </p:sp>
      <p:sp>
        <p:nvSpPr>
          <p:cNvPr id="3" name="Text Placeholder 2">
            <a:extLst>
              <a:ext uri="{FF2B5EF4-FFF2-40B4-BE49-F238E27FC236}">
                <a16:creationId xmlns:a16="http://schemas.microsoft.com/office/drawing/2014/main" id="{9DAAFE5D-8EAD-4A29-9BB4-7FB9C4CD502A}"/>
              </a:ext>
            </a:extLst>
          </p:cNvPr>
          <p:cNvSpPr>
            <a:spLocks noGrp="1"/>
          </p:cNvSpPr>
          <p:nvPr>
            <p:ph type="body" idx="1"/>
          </p:nvPr>
        </p:nvSpPr>
        <p:spPr/>
        <p:txBody>
          <a:bodyPr/>
          <a:lstStyle/>
          <a:p>
            <a:r>
              <a:rPr lang="en-US" dirty="0"/>
              <a:t>Pre-Application</a:t>
            </a:r>
          </a:p>
        </p:txBody>
      </p:sp>
      <p:sp>
        <p:nvSpPr>
          <p:cNvPr id="4" name="Content Placeholder 3">
            <a:extLst>
              <a:ext uri="{FF2B5EF4-FFF2-40B4-BE49-F238E27FC236}">
                <a16:creationId xmlns:a16="http://schemas.microsoft.com/office/drawing/2014/main" id="{6C7E7182-2087-4BA3-A60A-ED47D91A5C6E}"/>
              </a:ext>
            </a:extLst>
          </p:cNvPr>
          <p:cNvSpPr>
            <a:spLocks noGrp="1"/>
          </p:cNvSpPr>
          <p:nvPr>
            <p:ph sz="half" idx="2"/>
          </p:nvPr>
        </p:nvSpPr>
        <p:spPr/>
        <p:txBody>
          <a:bodyPr/>
          <a:lstStyle/>
          <a:p>
            <a:r>
              <a:rPr lang="en-US" dirty="0"/>
              <a:t>Income</a:t>
            </a:r>
          </a:p>
          <a:p>
            <a:r>
              <a:rPr lang="en-US" dirty="0"/>
              <a:t>Expenses</a:t>
            </a:r>
          </a:p>
          <a:p>
            <a:r>
              <a:rPr lang="en-US" dirty="0"/>
              <a:t>Land Value</a:t>
            </a:r>
          </a:p>
        </p:txBody>
      </p:sp>
      <p:sp>
        <p:nvSpPr>
          <p:cNvPr id="5" name="Text Placeholder 4">
            <a:extLst>
              <a:ext uri="{FF2B5EF4-FFF2-40B4-BE49-F238E27FC236}">
                <a16:creationId xmlns:a16="http://schemas.microsoft.com/office/drawing/2014/main" id="{4067C739-84EC-40F0-BB84-A5F2EB37ABBC}"/>
              </a:ext>
            </a:extLst>
          </p:cNvPr>
          <p:cNvSpPr>
            <a:spLocks noGrp="1"/>
          </p:cNvSpPr>
          <p:nvPr>
            <p:ph type="body" sz="quarter" idx="3"/>
          </p:nvPr>
        </p:nvSpPr>
        <p:spPr/>
        <p:txBody>
          <a:bodyPr/>
          <a:lstStyle/>
          <a:p>
            <a:r>
              <a:rPr lang="en-US" dirty="0"/>
              <a:t>Firm Application</a:t>
            </a:r>
          </a:p>
        </p:txBody>
      </p:sp>
      <p:sp>
        <p:nvSpPr>
          <p:cNvPr id="6" name="Content Placeholder 5">
            <a:extLst>
              <a:ext uri="{FF2B5EF4-FFF2-40B4-BE49-F238E27FC236}">
                <a16:creationId xmlns:a16="http://schemas.microsoft.com/office/drawing/2014/main" id="{39C600FC-179A-45E2-B839-E7ED83425C65}"/>
              </a:ext>
            </a:extLst>
          </p:cNvPr>
          <p:cNvSpPr>
            <a:spLocks noGrp="1"/>
          </p:cNvSpPr>
          <p:nvPr>
            <p:ph sz="quarter" idx="4"/>
          </p:nvPr>
        </p:nvSpPr>
        <p:spPr/>
        <p:txBody>
          <a:bodyPr/>
          <a:lstStyle/>
          <a:p>
            <a:r>
              <a:rPr lang="en-US" dirty="0"/>
              <a:t>Income</a:t>
            </a:r>
          </a:p>
          <a:p>
            <a:r>
              <a:rPr lang="en-US" dirty="0"/>
              <a:t>Expense</a:t>
            </a:r>
          </a:p>
          <a:p>
            <a:r>
              <a:rPr lang="en-US" dirty="0"/>
              <a:t>Cost Approach</a:t>
            </a:r>
          </a:p>
        </p:txBody>
      </p:sp>
    </p:spTree>
    <p:extLst>
      <p:ext uri="{BB962C8B-B14F-4D97-AF65-F5344CB8AC3E}">
        <p14:creationId xmlns:p14="http://schemas.microsoft.com/office/powerpoint/2010/main" val="812817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638A5C-474D-46E8-AF12-B335C657D410}"/>
              </a:ext>
            </a:extLst>
          </p:cNvPr>
          <p:cNvSpPr>
            <a:spLocks noGrp="1"/>
          </p:cNvSpPr>
          <p:nvPr>
            <p:ph type="title"/>
          </p:nvPr>
        </p:nvSpPr>
        <p:spPr/>
        <p:txBody>
          <a:bodyPr/>
          <a:lstStyle/>
          <a:p>
            <a:r>
              <a:rPr lang="en-US" dirty="0"/>
              <a:t>Pre-Application Is </a:t>
            </a:r>
            <a:r>
              <a:rPr lang="en-US" u="sng" dirty="0"/>
              <a:t>Key</a:t>
            </a:r>
            <a:r>
              <a:rPr lang="en-US" dirty="0"/>
              <a:t> for Valuation</a:t>
            </a:r>
          </a:p>
        </p:txBody>
      </p:sp>
      <p:sp>
        <p:nvSpPr>
          <p:cNvPr id="5" name="Content Placeholder 4">
            <a:extLst>
              <a:ext uri="{FF2B5EF4-FFF2-40B4-BE49-F238E27FC236}">
                <a16:creationId xmlns:a16="http://schemas.microsoft.com/office/drawing/2014/main" id="{B984EBD2-5744-471C-8AE3-2E9F6FA41504}"/>
              </a:ext>
            </a:extLst>
          </p:cNvPr>
          <p:cNvSpPr>
            <a:spLocks noGrp="1"/>
          </p:cNvSpPr>
          <p:nvPr>
            <p:ph idx="1"/>
          </p:nvPr>
        </p:nvSpPr>
        <p:spPr/>
        <p:txBody>
          <a:bodyPr>
            <a:normAutofit/>
          </a:bodyPr>
          <a:lstStyle/>
          <a:p>
            <a:r>
              <a:rPr lang="en-US" dirty="0"/>
              <a:t>When the Valuation Issues Get Worked Out</a:t>
            </a:r>
          </a:p>
          <a:p>
            <a:pPr lvl="1"/>
            <a:r>
              <a:rPr lang="en-US" dirty="0"/>
              <a:t>Appraisal</a:t>
            </a:r>
          </a:p>
          <a:p>
            <a:pPr lvl="1"/>
            <a:r>
              <a:rPr lang="en-US" dirty="0"/>
              <a:t>Market Study</a:t>
            </a:r>
          </a:p>
          <a:p>
            <a:pPr lvl="1"/>
            <a:r>
              <a:rPr lang="en-US" dirty="0"/>
              <a:t>Environmental</a:t>
            </a:r>
          </a:p>
          <a:p>
            <a:r>
              <a:rPr lang="en-US" dirty="0"/>
              <a:t>Don’t Let These Wait Unit Firm Application (Headaches for All)</a:t>
            </a:r>
          </a:p>
          <a:p>
            <a:r>
              <a:rPr lang="en-US" dirty="0"/>
              <a:t>Firm Application Should Be </a:t>
            </a:r>
            <a:r>
              <a:rPr lang="en-US" u="sng" dirty="0"/>
              <a:t>Very</a:t>
            </a:r>
            <a:r>
              <a:rPr lang="en-US" dirty="0"/>
              <a:t> Similar to the Pre-Application</a:t>
            </a:r>
          </a:p>
          <a:p>
            <a:pPr lvl="1"/>
            <a:r>
              <a:rPr lang="en-US" u="sng" dirty="0"/>
              <a:t>Slight</a:t>
            </a:r>
            <a:r>
              <a:rPr lang="en-US" dirty="0"/>
              <a:t> Uptick in Income is Expected</a:t>
            </a:r>
          </a:p>
          <a:p>
            <a:pPr lvl="1"/>
            <a:r>
              <a:rPr lang="en-US" dirty="0"/>
              <a:t>Expenses Should Change by a Similar Amount</a:t>
            </a:r>
          </a:p>
          <a:p>
            <a:pPr lvl="1"/>
            <a:r>
              <a:rPr lang="en-US" dirty="0"/>
              <a:t>Little if Any Change in Land Value</a:t>
            </a:r>
          </a:p>
          <a:p>
            <a:endParaRPr lang="en-US" dirty="0"/>
          </a:p>
        </p:txBody>
      </p:sp>
      <p:pic>
        <p:nvPicPr>
          <p:cNvPr id="6" name="Graphic 5" descr="Information">
            <a:extLst>
              <a:ext uri="{FF2B5EF4-FFF2-40B4-BE49-F238E27FC236}">
                <a16:creationId xmlns:a16="http://schemas.microsoft.com/office/drawing/2014/main" id="{7AFDE4ED-68A1-48EA-9006-3CB9792A3A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0134" y="152400"/>
            <a:ext cx="457200" cy="457200"/>
          </a:xfrm>
          <a:prstGeom prst="rect">
            <a:avLst/>
          </a:prstGeom>
        </p:spPr>
      </p:pic>
    </p:spTree>
    <p:extLst>
      <p:ext uri="{BB962C8B-B14F-4D97-AF65-F5344CB8AC3E}">
        <p14:creationId xmlns:p14="http://schemas.microsoft.com/office/powerpoint/2010/main" val="3094652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D26A3-F4DD-43D4-A4A6-FFDDEF3CA387}"/>
              </a:ext>
            </a:extLst>
          </p:cNvPr>
          <p:cNvSpPr>
            <a:spLocks noGrp="1"/>
          </p:cNvSpPr>
          <p:nvPr>
            <p:ph type="title"/>
          </p:nvPr>
        </p:nvSpPr>
        <p:spPr/>
        <p:txBody>
          <a:bodyPr>
            <a:normAutofit/>
          </a:bodyPr>
          <a:lstStyle/>
          <a:p>
            <a:r>
              <a:rPr lang="en-US" b="1" i="1" dirty="0">
                <a:cs typeface="Calibri" pitchFamily="34" charset="0"/>
              </a:rPr>
              <a:t>221d(4) Market Rate Valuation Scenarios</a:t>
            </a:r>
            <a:endParaRPr lang="en-US" dirty="0"/>
          </a:p>
        </p:txBody>
      </p:sp>
      <p:sp>
        <p:nvSpPr>
          <p:cNvPr id="3" name="Content Placeholder 2">
            <a:extLst>
              <a:ext uri="{FF2B5EF4-FFF2-40B4-BE49-F238E27FC236}">
                <a16:creationId xmlns:a16="http://schemas.microsoft.com/office/drawing/2014/main" id="{D05FAAE1-AA11-4F0D-A09D-3FA476D8236F}"/>
              </a:ext>
            </a:extLst>
          </p:cNvPr>
          <p:cNvSpPr>
            <a:spLocks noGrp="1"/>
          </p:cNvSpPr>
          <p:nvPr>
            <p:ph idx="1"/>
          </p:nvPr>
        </p:nvSpPr>
        <p:spPr/>
        <p:txBody>
          <a:bodyPr/>
          <a:lstStyle/>
          <a:p>
            <a:r>
              <a:rPr lang="en-US" b="1" i="1" dirty="0">
                <a:cs typeface="Calibri" pitchFamily="34" charset="0"/>
              </a:rPr>
              <a:t>Not a value based program but is cost based so no Market Value is provided</a:t>
            </a:r>
          </a:p>
          <a:p>
            <a:r>
              <a:rPr lang="en-US" dirty="0"/>
              <a:t>Net Operating Income “As complete and stabilized, unencumbered (market scenario)”</a:t>
            </a:r>
          </a:p>
          <a:p>
            <a:r>
              <a:rPr lang="en-US" dirty="0"/>
              <a:t>Market Value “as is” or “as if vacant” – land valuation</a:t>
            </a:r>
          </a:p>
          <a:p>
            <a:endParaRPr lang="en-US" dirty="0"/>
          </a:p>
          <a:p>
            <a:r>
              <a:rPr lang="en-US" dirty="0"/>
              <a:t>Include 92273 rent grids</a:t>
            </a:r>
          </a:p>
          <a:p>
            <a:r>
              <a:rPr lang="en-US" dirty="0"/>
              <a:t>Include 92274 expense form</a:t>
            </a:r>
          </a:p>
          <a:p>
            <a:r>
              <a:rPr lang="en-US" dirty="0"/>
              <a:t>Include 92264 form with land sales, income/expense, and cost figures along with subject and local information summarized</a:t>
            </a:r>
          </a:p>
          <a:p>
            <a:endParaRPr lang="en-US" dirty="0"/>
          </a:p>
        </p:txBody>
      </p:sp>
    </p:spTree>
    <p:extLst>
      <p:ext uri="{BB962C8B-B14F-4D97-AF65-F5344CB8AC3E}">
        <p14:creationId xmlns:p14="http://schemas.microsoft.com/office/powerpoint/2010/main" val="1885790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3D583-CD75-4357-9D07-65F6B7E2B100}"/>
              </a:ext>
            </a:extLst>
          </p:cNvPr>
          <p:cNvSpPr>
            <a:spLocks noGrp="1"/>
          </p:cNvSpPr>
          <p:nvPr>
            <p:ph type="title"/>
          </p:nvPr>
        </p:nvSpPr>
        <p:spPr>
          <a:xfrm>
            <a:off x="677334" y="609600"/>
            <a:ext cx="8596668" cy="990600"/>
          </a:xfrm>
        </p:spPr>
        <p:txBody>
          <a:bodyPr/>
          <a:lstStyle/>
          <a:p>
            <a:r>
              <a:rPr lang="en-US" dirty="0"/>
              <a:t>Income Determination</a:t>
            </a:r>
          </a:p>
        </p:txBody>
      </p:sp>
      <p:sp>
        <p:nvSpPr>
          <p:cNvPr id="8" name="Text Placeholder 7">
            <a:extLst>
              <a:ext uri="{FF2B5EF4-FFF2-40B4-BE49-F238E27FC236}">
                <a16:creationId xmlns:a16="http://schemas.microsoft.com/office/drawing/2014/main" id="{638F31BF-12EB-42B7-938B-26576006166E}"/>
              </a:ext>
            </a:extLst>
          </p:cNvPr>
          <p:cNvSpPr>
            <a:spLocks noGrp="1"/>
          </p:cNvSpPr>
          <p:nvPr>
            <p:ph type="body" idx="1"/>
          </p:nvPr>
        </p:nvSpPr>
        <p:spPr>
          <a:xfrm>
            <a:off x="675746" y="1600200"/>
            <a:ext cx="4185623" cy="576262"/>
          </a:xfrm>
        </p:spPr>
        <p:txBody>
          <a:bodyPr vert="horz" lIns="91440" tIns="45720" rIns="91440" bIns="45720" rtlCol="0" anchor="b">
            <a:noAutofit/>
          </a:bodyPr>
          <a:lstStyle/>
          <a:p>
            <a:r>
              <a:rPr lang="en-US" b="1" i="1" dirty="0">
                <a:cs typeface="Calibri" pitchFamily="34" charset="0"/>
              </a:rPr>
              <a:t>Forces impacting NOI</a:t>
            </a:r>
          </a:p>
        </p:txBody>
      </p:sp>
      <p:sp>
        <p:nvSpPr>
          <p:cNvPr id="3" name="Content Placeholder 2">
            <a:extLst>
              <a:ext uri="{FF2B5EF4-FFF2-40B4-BE49-F238E27FC236}">
                <a16:creationId xmlns:a16="http://schemas.microsoft.com/office/drawing/2014/main" id="{D738D18A-AA9B-4BD8-96C2-777E81750AF7}"/>
              </a:ext>
            </a:extLst>
          </p:cNvPr>
          <p:cNvSpPr>
            <a:spLocks noGrp="1"/>
          </p:cNvSpPr>
          <p:nvPr>
            <p:ph sz="half" idx="2"/>
          </p:nvPr>
        </p:nvSpPr>
        <p:spPr>
          <a:xfrm>
            <a:off x="675746" y="2176462"/>
            <a:ext cx="4185623" cy="3481388"/>
          </a:xfrm>
        </p:spPr>
        <p:txBody>
          <a:bodyPr>
            <a:normAutofit/>
          </a:bodyPr>
          <a:lstStyle/>
          <a:p>
            <a:r>
              <a:rPr lang="en-US" dirty="0"/>
              <a:t>Supply</a:t>
            </a:r>
          </a:p>
          <a:p>
            <a:r>
              <a:rPr lang="en-US" dirty="0"/>
              <a:t>Demand</a:t>
            </a:r>
          </a:p>
          <a:p>
            <a:r>
              <a:rPr lang="en-US" dirty="0"/>
              <a:t>Location</a:t>
            </a:r>
          </a:p>
          <a:p>
            <a:r>
              <a:rPr lang="en-US" dirty="0"/>
              <a:t>Quality/Appeal</a:t>
            </a:r>
          </a:p>
          <a:p>
            <a:r>
              <a:rPr lang="en-US" dirty="0"/>
              <a:t>Age</a:t>
            </a:r>
          </a:p>
          <a:p>
            <a:r>
              <a:rPr lang="en-US" dirty="0"/>
              <a:t>Condition</a:t>
            </a:r>
          </a:p>
          <a:p>
            <a:r>
              <a:rPr lang="en-US" dirty="0"/>
              <a:t># of units</a:t>
            </a:r>
          </a:p>
          <a:p>
            <a:r>
              <a:rPr lang="en-US" dirty="0"/>
              <a:t>Extras (amenities, finishes)</a:t>
            </a:r>
          </a:p>
          <a:p>
            <a:endParaRPr lang="en-US" dirty="0"/>
          </a:p>
        </p:txBody>
      </p:sp>
      <p:sp>
        <p:nvSpPr>
          <p:cNvPr id="9" name="Text Placeholder 8">
            <a:extLst>
              <a:ext uri="{FF2B5EF4-FFF2-40B4-BE49-F238E27FC236}">
                <a16:creationId xmlns:a16="http://schemas.microsoft.com/office/drawing/2014/main" id="{79A0FA67-86AA-4609-977C-1DE36D2B8ADE}"/>
              </a:ext>
            </a:extLst>
          </p:cNvPr>
          <p:cNvSpPr>
            <a:spLocks noGrp="1"/>
          </p:cNvSpPr>
          <p:nvPr>
            <p:ph type="body" sz="quarter" idx="3"/>
          </p:nvPr>
        </p:nvSpPr>
        <p:spPr>
          <a:xfrm>
            <a:off x="5088384" y="1600200"/>
            <a:ext cx="4185618" cy="576262"/>
          </a:xfrm>
        </p:spPr>
        <p:txBody>
          <a:bodyPr/>
          <a:lstStyle/>
          <a:p>
            <a:r>
              <a:rPr lang="en-US" b="1" i="1" dirty="0">
                <a:cs typeface="Calibri" pitchFamily="34" charset="0"/>
              </a:rPr>
              <a:t>R</a:t>
            </a:r>
            <a:r>
              <a:rPr lang="en-US" b="1" i="1" dirty="0"/>
              <a:t>eliant on Market Data</a:t>
            </a:r>
            <a:endParaRPr lang="en-US" dirty="0"/>
          </a:p>
        </p:txBody>
      </p:sp>
      <p:sp>
        <p:nvSpPr>
          <p:cNvPr id="10" name="Content Placeholder 9">
            <a:extLst>
              <a:ext uri="{FF2B5EF4-FFF2-40B4-BE49-F238E27FC236}">
                <a16:creationId xmlns:a16="http://schemas.microsoft.com/office/drawing/2014/main" id="{1B4BACC6-B172-4B75-BA45-E27F601D6A9F}"/>
              </a:ext>
            </a:extLst>
          </p:cNvPr>
          <p:cNvSpPr>
            <a:spLocks noGrp="1"/>
          </p:cNvSpPr>
          <p:nvPr>
            <p:ph sz="quarter" idx="4"/>
          </p:nvPr>
        </p:nvSpPr>
        <p:spPr>
          <a:xfrm>
            <a:off x="5088385" y="2176462"/>
            <a:ext cx="4185617" cy="3481388"/>
          </a:xfrm>
        </p:spPr>
        <p:txBody>
          <a:bodyPr>
            <a:normAutofit/>
          </a:bodyPr>
          <a:lstStyle/>
          <a:p>
            <a:r>
              <a:rPr lang="en-US" dirty="0"/>
              <a:t>No history or rent roll to rely on</a:t>
            </a:r>
          </a:p>
          <a:p>
            <a:r>
              <a:rPr lang="en-US" dirty="0"/>
              <a:t>Look to comparables for rental support</a:t>
            </a:r>
          </a:p>
          <a:p>
            <a:r>
              <a:rPr lang="en-US" dirty="0"/>
              <a:t>Stand alone operations (always)</a:t>
            </a:r>
          </a:p>
          <a:p>
            <a:r>
              <a:rPr lang="en-US" dirty="0"/>
              <a:t>Expectations of Market Changes?</a:t>
            </a:r>
          </a:p>
          <a:p>
            <a:r>
              <a:rPr lang="en-US" dirty="0"/>
              <a:t>Make adjustments for physical differences based on market and direct comp data</a:t>
            </a:r>
          </a:p>
          <a:p>
            <a:r>
              <a:rPr lang="en-US" dirty="0"/>
              <a:t>Central 60% for adjusted rent not required any longer</a:t>
            </a:r>
          </a:p>
        </p:txBody>
      </p:sp>
      <p:sp>
        <p:nvSpPr>
          <p:cNvPr id="11" name="TextBox 10">
            <a:extLst>
              <a:ext uri="{FF2B5EF4-FFF2-40B4-BE49-F238E27FC236}">
                <a16:creationId xmlns:a16="http://schemas.microsoft.com/office/drawing/2014/main" id="{8786E096-FB61-40E4-92D4-24A3EE2D750A}"/>
              </a:ext>
            </a:extLst>
          </p:cNvPr>
          <p:cNvSpPr txBox="1"/>
          <p:nvPr/>
        </p:nvSpPr>
        <p:spPr>
          <a:xfrm>
            <a:off x="1051061" y="5864780"/>
            <a:ext cx="8074646" cy="369332"/>
          </a:xfrm>
          <a:prstGeom prst="rect">
            <a:avLst/>
          </a:prstGeom>
          <a:noFill/>
        </p:spPr>
        <p:txBody>
          <a:bodyPr wrap="none" rtlCol="0">
            <a:spAutoFit/>
          </a:bodyPr>
          <a:lstStyle/>
          <a:p>
            <a:r>
              <a:rPr lang="en-US" i="1" dirty="0"/>
              <a:t>Remember – not all amenities or finish differences generate income change</a:t>
            </a:r>
          </a:p>
        </p:txBody>
      </p:sp>
    </p:spTree>
    <p:extLst>
      <p:ext uri="{BB962C8B-B14F-4D97-AF65-F5344CB8AC3E}">
        <p14:creationId xmlns:p14="http://schemas.microsoft.com/office/powerpoint/2010/main" val="2591866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AD1EF-843E-4FFB-A50F-727B4B5A79EC}"/>
              </a:ext>
            </a:extLst>
          </p:cNvPr>
          <p:cNvSpPr>
            <a:spLocks noGrp="1"/>
          </p:cNvSpPr>
          <p:nvPr>
            <p:ph type="title"/>
          </p:nvPr>
        </p:nvSpPr>
        <p:spPr/>
        <p:txBody>
          <a:bodyPr/>
          <a:lstStyle/>
          <a:p>
            <a:r>
              <a:rPr lang="en-US" dirty="0"/>
              <a:t>Market Study Data Needs</a:t>
            </a:r>
          </a:p>
        </p:txBody>
      </p:sp>
      <p:sp>
        <p:nvSpPr>
          <p:cNvPr id="3" name="Content Placeholder 2">
            <a:extLst>
              <a:ext uri="{FF2B5EF4-FFF2-40B4-BE49-F238E27FC236}">
                <a16:creationId xmlns:a16="http://schemas.microsoft.com/office/drawing/2014/main" id="{3C9B1A19-5C87-403E-8813-1D569FBF58E0}"/>
              </a:ext>
            </a:extLst>
          </p:cNvPr>
          <p:cNvSpPr>
            <a:spLocks noGrp="1"/>
          </p:cNvSpPr>
          <p:nvPr>
            <p:ph idx="1"/>
          </p:nvPr>
        </p:nvSpPr>
        <p:spPr/>
        <p:txBody>
          <a:bodyPr/>
          <a:lstStyle/>
          <a:p>
            <a:r>
              <a:rPr lang="en-US" dirty="0"/>
              <a:t>Site Information</a:t>
            </a:r>
          </a:p>
          <a:p>
            <a:r>
              <a:rPr lang="en-US" dirty="0"/>
              <a:t>Planned unit mix</a:t>
            </a:r>
          </a:p>
          <a:p>
            <a:r>
              <a:rPr lang="en-US" dirty="0"/>
              <a:t>Developer’s Pro Forma Rent Schedule</a:t>
            </a:r>
          </a:p>
          <a:p>
            <a:r>
              <a:rPr lang="en-US" dirty="0"/>
              <a:t>Description of project quality</a:t>
            </a:r>
          </a:p>
          <a:p>
            <a:r>
              <a:rPr lang="en-US" dirty="0"/>
              <a:t>Description of Target Market</a:t>
            </a:r>
          </a:p>
          <a:p>
            <a:r>
              <a:rPr lang="en-US" dirty="0"/>
              <a:t>Description of any Rent and/or Occupancy Restrictions</a:t>
            </a:r>
          </a:p>
          <a:p>
            <a:r>
              <a:rPr lang="en-US" dirty="0"/>
              <a:t>Concept Letter from HUD</a:t>
            </a:r>
          </a:p>
        </p:txBody>
      </p:sp>
      <p:sp>
        <p:nvSpPr>
          <p:cNvPr id="4" name="TextBox 3">
            <a:extLst>
              <a:ext uri="{FF2B5EF4-FFF2-40B4-BE49-F238E27FC236}">
                <a16:creationId xmlns:a16="http://schemas.microsoft.com/office/drawing/2014/main" id="{DFF9C33E-EC95-41A4-8AD2-398771C4BCC4}"/>
              </a:ext>
            </a:extLst>
          </p:cNvPr>
          <p:cNvSpPr txBox="1"/>
          <p:nvPr/>
        </p:nvSpPr>
        <p:spPr>
          <a:xfrm>
            <a:off x="1656490" y="5460274"/>
            <a:ext cx="6638356" cy="369332"/>
          </a:xfrm>
          <a:prstGeom prst="rect">
            <a:avLst/>
          </a:prstGeom>
          <a:noFill/>
        </p:spPr>
        <p:txBody>
          <a:bodyPr wrap="none" rtlCol="0">
            <a:spAutoFit/>
          </a:bodyPr>
          <a:lstStyle/>
          <a:p>
            <a:r>
              <a:rPr lang="en-US" i="1" dirty="0"/>
              <a:t>The more you can provide, the better the report and analysis.</a:t>
            </a:r>
          </a:p>
        </p:txBody>
      </p:sp>
    </p:spTree>
    <p:extLst>
      <p:ext uri="{BB962C8B-B14F-4D97-AF65-F5344CB8AC3E}">
        <p14:creationId xmlns:p14="http://schemas.microsoft.com/office/powerpoint/2010/main" val="14673886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8E0FE-4B2C-4AF2-96F2-66CA9C770967}"/>
              </a:ext>
            </a:extLst>
          </p:cNvPr>
          <p:cNvSpPr>
            <a:spLocks noGrp="1"/>
          </p:cNvSpPr>
          <p:nvPr>
            <p:ph type="title"/>
          </p:nvPr>
        </p:nvSpPr>
        <p:spPr/>
        <p:txBody>
          <a:bodyPr/>
          <a:lstStyle/>
          <a:p>
            <a:r>
              <a:rPr lang="en-US" dirty="0"/>
              <a:t>Rents</a:t>
            </a:r>
          </a:p>
        </p:txBody>
      </p:sp>
      <p:sp>
        <p:nvSpPr>
          <p:cNvPr id="3" name="Content Placeholder 2">
            <a:extLst>
              <a:ext uri="{FF2B5EF4-FFF2-40B4-BE49-F238E27FC236}">
                <a16:creationId xmlns:a16="http://schemas.microsoft.com/office/drawing/2014/main" id="{6ABE9F48-7296-4C6E-84E2-A281C5FF57F7}"/>
              </a:ext>
            </a:extLst>
          </p:cNvPr>
          <p:cNvSpPr>
            <a:spLocks noGrp="1"/>
          </p:cNvSpPr>
          <p:nvPr>
            <p:ph idx="1"/>
          </p:nvPr>
        </p:nvSpPr>
        <p:spPr/>
        <p:txBody>
          <a:bodyPr>
            <a:normAutofit lnSpcReduction="10000"/>
          </a:bodyPr>
          <a:lstStyle/>
          <a:p>
            <a:r>
              <a:rPr lang="en-US" altLang="en-US" dirty="0"/>
              <a:t>The </a:t>
            </a:r>
            <a:r>
              <a:rPr lang="en-US" altLang="en-US" u="sng" dirty="0"/>
              <a:t>Best</a:t>
            </a:r>
            <a:r>
              <a:rPr lang="en-US" altLang="en-US" dirty="0"/>
              <a:t> Rent Comparables Available</a:t>
            </a:r>
          </a:p>
          <a:p>
            <a:pPr lvl="1"/>
            <a:r>
              <a:rPr lang="en-US" altLang="en-US" dirty="0"/>
              <a:t>Comp Selection is Absolutely Key</a:t>
            </a:r>
          </a:p>
          <a:p>
            <a:pPr lvl="1"/>
            <a:r>
              <a:rPr lang="en-US" altLang="en-US" dirty="0"/>
              <a:t>If Nearby Comps Are Not Used, </a:t>
            </a:r>
            <a:r>
              <a:rPr lang="en-US" altLang="en-US" u="sng" dirty="0"/>
              <a:t>Explain Why</a:t>
            </a:r>
            <a:endParaRPr lang="en-US" altLang="en-US" dirty="0"/>
          </a:p>
          <a:p>
            <a:pPr lvl="2"/>
            <a:r>
              <a:rPr lang="en-US" altLang="en-US" dirty="0"/>
              <a:t>HUD Reviewer Will Ask . . .</a:t>
            </a:r>
          </a:p>
          <a:p>
            <a:pPr lvl="1"/>
            <a:r>
              <a:rPr lang="en-US" altLang="en-US" dirty="0"/>
              <a:t>Differences Need to Be Noted and Adjusted For (Not Just Explained)</a:t>
            </a:r>
          </a:p>
          <a:p>
            <a:pPr lvl="2"/>
            <a:r>
              <a:rPr lang="en-US" altLang="en-US" dirty="0"/>
              <a:t>Location (Especially When Area is Untested)</a:t>
            </a:r>
          </a:p>
          <a:p>
            <a:pPr lvl="2"/>
            <a:r>
              <a:rPr lang="en-US" altLang="en-US" dirty="0"/>
              <a:t>Size (Trend is for Smaller Units – Still Need to Account for this in Rent Comps)</a:t>
            </a:r>
          </a:p>
          <a:p>
            <a:pPr lvl="2"/>
            <a:r>
              <a:rPr lang="en-US" altLang="en-US" dirty="0"/>
              <a:t>Parking (Not Everybody Ubers . . .)</a:t>
            </a:r>
          </a:p>
          <a:p>
            <a:pPr lvl="2"/>
            <a:r>
              <a:rPr lang="en-US" altLang="en-US" dirty="0"/>
              <a:t>Balconies</a:t>
            </a:r>
          </a:p>
          <a:p>
            <a:pPr lvl="2"/>
            <a:r>
              <a:rPr lang="en-US" altLang="en-US" dirty="0"/>
              <a:t>Air Conditioning (Certain Markets)</a:t>
            </a:r>
          </a:p>
          <a:p>
            <a:pPr lvl="1"/>
            <a:r>
              <a:rPr lang="en-US" altLang="en-US" dirty="0"/>
              <a:t>When 4 out of 5 Comps Have the Amenity, the Project Likely Should Too!</a:t>
            </a:r>
          </a:p>
          <a:p>
            <a:pPr lvl="1"/>
            <a:endParaRPr lang="en-US" altLang="en-US" dirty="0"/>
          </a:p>
          <a:p>
            <a:pPr lvl="1"/>
            <a:endParaRPr lang="en-US" altLang="en-US" dirty="0"/>
          </a:p>
        </p:txBody>
      </p:sp>
      <p:pic>
        <p:nvPicPr>
          <p:cNvPr id="4" name="Graphic 3" descr="Information">
            <a:extLst>
              <a:ext uri="{FF2B5EF4-FFF2-40B4-BE49-F238E27FC236}">
                <a16:creationId xmlns:a16="http://schemas.microsoft.com/office/drawing/2014/main" id="{DFE3B626-00D8-45FA-87F1-4C346083AD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0134" y="152400"/>
            <a:ext cx="457200" cy="457200"/>
          </a:xfrm>
          <a:prstGeom prst="rect">
            <a:avLst/>
          </a:prstGeom>
        </p:spPr>
      </p:pic>
    </p:spTree>
    <p:extLst>
      <p:ext uri="{BB962C8B-B14F-4D97-AF65-F5344CB8AC3E}">
        <p14:creationId xmlns:p14="http://schemas.microsoft.com/office/powerpoint/2010/main" val="2817111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4DEEE-34B9-49F0-AA5D-02A5CE49022F}"/>
              </a:ext>
            </a:extLst>
          </p:cNvPr>
          <p:cNvSpPr>
            <a:spLocks noGrp="1"/>
          </p:cNvSpPr>
          <p:nvPr>
            <p:ph type="title"/>
          </p:nvPr>
        </p:nvSpPr>
        <p:spPr/>
        <p:txBody>
          <a:bodyPr/>
          <a:lstStyle/>
          <a:p>
            <a:r>
              <a:rPr lang="en-US" dirty="0"/>
              <a:t>Locational Issues</a:t>
            </a:r>
          </a:p>
        </p:txBody>
      </p:sp>
      <p:sp>
        <p:nvSpPr>
          <p:cNvPr id="3" name="Content Placeholder 2">
            <a:extLst>
              <a:ext uri="{FF2B5EF4-FFF2-40B4-BE49-F238E27FC236}">
                <a16:creationId xmlns:a16="http://schemas.microsoft.com/office/drawing/2014/main" id="{0C34E7B9-B859-47FD-867D-A10BBB471530}"/>
              </a:ext>
            </a:extLst>
          </p:cNvPr>
          <p:cNvSpPr>
            <a:spLocks noGrp="1"/>
          </p:cNvSpPr>
          <p:nvPr>
            <p:ph idx="1"/>
          </p:nvPr>
        </p:nvSpPr>
        <p:spPr/>
        <p:txBody>
          <a:bodyPr>
            <a:normAutofit/>
          </a:bodyPr>
          <a:lstStyle/>
          <a:p>
            <a:pPr lvl="0"/>
            <a:r>
              <a:rPr lang="en-US" dirty="0"/>
              <a:t>When There is No Competition in the Subject Neighborhood</a:t>
            </a:r>
          </a:p>
          <a:p>
            <a:pPr lvl="1"/>
            <a:r>
              <a:rPr lang="en-US" dirty="0"/>
              <a:t>Location is Untested (Common)</a:t>
            </a:r>
          </a:p>
          <a:p>
            <a:pPr lvl="2"/>
            <a:r>
              <a:rPr lang="en-US" dirty="0"/>
              <a:t>Downward Adjustments Apply</a:t>
            </a:r>
          </a:p>
          <a:p>
            <a:pPr lvl="2"/>
            <a:r>
              <a:rPr lang="en-US" dirty="0"/>
              <a:t>Probably More than a Nominal $25 or $50</a:t>
            </a:r>
          </a:p>
          <a:p>
            <a:pPr lvl="1"/>
            <a:r>
              <a:rPr lang="en-US" dirty="0"/>
              <a:t>Location is Desirable and is Supply Constrained (Far Less Common)</a:t>
            </a:r>
          </a:p>
          <a:p>
            <a:pPr lvl="0"/>
            <a:r>
              <a:rPr lang="en-US" dirty="0"/>
              <a:t>When There are Comps Available in the Subject Neighborhood</a:t>
            </a:r>
          </a:p>
          <a:p>
            <a:pPr lvl="1"/>
            <a:r>
              <a:rPr lang="en-US" dirty="0"/>
              <a:t>Why Going to Farther Neighborhoods for Comps?</a:t>
            </a:r>
          </a:p>
          <a:p>
            <a:pPr lvl="1"/>
            <a:endParaRPr lang="en-US" dirty="0"/>
          </a:p>
        </p:txBody>
      </p:sp>
      <p:pic>
        <p:nvPicPr>
          <p:cNvPr id="4" name="Graphic 3" descr="Information">
            <a:extLst>
              <a:ext uri="{FF2B5EF4-FFF2-40B4-BE49-F238E27FC236}">
                <a16:creationId xmlns:a16="http://schemas.microsoft.com/office/drawing/2014/main" id="{272BA3C2-9873-4D6D-B097-1596CD8D22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0134" y="152400"/>
            <a:ext cx="457200" cy="457200"/>
          </a:xfrm>
          <a:prstGeom prst="rect">
            <a:avLst/>
          </a:prstGeom>
        </p:spPr>
      </p:pic>
    </p:spTree>
    <p:extLst>
      <p:ext uri="{BB962C8B-B14F-4D97-AF65-F5344CB8AC3E}">
        <p14:creationId xmlns:p14="http://schemas.microsoft.com/office/powerpoint/2010/main" val="1611237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4DEEE-34B9-49F0-AA5D-02A5CE49022F}"/>
              </a:ext>
            </a:extLst>
          </p:cNvPr>
          <p:cNvSpPr>
            <a:spLocks noGrp="1"/>
          </p:cNvSpPr>
          <p:nvPr>
            <p:ph type="title"/>
          </p:nvPr>
        </p:nvSpPr>
        <p:spPr/>
        <p:txBody>
          <a:bodyPr/>
          <a:lstStyle/>
          <a:p>
            <a:r>
              <a:rPr lang="en-US" dirty="0"/>
              <a:t>Size &amp; Amenity Issues</a:t>
            </a:r>
          </a:p>
        </p:txBody>
      </p:sp>
      <p:sp>
        <p:nvSpPr>
          <p:cNvPr id="3" name="Content Placeholder 2">
            <a:extLst>
              <a:ext uri="{FF2B5EF4-FFF2-40B4-BE49-F238E27FC236}">
                <a16:creationId xmlns:a16="http://schemas.microsoft.com/office/drawing/2014/main" id="{0C34E7B9-B859-47FD-867D-A10BBB471530}"/>
              </a:ext>
            </a:extLst>
          </p:cNvPr>
          <p:cNvSpPr>
            <a:spLocks noGrp="1"/>
          </p:cNvSpPr>
          <p:nvPr>
            <p:ph idx="1"/>
          </p:nvPr>
        </p:nvSpPr>
        <p:spPr/>
        <p:txBody>
          <a:bodyPr>
            <a:normAutofit/>
          </a:bodyPr>
          <a:lstStyle/>
          <a:p>
            <a:pPr lvl="0"/>
            <a:r>
              <a:rPr lang="en-US" dirty="0"/>
              <a:t>Which Units at the Comps are Used for the Subject?</a:t>
            </a:r>
          </a:p>
          <a:p>
            <a:pPr lvl="1"/>
            <a:r>
              <a:rPr lang="en-US" dirty="0"/>
              <a:t>Should be the Most Common and Similar in Size</a:t>
            </a:r>
          </a:p>
          <a:p>
            <a:pPr lvl="1"/>
            <a:r>
              <a:rPr lang="en-US" dirty="0"/>
              <a:t>Only 1 or 2 of Such Units at the Comp is a Warning Sign</a:t>
            </a:r>
          </a:p>
          <a:p>
            <a:pPr lvl="1"/>
            <a:r>
              <a:rPr lang="en-US" dirty="0"/>
              <a:t>More Similar Units at the Comp is also a Warning Sign</a:t>
            </a:r>
          </a:p>
          <a:p>
            <a:pPr lvl="0"/>
            <a:r>
              <a:rPr lang="en-US" dirty="0"/>
              <a:t>Parking Versus Transit Oriented Development (TOD)</a:t>
            </a:r>
          </a:p>
          <a:p>
            <a:pPr lvl="1"/>
            <a:r>
              <a:rPr lang="en-US" dirty="0"/>
              <a:t>Self-Driving Cars Are Not Yet . . .</a:t>
            </a:r>
          </a:p>
          <a:p>
            <a:pPr lvl="1"/>
            <a:r>
              <a:rPr lang="en-US" dirty="0"/>
              <a:t>TOD is Typically Less than ½ Mile from Commuter Train or Light Rail</a:t>
            </a:r>
          </a:p>
          <a:p>
            <a:pPr lvl="1"/>
            <a:r>
              <a:rPr lang="en-US" dirty="0"/>
              <a:t>Parking Ratios Less than 1:1 Require a Site that is TOD</a:t>
            </a:r>
          </a:p>
          <a:p>
            <a:pPr lvl="2"/>
            <a:r>
              <a:rPr lang="en-US" dirty="0"/>
              <a:t>Parking Ratios of 1:1  or Less are Not Common Except in Densely Developed Cities</a:t>
            </a:r>
          </a:p>
          <a:p>
            <a:pPr lvl="2"/>
            <a:r>
              <a:rPr lang="en-US" dirty="0"/>
              <a:t>In Denver, Even Projects at Union Station (Key Transit Nexus) have 1:1 Parking Ratios</a:t>
            </a:r>
          </a:p>
          <a:p>
            <a:pPr lvl="1"/>
            <a:endParaRPr lang="en-US" dirty="0"/>
          </a:p>
        </p:txBody>
      </p:sp>
      <p:pic>
        <p:nvPicPr>
          <p:cNvPr id="4" name="Graphic 3" descr="Information">
            <a:extLst>
              <a:ext uri="{FF2B5EF4-FFF2-40B4-BE49-F238E27FC236}">
                <a16:creationId xmlns:a16="http://schemas.microsoft.com/office/drawing/2014/main" id="{FAA2BF80-90F1-4A68-A272-76116843CE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0134" y="152400"/>
            <a:ext cx="457200" cy="457200"/>
          </a:xfrm>
          <a:prstGeom prst="rect">
            <a:avLst/>
          </a:prstGeom>
        </p:spPr>
      </p:pic>
    </p:spTree>
    <p:extLst>
      <p:ext uri="{BB962C8B-B14F-4D97-AF65-F5344CB8AC3E}">
        <p14:creationId xmlns:p14="http://schemas.microsoft.com/office/powerpoint/2010/main" val="448778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8E0FE-4B2C-4AF2-96F2-66CA9C770967}"/>
              </a:ext>
            </a:extLst>
          </p:cNvPr>
          <p:cNvSpPr>
            <a:spLocks noGrp="1"/>
          </p:cNvSpPr>
          <p:nvPr>
            <p:ph type="title"/>
          </p:nvPr>
        </p:nvSpPr>
        <p:spPr/>
        <p:txBody>
          <a:bodyPr/>
          <a:lstStyle/>
          <a:p>
            <a:r>
              <a:rPr lang="en-US" dirty="0"/>
              <a:t>Adjusting the Rents</a:t>
            </a:r>
          </a:p>
        </p:txBody>
      </p:sp>
      <p:sp>
        <p:nvSpPr>
          <p:cNvPr id="3" name="Content Placeholder 2">
            <a:extLst>
              <a:ext uri="{FF2B5EF4-FFF2-40B4-BE49-F238E27FC236}">
                <a16:creationId xmlns:a16="http://schemas.microsoft.com/office/drawing/2014/main" id="{6ABE9F48-7296-4C6E-84E2-A281C5FF57F7}"/>
              </a:ext>
            </a:extLst>
          </p:cNvPr>
          <p:cNvSpPr>
            <a:spLocks noGrp="1"/>
          </p:cNvSpPr>
          <p:nvPr>
            <p:ph idx="1"/>
          </p:nvPr>
        </p:nvSpPr>
        <p:spPr/>
        <p:txBody>
          <a:bodyPr>
            <a:normAutofit/>
          </a:bodyPr>
          <a:lstStyle/>
          <a:p>
            <a:r>
              <a:rPr lang="en-US" altLang="en-US" dirty="0"/>
              <a:t>Forget About the Central 60%</a:t>
            </a:r>
          </a:p>
          <a:p>
            <a:pPr lvl="1"/>
            <a:r>
              <a:rPr lang="en-US" altLang="en-US" dirty="0"/>
              <a:t>Central Tendency is a Statistical Term</a:t>
            </a:r>
          </a:p>
          <a:p>
            <a:pPr lvl="1"/>
            <a:r>
              <a:rPr lang="en-US" altLang="en-US" dirty="0"/>
              <a:t>Has Little application to the Small Set of Comparables Typical of an Appraisal</a:t>
            </a:r>
          </a:p>
          <a:p>
            <a:pPr lvl="1"/>
            <a:r>
              <a:rPr lang="en-US" altLang="en-US" dirty="0"/>
              <a:t>Removed from the 2016 MAP Guide.  It now states “The appraiser should select the final rent estimate based on the comparables that are the most similar to the subject in location, size, style and desirability. . . Often the best comparables are those that require the least amount of adjustment.”.</a:t>
            </a:r>
          </a:p>
          <a:p>
            <a:r>
              <a:rPr lang="en-US" dirty="0"/>
              <a:t>Generally, Do Not Adjust for Occupancy</a:t>
            </a:r>
          </a:p>
          <a:p>
            <a:pPr lvl="1"/>
            <a:r>
              <a:rPr lang="en-US" dirty="0"/>
              <a:t>Can Adjust When the Comp’s Occupancy Rate is Less than the Subject’s</a:t>
            </a:r>
          </a:p>
          <a:p>
            <a:pPr lvl="1"/>
            <a:r>
              <a:rPr lang="en-US" dirty="0"/>
              <a:t>Use Only When the Differences are Significant, Long-term, </a:t>
            </a:r>
            <a:r>
              <a:rPr lang="en-US" u="sng" dirty="0"/>
              <a:t>and</a:t>
            </a:r>
            <a:r>
              <a:rPr lang="en-US" dirty="0"/>
              <a:t> . . .</a:t>
            </a:r>
          </a:p>
          <a:p>
            <a:pPr lvl="1"/>
            <a:r>
              <a:rPr lang="en-US" dirty="0"/>
              <a:t>Are Not Accounted for in Other Adjustments.</a:t>
            </a:r>
          </a:p>
          <a:p>
            <a:pPr lvl="1"/>
            <a:endParaRPr lang="en-US" dirty="0"/>
          </a:p>
        </p:txBody>
      </p:sp>
      <p:pic>
        <p:nvPicPr>
          <p:cNvPr id="4" name="Graphic 3" descr="Information">
            <a:extLst>
              <a:ext uri="{FF2B5EF4-FFF2-40B4-BE49-F238E27FC236}">
                <a16:creationId xmlns:a16="http://schemas.microsoft.com/office/drawing/2014/main" id="{A648B4E1-BFE3-4E49-B442-7DC6998499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0134" y="152400"/>
            <a:ext cx="457200" cy="457200"/>
          </a:xfrm>
          <a:prstGeom prst="rect">
            <a:avLst/>
          </a:prstGeom>
        </p:spPr>
      </p:pic>
    </p:spTree>
    <p:extLst>
      <p:ext uri="{BB962C8B-B14F-4D97-AF65-F5344CB8AC3E}">
        <p14:creationId xmlns:p14="http://schemas.microsoft.com/office/powerpoint/2010/main" val="40763914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6E1C8-4FCB-4B3E-8814-0140FB47367A}"/>
              </a:ext>
            </a:extLst>
          </p:cNvPr>
          <p:cNvSpPr>
            <a:spLocks noGrp="1"/>
          </p:cNvSpPr>
          <p:nvPr>
            <p:ph type="title"/>
          </p:nvPr>
        </p:nvSpPr>
        <p:spPr/>
        <p:txBody>
          <a:bodyPr/>
          <a:lstStyle/>
          <a:p>
            <a:r>
              <a:rPr lang="en-US" dirty="0"/>
              <a:t>Estimating Vacancy</a:t>
            </a:r>
          </a:p>
        </p:txBody>
      </p:sp>
      <p:sp>
        <p:nvSpPr>
          <p:cNvPr id="3" name="Content Placeholder 2">
            <a:extLst>
              <a:ext uri="{FF2B5EF4-FFF2-40B4-BE49-F238E27FC236}">
                <a16:creationId xmlns:a16="http://schemas.microsoft.com/office/drawing/2014/main" id="{0A6C6106-8655-4911-B92E-21CD0C440B97}"/>
              </a:ext>
            </a:extLst>
          </p:cNvPr>
          <p:cNvSpPr>
            <a:spLocks noGrp="1"/>
          </p:cNvSpPr>
          <p:nvPr>
            <p:ph idx="1"/>
          </p:nvPr>
        </p:nvSpPr>
        <p:spPr/>
        <p:txBody>
          <a:bodyPr>
            <a:normAutofit/>
          </a:bodyPr>
          <a:lstStyle/>
          <a:p>
            <a:pPr>
              <a:defRPr/>
            </a:pPr>
            <a:r>
              <a:rPr lang="en-US" dirty="0"/>
              <a:t>Broad Market Surveys are Good Background But . . .</a:t>
            </a:r>
          </a:p>
          <a:p>
            <a:pPr>
              <a:defRPr/>
            </a:pPr>
            <a:r>
              <a:rPr lang="en-US" dirty="0"/>
              <a:t>Occupancy Rates at the Rent Comparables is Key</a:t>
            </a:r>
          </a:p>
          <a:p>
            <a:pPr>
              <a:defRPr/>
            </a:pPr>
            <a:r>
              <a:rPr lang="en-US" dirty="0"/>
              <a:t>Reflect Long-Term Occupancy Rates</a:t>
            </a:r>
          </a:p>
          <a:p>
            <a:pPr lvl="1">
              <a:defRPr/>
            </a:pPr>
            <a:r>
              <a:rPr lang="en-US" u="sng" dirty="0"/>
              <a:t>Anticipated</a:t>
            </a:r>
            <a:r>
              <a:rPr lang="en-US" dirty="0"/>
              <a:t> Changes in the Rental Market</a:t>
            </a:r>
          </a:p>
          <a:p>
            <a:pPr lvl="1">
              <a:defRPr/>
            </a:pPr>
            <a:r>
              <a:rPr lang="en-US" dirty="0"/>
              <a:t>Supply Pipeline</a:t>
            </a:r>
          </a:p>
          <a:p>
            <a:pPr>
              <a:defRPr/>
            </a:pPr>
            <a:r>
              <a:rPr lang="en-US" dirty="0"/>
              <a:t>Appraiser Concludes to Market (Section 7.7, Item G) </a:t>
            </a:r>
            <a:r>
              <a:rPr lang="en-US" i="1" dirty="0"/>
              <a:t>“The estimate of occupancy should be based on the actual occupancy of the subject without regard to programmatic constraints . . .”</a:t>
            </a:r>
            <a:endParaRPr lang="en-US" dirty="0"/>
          </a:p>
          <a:p>
            <a:pPr lvl="1">
              <a:defRPr/>
            </a:pPr>
            <a:r>
              <a:rPr lang="en-US" dirty="0"/>
              <a:t>Cannot be less than 7% for the Underwriting</a:t>
            </a:r>
          </a:p>
          <a:p>
            <a:pPr>
              <a:defRPr/>
            </a:pPr>
            <a:endParaRPr lang="en-US" i="1" dirty="0"/>
          </a:p>
        </p:txBody>
      </p:sp>
    </p:spTree>
    <p:extLst>
      <p:ext uri="{BB962C8B-B14F-4D97-AF65-F5344CB8AC3E}">
        <p14:creationId xmlns:p14="http://schemas.microsoft.com/office/powerpoint/2010/main" val="31782099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21B16-DA44-4CDD-98C4-D4E8FCB854DA}"/>
              </a:ext>
            </a:extLst>
          </p:cNvPr>
          <p:cNvSpPr>
            <a:spLocks noGrp="1"/>
          </p:cNvSpPr>
          <p:nvPr>
            <p:ph type="title"/>
          </p:nvPr>
        </p:nvSpPr>
        <p:spPr/>
        <p:txBody>
          <a:bodyPr/>
          <a:lstStyle/>
          <a:p>
            <a:r>
              <a:rPr lang="en-US" dirty="0"/>
              <a:t>Ancillary Income</a:t>
            </a:r>
          </a:p>
        </p:txBody>
      </p:sp>
      <p:sp>
        <p:nvSpPr>
          <p:cNvPr id="3" name="Content Placeholder 2">
            <a:extLst>
              <a:ext uri="{FF2B5EF4-FFF2-40B4-BE49-F238E27FC236}">
                <a16:creationId xmlns:a16="http://schemas.microsoft.com/office/drawing/2014/main" id="{A98F0073-4D61-47F6-A1BD-F17356F65601}"/>
              </a:ext>
            </a:extLst>
          </p:cNvPr>
          <p:cNvSpPr>
            <a:spLocks noGrp="1"/>
          </p:cNvSpPr>
          <p:nvPr>
            <p:ph sz="half" idx="1"/>
          </p:nvPr>
        </p:nvSpPr>
        <p:spPr/>
        <p:txBody>
          <a:bodyPr>
            <a:normAutofit/>
          </a:bodyPr>
          <a:lstStyle/>
          <a:p>
            <a:r>
              <a:rPr lang="en-US" dirty="0"/>
              <a:t>Recurring and reliable (Allowed if supported by market)</a:t>
            </a:r>
          </a:p>
          <a:p>
            <a:pPr lvl="1"/>
            <a:r>
              <a:rPr lang="en-US" dirty="0"/>
              <a:t>laundry facilities </a:t>
            </a:r>
          </a:p>
          <a:p>
            <a:pPr lvl="1"/>
            <a:r>
              <a:rPr lang="en-US" dirty="0"/>
              <a:t>equipment rental </a:t>
            </a:r>
          </a:p>
          <a:p>
            <a:pPr lvl="1"/>
            <a:r>
              <a:rPr lang="en-US" dirty="0"/>
              <a:t>vending</a:t>
            </a:r>
          </a:p>
          <a:p>
            <a:pPr lvl="1"/>
            <a:r>
              <a:rPr lang="en-US" dirty="0"/>
              <a:t>cable, etc.</a:t>
            </a:r>
          </a:p>
          <a:p>
            <a:r>
              <a:rPr lang="en-US" dirty="0"/>
              <a:t>Short term lease premiums (Allowed with parameters)</a:t>
            </a:r>
          </a:p>
          <a:p>
            <a:endParaRPr lang="en-US" dirty="0"/>
          </a:p>
        </p:txBody>
      </p:sp>
      <p:sp>
        <p:nvSpPr>
          <p:cNvPr id="4" name="Content Placeholder 3">
            <a:extLst>
              <a:ext uri="{FF2B5EF4-FFF2-40B4-BE49-F238E27FC236}">
                <a16:creationId xmlns:a16="http://schemas.microsoft.com/office/drawing/2014/main" id="{BB5AFF12-19E9-4AC5-94F1-73D039FA036C}"/>
              </a:ext>
            </a:extLst>
          </p:cNvPr>
          <p:cNvSpPr>
            <a:spLocks noGrp="1"/>
          </p:cNvSpPr>
          <p:nvPr>
            <p:ph sz="half" idx="2"/>
          </p:nvPr>
        </p:nvSpPr>
        <p:spPr/>
        <p:txBody>
          <a:bodyPr>
            <a:normAutofit/>
          </a:bodyPr>
          <a:lstStyle/>
          <a:p>
            <a:r>
              <a:rPr lang="en-US" dirty="0"/>
              <a:t>Corporate lease premiums (Allowed, with parameters)</a:t>
            </a:r>
          </a:p>
          <a:p>
            <a:r>
              <a:rPr lang="en-US" dirty="0"/>
              <a:t>Pool, Pet Fees/Rent (Allowed if supported by market)</a:t>
            </a:r>
          </a:p>
          <a:p>
            <a:r>
              <a:rPr lang="en-US" dirty="0"/>
              <a:t>Ineligible for value or maximum allowable mortgage amount</a:t>
            </a:r>
          </a:p>
          <a:p>
            <a:pPr lvl="1"/>
            <a:r>
              <a:rPr lang="en-US" dirty="0"/>
              <a:t>Interest income</a:t>
            </a:r>
          </a:p>
          <a:p>
            <a:pPr lvl="1"/>
            <a:r>
              <a:rPr lang="en-US" dirty="0"/>
              <a:t>Non-recurring and non-regular (forfeited deposits)</a:t>
            </a:r>
          </a:p>
          <a:p>
            <a:endParaRPr lang="en-US" dirty="0"/>
          </a:p>
        </p:txBody>
      </p:sp>
    </p:spTree>
    <p:extLst>
      <p:ext uri="{BB962C8B-B14F-4D97-AF65-F5344CB8AC3E}">
        <p14:creationId xmlns:p14="http://schemas.microsoft.com/office/powerpoint/2010/main" val="40519401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71334-FE30-4012-A8C0-51994C3BD23B}"/>
              </a:ext>
            </a:extLst>
          </p:cNvPr>
          <p:cNvSpPr>
            <a:spLocks noGrp="1"/>
          </p:cNvSpPr>
          <p:nvPr>
            <p:ph type="title"/>
          </p:nvPr>
        </p:nvSpPr>
        <p:spPr/>
        <p:txBody>
          <a:bodyPr/>
          <a:lstStyle/>
          <a:p>
            <a:r>
              <a:rPr lang="en-US" dirty="0"/>
              <a:t>Ancillary Income (or Other Income)</a:t>
            </a:r>
          </a:p>
        </p:txBody>
      </p:sp>
      <p:sp>
        <p:nvSpPr>
          <p:cNvPr id="3" name="Content Placeholder 2">
            <a:extLst>
              <a:ext uri="{FF2B5EF4-FFF2-40B4-BE49-F238E27FC236}">
                <a16:creationId xmlns:a16="http://schemas.microsoft.com/office/drawing/2014/main" id="{D4D851AB-FC33-4691-AC4D-6C2F0E8AE0FB}"/>
              </a:ext>
            </a:extLst>
          </p:cNvPr>
          <p:cNvSpPr>
            <a:spLocks noGrp="1"/>
          </p:cNvSpPr>
          <p:nvPr>
            <p:ph idx="1"/>
          </p:nvPr>
        </p:nvSpPr>
        <p:spPr/>
        <p:txBody>
          <a:bodyPr>
            <a:normAutofit/>
          </a:bodyPr>
          <a:lstStyle/>
          <a:p>
            <a:pPr>
              <a:defRPr/>
            </a:pPr>
            <a:r>
              <a:rPr lang="en-US" dirty="0"/>
              <a:t>Based on </a:t>
            </a:r>
            <a:r>
              <a:rPr lang="en-US" u="sng" dirty="0"/>
              <a:t>Market Data</a:t>
            </a:r>
          </a:p>
          <a:p>
            <a:pPr lvl="1">
              <a:defRPr/>
            </a:pPr>
            <a:r>
              <a:rPr lang="en-US" dirty="0"/>
              <a:t>Other Income Per Unit Based on Comparables in the Market (Rent Comps)</a:t>
            </a:r>
          </a:p>
          <a:p>
            <a:pPr lvl="1">
              <a:defRPr/>
            </a:pPr>
            <a:r>
              <a:rPr lang="en-US" dirty="0"/>
              <a:t>What is the Usage/Utilization/Subscription Rate at the Competition?</a:t>
            </a:r>
          </a:p>
          <a:p>
            <a:pPr lvl="1">
              <a:defRPr/>
            </a:pPr>
            <a:r>
              <a:rPr lang="en-US" dirty="0"/>
              <a:t>Can’t Assume Every Tenant Takes It</a:t>
            </a:r>
          </a:p>
          <a:p>
            <a:pPr>
              <a:defRPr/>
            </a:pPr>
            <a:r>
              <a:rPr lang="en-US" dirty="0"/>
              <a:t>Will Expenses Increase Because of the Income Stream?</a:t>
            </a:r>
          </a:p>
          <a:p>
            <a:pPr lvl="1">
              <a:defRPr/>
            </a:pPr>
            <a:r>
              <a:rPr lang="en-US" dirty="0"/>
              <a:t>Washers &amp; Dryers Breakdown and Need Replacement</a:t>
            </a:r>
          </a:p>
          <a:p>
            <a:pPr>
              <a:defRPr/>
            </a:pPr>
            <a:r>
              <a:rPr lang="en-US" dirty="0"/>
              <a:t>Is the Income Long Term in Nature?</a:t>
            </a:r>
          </a:p>
          <a:p>
            <a:pPr lvl="1">
              <a:defRPr/>
            </a:pPr>
            <a:r>
              <a:rPr lang="en-US" dirty="0"/>
              <a:t>HUD is Concerned About Telecom Related Income</a:t>
            </a:r>
          </a:p>
          <a:p>
            <a:pPr lvl="1">
              <a:defRPr/>
            </a:pPr>
            <a:r>
              <a:rPr lang="en-US" dirty="0"/>
              <a:t>Technologies and Preferences Change</a:t>
            </a:r>
          </a:p>
          <a:p>
            <a:pPr lvl="1">
              <a:defRPr/>
            </a:pPr>
            <a:r>
              <a:rPr lang="en-US" dirty="0"/>
              <a:t>HUD Loans are 40 Years . . .</a:t>
            </a:r>
          </a:p>
        </p:txBody>
      </p:sp>
    </p:spTree>
    <p:extLst>
      <p:ext uri="{BB962C8B-B14F-4D97-AF65-F5344CB8AC3E}">
        <p14:creationId xmlns:p14="http://schemas.microsoft.com/office/powerpoint/2010/main" val="15071026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D353-AC08-4BCB-8523-1C0C00CC488B}"/>
              </a:ext>
            </a:extLst>
          </p:cNvPr>
          <p:cNvSpPr>
            <a:spLocks noGrp="1"/>
          </p:cNvSpPr>
          <p:nvPr>
            <p:ph type="title"/>
          </p:nvPr>
        </p:nvSpPr>
        <p:spPr/>
        <p:txBody>
          <a:bodyPr/>
          <a:lstStyle/>
          <a:p>
            <a:r>
              <a:rPr lang="en-US" dirty="0"/>
              <a:t>Expenses</a:t>
            </a:r>
          </a:p>
        </p:txBody>
      </p:sp>
      <p:sp>
        <p:nvSpPr>
          <p:cNvPr id="3" name="Content Placeholder 2">
            <a:extLst>
              <a:ext uri="{FF2B5EF4-FFF2-40B4-BE49-F238E27FC236}">
                <a16:creationId xmlns:a16="http://schemas.microsoft.com/office/drawing/2014/main" id="{0CE7522D-C84A-4390-9E22-364D3A762E31}"/>
              </a:ext>
            </a:extLst>
          </p:cNvPr>
          <p:cNvSpPr>
            <a:spLocks noGrp="1"/>
          </p:cNvSpPr>
          <p:nvPr>
            <p:ph idx="1"/>
          </p:nvPr>
        </p:nvSpPr>
        <p:spPr/>
        <p:txBody>
          <a:bodyPr>
            <a:normAutofit lnSpcReduction="10000"/>
          </a:bodyPr>
          <a:lstStyle/>
          <a:p>
            <a:r>
              <a:rPr lang="en-US" dirty="0"/>
              <a:t>Real Estate Taxes – </a:t>
            </a:r>
            <a:r>
              <a:rPr lang="en-US" b="1" i="1" dirty="0">
                <a:solidFill>
                  <a:schemeClr val="accent3">
                    <a:lumMod val="75000"/>
                  </a:schemeClr>
                </a:solidFill>
              </a:rPr>
              <a:t>Biggest</a:t>
            </a:r>
            <a:r>
              <a:rPr lang="en-US" dirty="0"/>
              <a:t> scrutiny and risk factor today</a:t>
            </a:r>
          </a:p>
          <a:p>
            <a:pPr lvl="1"/>
            <a:r>
              <a:rPr lang="en-US" dirty="0"/>
              <a:t>What is practice in state?</a:t>
            </a:r>
          </a:p>
          <a:p>
            <a:pPr lvl="1"/>
            <a:r>
              <a:rPr lang="en-US" dirty="0"/>
              <a:t>What is practice in local district?</a:t>
            </a:r>
          </a:p>
          <a:p>
            <a:pPr lvl="2"/>
            <a:r>
              <a:rPr lang="en-US" dirty="0"/>
              <a:t>What drives reassessment – scheduled or sale?</a:t>
            </a:r>
          </a:p>
          <a:p>
            <a:pPr lvl="2"/>
            <a:r>
              <a:rPr lang="en-US" dirty="0"/>
              <a:t>% of market value?</a:t>
            </a:r>
          </a:p>
          <a:p>
            <a:pPr lvl="2"/>
            <a:r>
              <a:rPr lang="en-US" dirty="0"/>
              <a:t>Income Approach or Sales Approach?</a:t>
            </a:r>
          </a:p>
          <a:p>
            <a:pPr lvl="2"/>
            <a:r>
              <a:rPr lang="en-US" dirty="0"/>
              <a:t>Some other method of assessment</a:t>
            </a:r>
          </a:p>
          <a:p>
            <a:r>
              <a:rPr lang="en-US" dirty="0"/>
              <a:t>Assume </a:t>
            </a:r>
            <a:r>
              <a:rPr lang="en-US" b="1" i="1" dirty="0">
                <a:solidFill>
                  <a:schemeClr val="accent3">
                    <a:lumMod val="75000"/>
                  </a:schemeClr>
                </a:solidFill>
              </a:rPr>
              <a:t>stand alone </a:t>
            </a:r>
            <a:r>
              <a:rPr lang="en-US" dirty="0"/>
              <a:t>operations</a:t>
            </a:r>
          </a:p>
          <a:p>
            <a:r>
              <a:rPr lang="en-US" dirty="0"/>
              <a:t>Need </a:t>
            </a:r>
            <a:r>
              <a:rPr lang="en-US" b="1" i="1" dirty="0">
                <a:solidFill>
                  <a:schemeClr val="accent3">
                    <a:lumMod val="75000"/>
                  </a:schemeClr>
                </a:solidFill>
              </a:rPr>
              <a:t>consistent</a:t>
            </a:r>
            <a:r>
              <a:rPr lang="en-US" dirty="0"/>
              <a:t> categorization of line items</a:t>
            </a:r>
          </a:p>
          <a:p>
            <a:r>
              <a:rPr lang="en-US" dirty="0"/>
              <a:t>Do expenses make sense in relation to each other and the expected operation?</a:t>
            </a:r>
          </a:p>
          <a:p>
            <a:endParaRPr lang="en-US" dirty="0"/>
          </a:p>
        </p:txBody>
      </p:sp>
    </p:spTree>
    <p:extLst>
      <p:ext uri="{BB962C8B-B14F-4D97-AF65-F5344CB8AC3E}">
        <p14:creationId xmlns:p14="http://schemas.microsoft.com/office/powerpoint/2010/main" val="29825989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45C1A-F80C-4828-A3C1-63DB9D8A2604}"/>
              </a:ext>
            </a:extLst>
          </p:cNvPr>
          <p:cNvSpPr>
            <a:spLocks noGrp="1"/>
          </p:cNvSpPr>
          <p:nvPr>
            <p:ph type="title"/>
          </p:nvPr>
        </p:nvSpPr>
        <p:spPr/>
        <p:txBody>
          <a:bodyPr/>
          <a:lstStyle/>
          <a:p>
            <a:r>
              <a:rPr lang="en-US" dirty="0"/>
              <a:t>Expenses</a:t>
            </a:r>
          </a:p>
        </p:txBody>
      </p:sp>
      <p:sp>
        <p:nvSpPr>
          <p:cNvPr id="3" name="Content Placeholder 2">
            <a:extLst>
              <a:ext uri="{FF2B5EF4-FFF2-40B4-BE49-F238E27FC236}">
                <a16:creationId xmlns:a16="http://schemas.microsoft.com/office/drawing/2014/main" id="{3462F3C4-D190-4717-A2C2-437E737483B2}"/>
              </a:ext>
            </a:extLst>
          </p:cNvPr>
          <p:cNvSpPr>
            <a:spLocks noGrp="1"/>
          </p:cNvSpPr>
          <p:nvPr>
            <p:ph idx="1"/>
          </p:nvPr>
        </p:nvSpPr>
        <p:spPr/>
        <p:txBody>
          <a:bodyPr>
            <a:normAutofit fontScale="85000" lnSpcReduction="10000"/>
          </a:bodyPr>
          <a:lstStyle/>
          <a:p>
            <a:r>
              <a:rPr lang="en-US" dirty="0"/>
              <a:t>Need at lease 3 expense comps that are relevant</a:t>
            </a:r>
          </a:p>
          <a:p>
            <a:r>
              <a:rPr lang="en-US" dirty="0"/>
              <a:t>Disclose at least 1 comp name/location</a:t>
            </a:r>
          </a:p>
          <a:p>
            <a:r>
              <a:rPr lang="en-US" dirty="0"/>
              <a:t>Disclose others to HUD directly if requested (copy client as all data sent between appraiser and client is considered confidential)</a:t>
            </a:r>
          </a:p>
          <a:p>
            <a:r>
              <a:rPr lang="en-US" dirty="0"/>
              <a:t>Match building type, tenant type, location, physical characteristics in best case scenario</a:t>
            </a:r>
          </a:p>
          <a:p>
            <a:r>
              <a:rPr lang="en-US" dirty="0"/>
              <a:t>Bracket the subject in as many characteristics as possible</a:t>
            </a:r>
          </a:p>
          <a:p>
            <a:r>
              <a:rPr lang="en-US" dirty="0"/>
              <a:t>Sources for expense comp data?</a:t>
            </a:r>
          </a:p>
          <a:p>
            <a:pPr lvl="1"/>
            <a:r>
              <a:rPr lang="en-US" dirty="0"/>
              <a:t>Comparables</a:t>
            </a:r>
          </a:p>
          <a:p>
            <a:pPr lvl="1"/>
            <a:r>
              <a:rPr lang="en-US" dirty="0"/>
              <a:t>State agencies</a:t>
            </a:r>
          </a:p>
          <a:p>
            <a:pPr lvl="1"/>
            <a:r>
              <a:rPr lang="en-US" dirty="0"/>
              <a:t>Brokers – offering memorandums</a:t>
            </a:r>
          </a:p>
          <a:p>
            <a:pPr lvl="1"/>
            <a:r>
              <a:rPr lang="en-US" dirty="0"/>
              <a:t>Agency securitization data</a:t>
            </a:r>
          </a:p>
          <a:p>
            <a:pPr lvl="1"/>
            <a:r>
              <a:rPr lang="en-US" dirty="0"/>
              <a:t>Other?</a:t>
            </a:r>
          </a:p>
          <a:p>
            <a:endParaRPr lang="en-US" dirty="0"/>
          </a:p>
        </p:txBody>
      </p:sp>
    </p:spTree>
    <p:extLst>
      <p:ext uri="{BB962C8B-B14F-4D97-AF65-F5344CB8AC3E}">
        <p14:creationId xmlns:p14="http://schemas.microsoft.com/office/powerpoint/2010/main" val="21383564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A0ED5-7A8C-4943-94A9-2686A55E1505}"/>
              </a:ext>
            </a:extLst>
          </p:cNvPr>
          <p:cNvSpPr>
            <a:spLocks noGrp="1"/>
          </p:cNvSpPr>
          <p:nvPr>
            <p:ph type="title"/>
          </p:nvPr>
        </p:nvSpPr>
        <p:spPr/>
        <p:txBody>
          <a:bodyPr/>
          <a:lstStyle/>
          <a:p>
            <a:r>
              <a:rPr lang="en-US" dirty="0"/>
              <a:t>Expense Comps</a:t>
            </a:r>
          </a:p>
        </p:txBody>
      </p:sp>
      <p:sp>
        <p:nvSpPr>
          <p:cNvPr id="3" name="Content Placeholder 2">
            <a:extLst>
              <a:ext uri="{FF2B5EF4-FFF2-40B4-BE49-F238E27FC236}">
                <a16:creationId xmlns:a16="http://schemas.microsoft.com/office/drawing/2014/main" id="{C5B46BC9-8D8D-4FBA-A77B-35C6CD82E41A}"/>
              </a:ext>
            </a:extLst>
          </p:cNvPr>
          <p:cNvSpPr>
            <a:spLocks noGrp="1"/>
          </p:cNvSpPr>
          <p:nvPr>
            <p:ph idx="1"/>
          </p:nvPr>
        </p:nvSpPr>
        <p:spPr/>
        <p:txBody>
          <a:bodyPr>
            <a:normAutofit/>
          </a:bodyPr>
          <a:lstStyle/>
          <a:p>
            <a:r>
              <a:rPr lang="en-US" dirty="0"/>
              <a:t>Critical for 221(d)(4) more so than a 223(f)</a:t>
            </a:r>
          </a:p>
          <a:p>
            <a:pPr lvl="1"/>
            <a:r>
              <a:rPr lang="en-US" dirty="0"/>
              <a:t>No project history</a:t>
            </a:r>
          </a:p>
          <a:p>
            <a:pPr lvl="1"/>
            <a:endParaRPr lang="en-US" dirty="0"/>
          </a:p>
          <a:p>
            <a:r>
              <a:rPr lang="en-US" dirty="0"/>
              <a:t>HUD Reviewers Often Request the Identity of the Comps from the Appraiser</a:t>
            </a:r>
          </a:p>
          <a:p>
            <a:pPr lvl="1"/>
            <a:r>
              <a:rPr lang="en-US" dirty="0"/>
              <a:t>This is Not an Option for Lenders</a:t>
            </a:r>
          </a:p>
          <a:p>
            <a:pPr lvl="1"/>
            <a:r>
              <a:rPr lang="en-US" dirty="0"/>
              <a:t>Just Know What to Expect</a:t>
            </a:r>
          </a:p>
          <a:p>
            <a:pPr lvl="1"/>
            <a:r>
              <a:rPr lang="en-US" dirty="0"/>
              <a:t>Section 7.8, Item E-2 of the 2016 MAP Guide states </a:t>
            </a:r>
            <a:r>
              <a:rPr lang="en-US" i="1" dirty="0"/>
              <a:t>“Confidential expense data sources must be disclosed to HUD review appraiser upon request (and subject to confidential requirements similarly imposed on licensed HUD review appraisers).”</a:t>
            </a:r>
          </a:p>
        </p:txBody>
      </p:sp>
    </p:spTree>
    <p:extLst>
      <p:ext uri="{BB962C8B-B14F-4D97-AF65-F5344CB8AC3E}">
        <p14:creationId xmlns:p14="http://schemas.microsoft.com/office/powerpoint/2010/main" val="299430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6075A-71CB-4489-BA73-2AA8AB74EBE4}"/>
              </a:ext>
            </a:extLst>
          </p:cNvPr>
          <p:cNvSpPr>
            <a:spLocks noGrp="1"/>
          </p:cNvSpPr>
          <p:nvPr>
            <p:ph type="title"/>
          </p:nvPr>
        </p:nvSpPr>
        <p:spPr>
          <a:xfrm>
            <a:off x="677334" y="609600"/>
            <a:ext cx="8596668" cy="675503"/>
          </a:xfrm>
        </p:spPr>
        <p:txBody>
          <a:bodyPr/>
          <a:lstStyle/>
          <a:p>
            <a:r>
              <a:rPr lang="en-US" dirty="0"/>
              <a:t> Market Study Considerations </a:t>
            </a:r>
          </a:p>
        </p:txBody>
      </p:sp>
      <p:sp>
        <p:nvSpPr>
          <p:cNvPr id="3" name="Content Placeholder 2">
            <a:extLst>
              <a:ext uri="{FF2B5EF4-FFF2-40B4-BE49-F238E27FC236}">
                <a16:creationId xmlns:a16="http://schemas.microsoft.com/office/drawing/2014/main" id="{A9953A7F-98E7-42BE-A9F1-63D92052D4C7}"/>
              </a:ext>
            </a:extLst>
          </p:cNvPr>
          <p:cNvSpPr>
            <a:spLocks noGrp="1"/>
          </p:cNvSpPr>
          <p:nvPr>
            <p:ph idx="1"/>
          </p:nvPr>
        </p:nvSpPr>
        <p:spPr>
          <a:xfrm>
            <a:off x="800901" y="1285103"/>
            <a:ext cx="8596668" cy="5033319"/>
          </a:xfrm>
        </p:spPr>
        <p:txBody>
          <a:bodyPr>
            <a:normAutofit lnSpcReduction="10000"/>
          </a:bodyPr>
          <a:lstStyle/>
          <a:p>
            <a:pPr lvl="0"/>
            <a:r>
              <a:rPr lang="en-US" dirty="0"/>
              <a:t>Why are there never any “bad” market studies? </a:t>
            </a:r>
          </a:p>
          <a:p>
            <a:pPr lvl="0"/>
            <a:r>
              <a:rPr lang="en-US" dirty="0"/>
              <a:t>Opportunity to make changes to development scheme / work with developer to develop a good product that will meet needs (price level) of market </a:t>
            </a:r>
          </a:p>
          <a:p>
            <a:pPr lvl="0"/>
            <a:r>
              <a:rPr lang="en-US" dirty="0"/>
              <a:t>Site specific: Micro vs. Macro</a:t>
            </a:r>
          </a:p>
          <a:p>
            <a:pPr lvl="0"/>
            <a:r>
              <a:rPr lang="en-US" dirty="0"/>
              <a:t>Why / how market studies are different – different intended users &amp; intended use – why HUD studies can be different than investor studies/lenders/ state LIHTC agency studies</a:t>
            </a:r>
          </a:p>
          <a:p>
            <a:pPr lvl="0"/>
            <a:r>
              <a:rPr lang="en-US" dirty="0"/>
              <a:t>Due to the requirements of HUD MAP program - Market Studies vs. Appraisals are different firms – different views on the market – also the intended use/purpose is to ensure the deal works in a macro sense (not in infringe on other HUD Insured deals)  whereas state agency might focus on public policy initiatives or investors focus on maximizing income</a:t>
            </a:r>
          </a:p>
          <a:p>
            <a:pPr lvl="0"/>
            <a:r>
              <a:rPr lang="en-US" dirty="0"/>
              <a:t>Appraisal is focused on rent &amp; income</a:t>
            </a:r>
          </a:p>
          <a:p>
            <a:pPr lvl="0"/>
            <a:r>
              <a:rPr lang="en-US" dirty="0"/>
              <a:t>Market study for HUD is focused on supply/demand, and the proposed rent in relation to supply/demand VERSUS other studies the rent is much more incorporated within the study.</a:t>
            </a:r>
          </a:p>
        </p:txBody>
      </p:sp>
    </p:spTree>
    <p:extLst>
      <p:ext uri="{BB962C8B-B14F-4D97-AF65-F5344CB8AC3E}">
        <p14:creationId xmlns:p14="http://schemas.microsoft.com/office/powerpoint/2010/main" val="41220094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436FB-4C62-47FA-B202-C1EE8ACF09A3}"/>
              </a:ext>
            </a:extLst>
          </p:cNvPr>
          <p:cNvSpPr>
            <a:spLocks noGrp="1"/>
          </p:cNvSpPr>
          <p:nvPr>
            <p:ph type="title"/>
          </p:nvPr>
        </p:nvSpPr>
        <p:spPr/>
        <p:txBody>
          <a:bodyPr/>
          <a:lstStyle/>
          <a:p>
            <a:r>
              <a:rPr lang="en-US" dirty="0"/>
              <a:t>Expenses &amp; the 92274</a:t>
            </a:r>
          </a:p>
        </p:txBody>
      </p:sp>
      <p:sp>
        <p:nvSpPr>
          <p:cNvPr id="3" name="Content Placeholder 2">
            <a:extLst>
              <a:ext uri="{FF2B5EF4-FFF2-40B4-BE49-F238E27FC236}">
                <a16:creationId xmlns:a16="http://schemas.microsoft.com/office/drawing/2014/main" id="{D9CC0AD5-4C7F-4419-8901-75684788C95D}"/>
              </a:ext>
            </a:extLst>
          </p:cNvPr>
          <p:cNvSpPr>
            <a:spLocks noGrp="1"/>
          </p:cNvSpPr>
          <p:nvPr>
            <p:ph idx="1"/>
          </p:nvPr>
        </p:nvSpPr>
        <p:spPr/>
        <p:txBody>
          <a:bodyPr>
            <a:normAutofit/>
          </a:bodyPr>
          <a:lstStyle/>
          <a:p>
            <a:r>
              <a:rPr lang="en-US" dirty="0"/>
              <a:t>PUPA is Significantly Preferred Over Any Other Unit of Comparison</a:t>
            </a:r>
          </a:p>
          <a:p>
            <a:pPr lvl="1"/>
            <a:r>
              <a:rPr lang="en-US" dirty="0"/>
              <a:t>Others Are Just Not Very Helpful</a:t>
            </a:r>
          </a:p>
          <a:p>
            <a:r>
              <a:rPr lang="en-US" dirty="0"/>
              <a:t>Concentrate on the Totals &amp; Subtotals</a:t>
            </a:r>
          </a:p>
          <a:p>
            <a:pPr lvl="1"/>
            <a:r>
              <a:rPr lang="en-US" dirty="0"/>
              <a:t>The 92274 is Often Modified to Show Subtotals</a:t>
            </a:r>
          </a:p>
          <a:p>
            <a:pPr lvl="1"/>
            <a:r>
              <a:rPr lang="en-US" dirty="0"/>
              <a:t>Properties Account for the Same Expenses Differently</a:t>
            </a:r>
          </a:p>
          <a:p>
            <a:r>
              <a:rPr lang="en-US" dirty="0"/>
              <a:t>Little Emphasis on Individual Line Items Unless:</a:t>
            </a:r>
          </a:p>
          <a:p>
            <a:pPr lvl="1"/>
            <a:r>
              <a:rPr lang="en-US" dirty="0"/>
              <a:t>Something is Way Out of Line</a:t>
            </a:r>
          </a:p>
          <a:p>
            <a:pPr lvl="1"/>
            <a:r>
              <a:rPr lang="en-US" dirty="0"/>
              <a:t>Totals &amp; Subtotals Don’t Make Sense</a:t>
            </a:r>
          </a:p>
          <a:p>
            <a:endParaRPr lang="en-US" dirty="0"/>
          </a:p>
        </p:txBody>
      </p:sp>
      <p:pic>
        <p:nvPicPr>
          <p:cNvPr id="4" name="Graphic 3" descr="Information">
            <a:extLst>
              <a:ext uri="{FF2B5EF4-FFF2-40B4-BE49-F238E27FC236}">
                <a16:creationId xmlns:a16="http://schemas.microsoft.com/office/drawing/2014/main" id="{EF4CC9FF-33D4-449B-87DC-6F724AFA9E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0134" y="152400"/>
            <a:ext cx="457200" cy="457200"/>
          </a:xfrm>
          <a:prstGeom prst="rect">
            <a:avLst/>
          </a:prstGeom>
        </p:spPr>
      </p:pic>
    </p:spTree>
    <p:extLst>
      <p:ext uri="{BB962C8B-B14F-4D97-AF65-F5344CB8AC3E}">
        <p14:creationId xmlns:p14="http://schemas.microsoft.com/office/powerpoint/2010/main" val="35479509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CBBE5-DFB1-44A4-A356-D6E8FAFBA5DC}"/>
              </a:ext>
            </a:extLst>
          </p:cNvPr>
          <p:cNvSpPr>
            <a:spLocks noGrp="1"/>
          </p:cNvSpPr>
          <p:nvPr>
            <p:ph type="title"/>
          </p:nvPr>
        </p:nvSpPr>
        <p:spPr/>
        <p:txBody>
          <a:bodyPr/>
          <a:lstStyle/>
          <a:p>
            <a:r>
              <a:rPr lang="en-US" dirty="0"/>
              <a:t>Frequent Expense Issues</a:t>
            </a:r>
          </a:p>
        </p:txBody>
      </p:sp>
      <p:sp>
        <p:nvSpPr>
          <p:cNvPr id="3" name="Content Placeholder 2">
            <a:extLst>
              <a:ext uri="{FF2B5EF4-FFF2-40B4-BE49-F238E27FC236}">
                <a16:creationId xmlns:a16="http://schemas.microsoft.com/office/drawing/2014/main" id="{C2A3174F-BE22-480F-8692-1E9E86A3F281}"/>
              </a:ext>
            </a:extLst>
          </p:cNvPr>
          <p:cNvSpPr>
            <a:spLocks noGrp="1"/>
          </p:cNvSpPr>
          <p:nvPr>
            <p:ph idx="1"/>
          </p:nvPr>
        </p:nvSpPr>
        <p:spPr/>
        <p:txBody>
          <a:bodyPr/>
          <a:lstStyle/>
          <a:p>
            <a:r>
              <a:rPr lang="en-US" dirty="0"/>
              <a:t>Real Estate Taxes</a:t>
            </a:r>
          </a:p>
          <a:p>
            <a:pPr lvl="1"/>
            <a:r>
              <a:rPr lang="en-US" dirty="0"/>
              <a:t>Subject Will be Newest and Among the Best Properties</a:t>
            </a:r>
          </a:p>
          <a:p>
            <a:pPr lvl="1"/>
            <a:r>
              <a:rPr lang="en-US" dirty="0"/>
              <a:t>Real Estate Taxes are Average or Below</a:t>
            </a:r>
          </a:p>
          <a:p>
            <a:r>
              <a:rPr lang="en-US" dirty="0"/>
              <a:t>Comps are Dissimilar Style</a:t>
            </a:r>
          </a:p>
          <a:p>
            <a:pPr lvl="1"/>
            <a:r>
              <a:rPr lang="en-US" dirty="0"/>
              <a:t>Garden vs. Midrise</a:t>
            </a:r>
          </a:p>
          <a:p>
            <a:r>
              <a:rPr lang="en-US" dirty="0"/>
              <a:t>Comps Not in Similar Market</a:t>
            </a:r>
          </a:p>
          <a:p>
            <a:pPr lvl="1"/>
            <a:r>
              <a:rPr lang="en-US" dirty="0"/>
              <a:t>College Town vs. Maintenance</a:t>
            </a:r>
          </a:p>
        </p:txBody>
      </p:sp>
      <p:pic>
        <p:nvPicPr>
          <p:cNvPr id="4" name="Graphic 3" descr="Information">
            <a:extLst>
              <a:ext uri="{FF2B5EF4-FFF2-40B4-BE49-F238E27FC236}">
                <a16:creationId xmlns:a16="http://schemas.microsoft.com/office/drawing/2014/main" id="{3F38E7B0-DC3D-439B-8D2B-C4D2DEAAA9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0134" y="152400"/>
            <a:ext cx="457200" cy="457200"/>
          </a:xfrm>
          <a:prstGeom prst="rect">
            <a:avLst/>
          </a:prstGeom>
        </p:spPr>
      </p:pic>
    </p:spTree>
    <p:extLst>
      <p:ext uri="{BB962C8B-B14F-4D97-AF65-F5344CB8AC3E}">
        <p14:creationId xmlns:p14="http://schemas.microsoft.com/office/powerpoint/2010/main" val="14534365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04DD1-C8FB-4F54-8875-28555F3C4B01}"/>
              </a:ext>
            </a:extLst>
          </p:cNvPr>
          <p:cNvSpPr>
            <a:spLocks noGrp="1"/>
          </p:cNvSpPr>
          <p:nvPr>
            <p:ph type="title"/>
          </p:nvPr>
        </p:nvSpPr>
        <p:spPr/>
        <p:txBody>
          <a:bodyPr/>
          <a:lstStyle/>
          <a:p>
            <a:r>
              <a:rPr lang="en-US" dirty="0"/>
              <a:t>Expense Ratios</a:t>
            </a:r>
          </a:p>
        </p:txBody>
      </p:sp>
      <p:sp>
        <p:nvSpPr>
          <p:cNvPr id="3" name="Content Placeholder 2">
            <a:extLst>
              <a:ext uri="{FF2B5EF4-FFF2-40B4-BE49-F238E27FC236}">
                <a16:creationId xmlns:a16="http://schemas.microsoft.com/office/drawing/2014/main" id="{C29F78F4-E15E-4812-8BC5-7B4AB42186BD}"/>
              </a:ext>
            </a:extLst>
          </p:cNvPr>
          <p:cNvSpPr>
            <a:spLocks noGrp="1"/>
          </p:cNvSpPr>
          <p:nvPr>
            <p:ph idx="1"/>
          </p:nvPr>
        </p:nvSpPr>
        <p:spPr/>
        <p:txBody>
          <a:bodyPr/>
          <a:lstStyle/>
          <a:p>
            <a:r>
              <a:rPr lang="en-US" dirty="0"/>
              <a:t>Good, Quick Guide to Reasonableness</a:t>
            </a:r>
          </a:p>
          <a:p>
            <a:pPr lvl="1"/>
            <a:r>
              <a:rPr lang="en-US" dirty="0"/>
              <a:t>For Newer Properties in Most Western Markets the Newest &amp; Best Properties Operate in the low to mid 30% Range</a:t>
            </a:r>
          </a:p>
          <a:p>
            <a:pPr lvl="1"/>
            <a:r>
              <a:rPr lang="en-US" dirty="0"/>
              <a:t>Anything Below That Turns on the Warning Lights</a:t>
            </a:r>
          </a:p>
          <a:p>
            <a:pPr lvl="1"/>
            <a:r>
              <a:rPr lang="en-US" dirty="0"/>
              <a:t>Holds True Year After Year</a:t>
            </a:r>
          </a:p>
          <a:p>
            <a:pPr lvl="1"/>
            <a:r>
              <a:rPr lang="en-US" dirty="0"/>
              <a:t>Holds True in High Rent Markets (everyone’s costs are higher)</a:t>
            </a:r>
          </a:p>
          <a:p>
            <a:pPr lvl="1"/>
            <a:r>
              <a:rPr lang="en-US" dirty="0"/>
              <a:t>Expenses Grow at Properties Age</a:t>
            </a:r>
          </a:p>
        </p:txBody>
      </p:sp>
      <p:pic>
        <p:nvPicPr>
          <p:cNvPr id="4" name="Graphic 3" descr="Information">
            <a:extLst>
              <a:ext uri="{FF2B5EF4-FFF2-40B4-BE49-F238E27FC236}">
                <a16:creationId xmlns:a16="http://schemas.microsoft.com/office/drawing/2014/main" id="{44930627-1180-4A05-835A-55F0B3CA14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0134" y="152400"/>
            <a:ext cx="457200" cy="457200"/>
          </a:xfrm>
          <a:prstGeom prst="rect">
            <a:avLst/>
          </a:prstGeom>
        </p:spPr>
      </p:pic>
    </p:spTree>
    <p:extLst>
      <p:ext uri="{BB962C8B-B14F-4D97-AF65-F5344CB8AC3E}">
        <p14:creationId xmlns:p14="http://schemas.microsoft.com/office/powerpoint/2010/main" val="18280623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AC1CD-7E79-4342-906D-202A2B86E81D}"/>
              </a:ext>
            </a:extLst>
          </p:cNvPr>
          <p:cNvSpPr>
            <a:spLocks noGrp="1"/>
          </p:cNvSpPr>
          <p:nvPr>
            <p:ph type="title"/>
          </p:nvPr>
        </p:nvSpPr>
        <p:spPr/>
        <p:txBody>
          <a:bodyPr/>
          <a:lstStyle/>
          <a:p>
            <a:r>
              <a:rPr lang="en-US" dirty="0"/>
              <a:t>Land Value</a:t>
            </a:r>
          </a:p>
        </p:txBody>
      </p:sp>
      <p:sp>
        <p:nvSpPr>
          <p:cNvPr id="3" name="Content Placeholder 2">
            <a:extLst>
              <a:ext uri="{FF2B5EF4-FFF2-40B4-BE49-F238E27FC236}">
                <a16:creationId xmlns:a16="http://schemas.microsoft.com/office/drawing/2014/main" id="{5FDAA111-67BE-4504-8F29-F8B8E2F5BFE8}"/>
              </a:ext>
            </a:extLst>
          </p:cNvPr>
          <p:cNvSpPr>
            <a:spLocks noGrp="1"/>
          </p:cNvSpPr>
          <p:nvPr>
            <p:ph idx="1"/>
          </p:nvPr>
        </p:nvSpPr>
        <p:spPr/>
        <p:txBody>
          <a:bodyPr>
            <a:normAutofit/>
          </a:bodyPr>
          <a:lstStyle/>
          <a:p>
            <a:r>
              <a:rPr lang="en-US" sz="2000" dirty="0"/>
              <a:t>Value “As Is” vs. “Fully Improved”</a:t>
            </a:r>
          </a:p>
          <a:p>
            <a:pPr lvl="1"/>
            <a:r>
              <a:rPr lang="en-US" sz="1800" dirty="0"/>
              <a:t>“As Is” – Means What You Think</a:t>
            </a:r>
          </a:p>
          <a:p>
            <a:pPr lvl="1"/>
            <a:r>
              <a:rPr lang="en-US" sz="1800" dirty="0"/>
              <a:t>“Fully Improved” – Doesn’t Mean What It Does to Appraisers:</a:t>
            </a:r>
          </a:p>
          <a:p>
            <a:pPr lvl="2"/>
            <a:r>
              <a:rPr lang="en-US" sz="1600" dirty="0"/>
              <a:t>The value of the site ready to be built on</a:t>
            </a:r>
          </a:p>
          <a:p>
            <a:pPr lvl="2"/>
            <a:r>
              <a:rPr lang="en-US" sz="1600" dirty="0"/>
              <a:t>If the site has unusual topography, or if roads or utilities must be brought to the site, it is appraised as if these improvements were already done</a:t>
            </a:r>
          </a:p>
          <a:p>
            <a:pPr lvl="1"/>
            <a:r>
              <a:rPr lang="en-US" sz="1800" dirty="0"/>
              <a:t>If No Unusual Site Conditions, the Value “As Is” and the Value “Fully Improved” are Likely the Same</a:t>
            </a:r>
          </a:p>
          <a:p>
            <a:pPr lvl="0"/>
            <a:r>
              <a:rPr lang="en-US" sz="2000" dirty="0"/>
              <a:t>If Improvements on Site, Subtract Demolition Costs from Land Value</a:t>
            </a:r>
          </a:p>
        </p:txBody>
      </p:sp>
    </p:spTree>
    <p:extLst>
      <p:ext uri="{BB962C8B-B14F-4D97-AF65-F5344CB8AC3E}">
        <p14:creationId xmlns:p14="http://schemas.microsoft.com/office/powerpoint/2010/main" val="24169140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AC1CD-7E79-4342-906D-202A2B86E81D}"/>
              </a:ext>
            </a:extLst>
          </p:cNvPr>
          <p:cNvSpPr>
            <a:spLocks noGrp="1"/>
          </p:cNvSpPr>
          <p:nvPr>
            <p:ph type="title"/>
          </p:nvPr>
        </p:nvSpPr>
        <p:spPr/>
        <p:txBody>
          <a:bodyPr/>
          <a:lstStyle/>
          <a:p>
            <a:r>
              <a:rPr lang="en-US" dirty="0"/>
              <a:t>Land Value</a:t>
            </a:r>
          </a:p>
        </p:txBody>
      </p:sp>
      <p:sp>
        <p:nvSpPr>
          <p:cNvPr id="3" name="Content Placeholder 2">
            <a:extLst>
              <a:ext uri="{FF2B5EF4-FFF2-40B4-BE49-F238E27FC236}">
                <a16:creationId xmlns:a16="http://schemas.microsoft.com/office/drawing/2014/main" id="{5FDAA111-67BE-4504-8F29-F8B8E2F5BFE8}"/>
              </a:ext>
            </a:extLst>
          </p:cNvPr>
          <p:cNvSpPr>
            <a:spLocks noGrp="1"/>
          </p:cNvSpPr>
          <p:nvPr>
            <p:ph idx="1"/>
          </p:nvPr>
        </p:nvSpPr>
        <p:spPr/>
        <p:txBody>
          <a:bodyPr>
            <a:normAutofit/>
          </a:bodyPr>
          <a:lstStyle/>
          <a:p>
            <a:r>
              <a:rPr lang="en-US" sz="2000" dirty="0"/>
              <a:t>Prior Sales of the Subject Site Should be Reported AND Considered</a:t>
            </a:r>
          </a:p>
          <a:p>
            <a:pPr lvl="1"/>
            <a:r>
              <a:rPr lang="en-US" sz="1800" dirty="0"/>
              <a:t>USPAP Requires this for Sales Within the Past 3 Years</a:t>
            </a:r>
          </a:p>
          <a:p>
            <a:r>
              <a:rPr lang="en-US" sz="2000" dirty="0"/>
              <a:t>2016 MAP Guide 3.10 B-5-ii For Large Loans greater than $25 million: </a:t>
            </a:r>
            <a:r>
              <a:rPr lang="en-US" sz="2000" i="1" dirty="0"/>
              <a:t>“. . . the HUD review appraiser may not recognize an increase in the appraised value above the borrower’s acquisition cost plus the direct costs incurred for property improvements, unless the borrower has owned the property for 3 years or longer as of the date of application.”</a:t>
            </a:r>
          </a:p>
          <a:p>
            <a:pPr lvl="0"/>
            <a:r>
              <a:rPr lang="en-US" sz="2000" dirty="0"/>
              <a:t>HUD is Cautious About Land Banking</a:t>
            </a:r>
          </a:p>
          <a:p>
            <a:pPr lvl="1"/>
            <a:r>
              <a:rPr lang="en-US" sz="1800" dirty="0"/>
              <a:t>More Site Than Needed for Proposed Project – Allowing for Future Expansion</a:t>
            </a:r>
          </a:p>
        </p:txBody>
      </p:sp>
    </p:spTree>
    <p:extLst>
      <p:ext uri="{BB962C8B-B14F-4D97-AF65-F5344CB8AC3E}">
        <p14:creationId xmlns:p14="http://schemas.microsoft.com/office/powerpoint/2010/main" val="27794042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F10DB-7B7F-48F7-9229-F1FB38C64FBF}"/>
              </a:ext>
            </a:extLst>
          </p:cNvPr>
          <p:cNvSpPr>
            <a:spLocks noGrp="1"/>
          </p:cNvSpPr>
          <p:nvPr>
            <p:ph type="title"/>
          </p:nvPr>
        </p:nvSpPr>
        <p:spPr/>
        <p:txBody>
          <a:bodyPr/>
          <a:lstStyle/>
          <a:p>
            <a:r>
              <a:rPr lang="en-US" dirty="0"/>
              <a:t>Land Value – Choice of Sales Data</a:t>
            </a:r>
          </a:p>
        </p:txBody>
      </p:sp>
      <p:sp>
        <p:nvSpPr>
          <p:cNvPr id="3" name="Content Placeholder 2">
            <a:extLst>
              <a:ext uri="{FF2B5EF4-FFF2-40B4-BE49-F238E27FC236}">
                <a16:creationId xmlns:a16="http://schemas.microsoft.com/office/drawing/2014/main" id="{1425F11D-B7A5-44CC-A3C4-0E6A2DB049A6}"/>
              </a:ext>
            </a:extLst>
          </p:cNvPr>
          <p:cNvSpPr>
            <a:spLocks noGrp="1"/>
          </p:cNvSpPr>
          <p:nvPr>
            <p:ph idx="1"/>
          </p:nvPr>
        </p:nvSpPr>
        <p:spPr/>
        <p:txBody>
          <a:bodyPr>
            <a:normAutofit/>
          </a:bodyPr>
          <a:lstStyle/>
          <a:p>
            <a:r>
              <a:rPr lang="en-US" sz="2400" dirty="0"/>
              <a:t>Try to get:</a:t>
            </a:r>
          </a:p>
          <a:p>
            <a:pPr lvl="1"/>
            <a:r>
              <a:rPr lang="en-US" sz="2000" dirty="0"/>
              <a:t>Most recent date of sale </a:t>
            </a:r>
            <a:r>
              <a:rPr lang="en-US" sz="1800" dirty="0"/>
              <a:t>(this is relative to size of market and product type)</a:t>
            </a:r>
            <a:endParaRPr lang="en-US" sz="2000" dirty="0"/>
          </a:p>
          <a:p>
            <a:pPr lvl="1"/>
            <a:r>
              <a:rPr lang="en-US" sz="2000" dirty="0"/>
              <a:t>Most similar location </a:t>
            </a:r>
            <a:r>
              <a:rPr lang="en-US" sz="1800" dirty="0"/>
              <a:t>(city v. suburban)</a:t>
            </a:r>
          </a:p>
          <a:p>
            <a:pPr lvl="1"/>
            <a:r>
              <a:rPr lang="en-US" sz="2000" dirty="0"/>
              <a:t>Most similar zoning </a:t>
            </a:r>
            <a:r>
              <a:rPr lang="en-US" sz="1800" dirty="0"/>
              <a:t>(assume MF highest and best use)</a:t>
            </a:r>
          </a:p>
          <a:p>
            <a:pPr lvl="1"/>
            <a:r>
              <a:rPr lang="en-US" sz="2000" dirty="0"/>
              <a:t>Most similar density/size</a:t>
            </a:r>
          </a:p>
          <a:p>
            <a:pPr lvl="1"/>
            <a:r>
              <a:rPr lang="en-US" sz="2000" dirty="0"/>
              <a:t>Avoid REO sales</a:t>
            </a:r>
          </a:p>
          <a:p>
            <a:pPr lvl="1"/>
            <a:r>
              <a:rPr lang="en-US" sz="2000" dirty="0"/>
              <a:t>Try to bracket subject in most ways</a:t>
            </a:r>
          </a:p>
          <a:p>
            <a:r>
              <a:rPr lang="en-US" sz="2400" dirty="0"/>
              <a:t>Want reasonable adjustments, but adjustments are OK</a:t>
            </a:r>
          </a:p>
        </p:txBody>
      </p:sp>
    </p:spTree>
    <p:extLst>
      <p:ext uri="{BB962C8B-B14F-4D97-AF65-F5344CB8AC3E}">
        <p14:creationId xmlns:p14="http://schemas.microsoft.com/office/powerpoint/2010/main" val="14712228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80E53-3487-4408-923E-A84964776EB5}"/>
              </a:ext>
            </a:extLst>
          </p:cNvPr>
          <p:cNvSpPr>
            <a:spLocks noGrp="1"/>
          </p:cNvSpPr>
          <p:nvPr>
            <p:ph type="title"/>
          </p:nvPr>
        </p:nvSpPr>
        <p:spPr/>
        <p:txBody>
          <a:bodyPr/>
          <a:lstStyle/>
          <a:p>
            <a:r>
              <a:rPr lang="en-US" dirty="0"/>
              <a:t>Land Value – Comparable Adjustments</a:t>
            </a:r>
          </a:p>
        </p:txBody>
      </p:sp>
      <p:sp>
        <p:nvSpPr>
          <p:cNvPr id="3" name="Content Placeholder 2">
            <a:extLst>
              <a:ext uri="{FF2B5EF4-FFF2-40B4-BE49-F238E27FC236}">
                <a16:creationId xmlns:a16="http://schemas.microsoft.com/office/drawing/2014/main" id="{FB718F6D-D4F8-4E29-AE6E-C8FD7D00CC47}"/>
              </a:ext>
            </a:extLst>
          </p:cNvPr>
          <p:cNvSpPr>
            <a:spLocks noGrp="1"/>
          </p:cNvSpPr>
          <p:nvPr>
            <p:ph idx="1"/>
          </p:nvPr>
        </p:nvSpPr>
        <p:spPr>
          <a:xfrm>
            <a:off x="677334" y="2160590"/>
            <a:ext cx="8596668" cy="2449510"/>
          </a:xfrm>
        </p:spPr>
        <p:txBody>
          <a:bodyPr>
            <a:normAutofit/>
          </a:bodyPr>
          <a:lstStyle/>
          <a:p>
            <a:pPr marL="0" indent="0">
              <a:buNone/>
            </a:pPr>
            <a:r>
              <a:rPr lang="en-US" sz="2000" dirty="0"/>
              <a:t>Adjustments are based on:</a:t>
            </a:r>
          </a:p>
          <a:p>
            <a:r>
              <a:rPr lang="en-US" sz="2000" dirty="0"/>
              <a:t>Paired sales to derive adjustments – best but not always feasible</a:t>
            </a:r>
          </a:p>
          <a:p>
            <a:r>
              <a:rPr lang="en-US" sz="2000" dirty="0"/>
              <a:t>Market indications to derive adjustments – most typical</a:t>
            </a:r>
          </a:p>
          <a:p>
            <a:r>
              <a:rPr lang="en-US" sz="2000" dirty="0"/>
              <a:t>Discussion with market participants - typical</a:t>
            </a:r>
          </a:p>
          <a:p>
            <a:r>
              <a:rPr lang="en-US" sz="2000" dirty="0"/>
              <a:t>Calculations to derive adjustments (cost to cure, etc.)</a:t>
            </a:r>
          </a:p>
          <a:p>
            <a:endParaRPr lang="en-US" sz="2000" dirty="0"/>
          </a:p>
        </p:txBody>
      </p:sp>
      <p:sp>
        <p:nvSpPr>
          <p:cNvPr id="4" name="Rectangle 3">
            <a:extLst>
              <a:ext uri="{FF2B5EF4-FFF2-40B4-BE49-F238E27FC236}">
                <a16:creationId xmlns:a16="http://schemas.microsoft.com/office/drawing/2014/main" id="{DD62D1A1-C706-403F-B0B4-7BBA9600393D}"/>
              </a:ext>
            </a:extLst>
          </p:cNvPr>
          <p:cNvSpPr/>
          <p:nvPr/>
        </p:nvSpPr>
        <p:spPr>
          <a:xfrm>
            <a:off x="1337118" y="4840290"/>
            <a:ext cx="7277100" cy="769441"/>
          </a:xfrm>
          <a:prstGeom prst="rect">
            <a:avLst/>
          </a:prstGeom>
        </p:spPr>
        <p:txBody>
          <a:bodyPr wrap="square">
            <a:spAutoFit/>
          </a:bodyPr>
          <a:lstStyle/>
          <a:p>
            <a:pPr lvl="1" algn="ctr"/>
            <a:r>
              <a:rPr lang="en-US" sz="2400" b="1" i="1" dirty="0">
                <a:solidFill>
                  <a:schemeClr val="accent3">
                    <a:lumMod val="75000"/>
                  </a:schemeClr>
                </a:solidFill>
              </a:rPr>
              <a:t>No maximum % of adjustment </a:t>
            </a:r>
            <a:br>
              <a:rPr lang="en-US" sz="2000" dirty="0"/>
            </a:br>
            <a:r>
              <a:rPr lang="en-US" sz="2000" dirty="0"/>
              <a:t>per USPAP, MAP Guide, market standards</a:t>
            </a:r>
          </a:p>
        </p:txBody>
      </p:sp>
    </p:spTree>
    <p:extLst>
      <p:ext uri="{BB962C8B-B14F-4D97-AF65-F5344CB8AC3E}">
        <p14:creationId xmlns:p14="http://schemas.microsoft.com/office/powerpoint/2010/main" val="37753204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6F6A4-F65D-42E4-ACCC-B6E827780125}"/>
              </a:ext>
            </a:extLst>
          </p:cNvPr>
          <p:cNvSpPr>
            <a:spLocks noGrp="1"/>
          </p:cNvSpPr>
          <p:nvPr>
            <p:ph type="title"/>
          </p:nvPr>
        </p:nvSpPr>
        <p:spPr/>
        <p:txBody>
          <a:bodyPr/>
          <a:lstStyle/>
          <a:p>
            <a:r>
              <a:rPr lang="en-US" dirty="0"/>
              <a:t>Cost Approach</a:t>
            </a:r>
          </a:p>
        </p:txBody>
      </p:sp>
      <p:sp>
        <p:nvSpPr>
          <p:cNvPr id="3" name="Content Placeholder 2">
            <a:extLst>
              <a:ext uri="{FF2B5EF4-FFF2-40B4-BE49-F238E27FC236}">
                <a16:creationId xmlns:a16="http://schemas.microsoft.com/office/drawing/2014/main" id="{FE11AB0C-4DDE-4D0F-9633-93FF7A5A8154}"/>
              </a:ext>
            </a:extLst>
          </p:cNvPr>
          <p:cNvSpPr>
            <a:spLocks noGrp="1"/>
          </p:cNvSpPr>
          <p:nvPr>
            <p:ph idx="1"/>
          </p:nvPr>
        </p:nvSpPr>
        <p:spPr/>
        <p:txBody>
          <a:bodyPr>
            <a:normAutofit/>
          </a:bodyPr>
          <a:lstStyle/>
          <a:p>
            <a:r>
              <a:rPr lang="en-US" dirty="0"/>
              <a:t>Section 7.6, Item H-1 states </a:t>
            </a:r>
            <a:r>
              <a:rPr lang="en-US" i="1" dirty="0"/>
              <a:t>“The map lender’s Appraiser must present analyze and support the cost approach based on the plans, specifications and development costs using either a subscription cost service such as Marshall &amp; Swift, the lender’s third party cost analyst or a direct comparative analysis of recently completed similar developments.”</a:t>
            </a:r>
          </a:p>
          <a:p>
            <a:pPr marL="457200" lvl="1" indent="0">
              <a:buNone/>
            </a:pPr>
            <a:endParaRPr lang="en-US" dirty="0"/>
          </a:p>
          <a:p>
            <a:pPr marL="457200" lvl="1" indent="0">
              <a:buNone/>
            </a:pPr>
            <a:r>
              <a:rPr lang="en-US" b="1" dirty="0"/>
              <a:t>Best Practice . . .</a:t>
            </a:r>
          </a:p>
          <a:p>
            <a:r>
              <a:rPr lang="en-US" dirty="0"/>
              <a:t>Compare the Lender’s Construction Analyst’s Detailed Cost Estimate with Either Construction Cost Comps or With Marshall &amp; Swift</a:t>
            </a:r>
          </a:p>
        </p:txBody>
      </p:sp>
      <p:pic>
        <p:nvPicPr>
          <p:cNvPr id="5" name="Graphic 4" descr="Information">
            <a:extLst>
              <a:ext uri="{FF2B5EF4-FFF2-40B4-BE49-F238E27FC236}">
                <a16:creationId xmlns:a16="http://schemas.microsoft.com/office/drawing/2014/main" id="{3B69D3FE-7E3F-432A-8698-E83C4A8234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0134" y="152400"/>
            <a:ext cx="457200" cy="457200"/>
          </a:xfrm>
          <a:prstGeom prst="rect">
            <a:avLst/>
          </a:prstGeom>
        </p:spPr>
      </p:pic>
    </p:spTree>
    <p:extLst>
      <p:ext uri="{BB962C8B-B14F-4D97-AF65-F5344CB8AC3E}">
        <p14:creationId xmlns:p14="http://schemas.microsoft.com/office/powerpoint/2010/main" val="42118388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587C8-5D7F-42D1-A519-A28116BFF80A}"/>
              </a:ext>
            </a:extLst>
          </p:cNvPr>
          <p:cNvSpPr>
            <a:spLocks noGrp="1"/>
          </p:cNvSpPr>
          <p:nvPr>
            <p:ph type="title"/>
          </p:nvPr>
        </p:nvSpPr>
        <p:spPr/>
        <p:txBody>
          <a:bodyPr/>
          <a:lstStyle/>
          <a:p>
            <a:r>
              <a:rPr lang="en-US" dirty="0"/>
              <a:t>Commercial Income &amp; Expenses</a:t>
            </a:r>
          </a:p>
        </p:txBody>
      </p:sp>
      <p:sp>
        <p:nvSpPr>
          <p:cNvPr id="3" name="Content Placeholder 2">
            <a:extLst>
              <a:ext uri="{FF2B5EF4-FFF2-40B4-BE49-F238E27FC236}">
                <a16:creationId xmlns:a16="http://schemas.microsoft.com/office/drawing/2014/main" id="{6376A5E9-DEE1-439F-A562-68B27D76B554}"/>
              </a:ext>
            </a:extLst>
          </p:cNvPr>
          <p:cNvSpPr>
            <a:spLocks noGrp="1"/>
          </p:cNvSpPr>
          <p:nvPr>
            <p:ph idx="1"/>
          </p:nvPr>
        </p:nvSpPr>
        <p:spPr/>
        <p:txBody>
          <a:bodyPr>
            <a:normAutofit/>
          </a:bodyPr>
          <a:lstStyle/>
          <a:p>
            <a:pPr>
              <a:buNone/>
            </a:pPr>
            <a:r>
              <a:rPr lang="en-US" altLang="en-US" dirty="0"/>
              <a:t>Why does HUD Restrict Commercial Space?</a:t>
            </a:r>
          </a:p>
          <a:p>
            <a:pPr lvl="1"/>
            <a:r>
              <a:rPr lang="en-US" altLang="en-US" dirty="0"/>
              <a:t>Not HUD’s Primary Business – More Risk</a:t>
            </a:r>
          </a:p>
          <a:p>
            <a:r>
              <a:rPr lang="en-US" dirty="0"/>
              <a:t>Appraisal Should Present </a:t>
            </a:r>
            <a:r>
              <a:rPr lang="en-US" u="sng" dirty="0"/>
              <a:t>Detailed</a:t>
            </a:r>
            <a:r>
              <a:rPr lang="en-US" dirty="0"/>
              <a:t> Commercial Income and Expense Data on Par with What is Presented for the Residential Units</a:t>
            </a:r>
          </a:p>
          <a:p>
            <a:pPr lvl="1"/>
            <a:r>
              <a:rPr lang="en-US" dirty="0"/>
              <a:t>Photos</a:t>
            </a:r>
          </a:p>
          <a:p>
            <a:pPr lvl="1"/>
            <a:r>
              <a:rPr lang="en-US" dirty="0"/>
              <a:t>Maps</a:t>
            </a:r>
          </a:p>
          <a:p>
            <a:pPr lvl="1"/>
            <a:r>
              <a:rPr lang="en-US" dirty="0"/>
              <a:t>Comp Sheets</a:t>
            </a:r>
          </a:p>
          <a:p>
            <a:pPr lvl="1"/>
            <a:r>
              <a:rPr lang="en-US" dirty="0"/>
              <a:t>Expense Comps</a:t>
            </a:r>
          </a:p>
          <a:p>
            <a:pPr lvl="1"/>
            <a:r>
              <a:rPr lang="en-US" dirty="0"/>
              <a:t>The Works . . .</a:t>
            </a:r>
          </a:p>
        </p:txBody>
      </p:sp>
      <p:pic>
        <p:nvPicPr>
          <p:cNvPr id="4" name="Graphic 3" descr="Information">
            <a:extLst>
              <a:ext uri="{FF2B5EF4-FFF2-40B4-BE49-F238E27FC236}">
                <a16:creationId xmlns:a16="http://schemas.microsoft.com/office/drawing/2014/main" id="{212760E4-4D65-4617-82C4-49272BDC3E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0134" y="152400"/>
            <a:ext cx="457200" cy="457200"/>
          </a:xfrm>
          <a:prstGeom prst="rect">
            <a:avLst/>
          </a:prstGeom>
        </p:spPr>
      </p:pic>
    </p:spTree>
    <p:extLst>
      <p:ext uri="{BB962C8B-B14F-4D97-AF65-F5344CB8AC3E}">
        <p14:creationId xmlns:p14="http://schemas.microsoft.com/office/powerpoint/2010/main" val="10531473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F9EF3-2F1E-4430-B553-53C2A343CD39}"/>
              </a:ext>
            </a:extLst>
          </p:cNvPr>
          <p:cNvSpPr>
            <a:spLocks noGrp="1"/>
          </p:cNvSpPr>
          <p:nvPr>
            <p:ph type="title"/>
          </p:nvPr>
        </p:nvSpPr>
        <p:spPr/>
        <p:txBody>
          <a:bodyPr/>
          <a:lstStyle/>
          <a:p>
            <a:r>
              <a:rPr lang="en-US" dirty="0"/>
              <a:t>Affordable Projects</a:t>
            </a:r>
          </a:p>
        </p:txBody>
      </p:sp>
      <p:sp>
        <p:nvSpPr>
          <p:cNvPr id="3" name="Content Placeholder 2">
            <a:extLst>
              <a:ext uri="{FF2B5EF4-FFF2-40B4-BE49-F238E27FC236}">
                <a16:creationId xmlns:a16="http://schemas.microsoft.com/office/drawing/2014/main" id="{BA2E27F5-AE96-46E6-94C7-11CBA35955D3}"/>
              </a:ext>
            </a:extLst>
          </p:cNvPr>
          <p:cNvSpPr>
            <a:spLocks noGrp="1"/>
          </p:cNvSpPr>
          <p:nvPr>
            <p:ph idx="1"/>
          </p:nvPr>
        </p:nvSpPr>
        <p:spPr/>
        <p:txBody>
          <a:bodyPr/>
          <a:lstStyle/>
          <a:p>
            <a:r>
              <a:rPr lang="en-US" dirty="0"/>
              <a:t>Affordable with LIHTC or Similar Rent Restrictions</a:t>
            </a:r>
          </a:p>
          <a:p>
            <a:r>
              <a:rPr lang="en-US" dirty="0"/>
              <a:t>Don’t Just Assume the Maximum Rents are Achievable</a:t>
            </a:r>
          </a:p>
          <a:p>
            <a:pPr lvl="1"/>
            <a:r>
              <a:rPr lang="en-US" dirty="0"/>
              <a:t>In Many Markets LIHTC Rents are Below the Maximum Rents</a:t>
            </a:r>
          </a:p>
          <a:p>
            <a:pPr lvl="1"/>
            <a:r>
              <a:rPr lang="en-US" dirty="0"/>
              <a:t>Appraiser Needs to Survey the Market to Prove What is Achievable</a:t>
            </a:r>
          </a:p>
          <a:p>
            <a:r>
              <a:rPr lang="en-US" dirty="0"/>
              <a:t>Expenses Are Typically Higher</a:t>
            </a:r>
          </a:p>
          <a:p>
            <a:pPr lvl="1"/>
            <a:r>
              <a:rPr lang="en-US" dirty="0"/>
              <a:t>Administration Particularly</a:t>
            </a:r>
          </a:p>
          <a:p>
            <a:endParaRPr lang="en-US" dirty="0"/>
          </a:p>
        </p:txBody>
      </p:sp>
      <p:pic>
        <p:nvPicPr>
          <p:cNvPr id="4" name="Graphic 3" descr="Information">
            <a:extLst>
              <a:ext uri="{FF2B5EF4-FFF2-40B4-BE49-F238E27FC236}">
                <a16:creationId xmlns:a16="http://schemas.microsoft.com/office/drawing/2014/main" id="{A1528CB0-F20F-4536-B95F-D0E4DBA47B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0134" y="152400"/>
            <a:ext cx="457200" cy="457200"/>
          </a:xfrm>
          <a:prstGeom prst="rect">
            <a:avLst/>
          </a:prstGeom>
        </p:spPr>
      </p:pic>
    </p:spTree>
    <p:extLst>
      <p:ext uri="{BB962C8B-B14F-4D97-AF65-F5344CB8AC3E}">
        <p14:creationId xmlns:p14="http://schemas.microsoft.com/office/powerpoint/2010/main" val="2738373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7" name="Content Placeholder 6" descr="A close up of a logo&#10;&#10;Description automatically generated">
            <a:extLst>
              <a:ext uri="{FF2B5EF4-FFF2-40B4-BE49-F238E27FC236}">
                <a16:creationId xmlns:a16="http://schemas.microsoft.com/office/drawing/2014/main" id="{C07657CF-6B02-41CE-8A22-864C9DEB369F}"/>
              </a:ext>
            </a:extLst>
          </p:cNvPr>
          <p:cNvPicPr>
            <a:picLocks noGrp="1" noChangeAspect="1"/>
          </p:cNvPicPr>
          <p:nvPr>
            <p:ph sz="half" idx="2"/>
          </p:nvPr>
        </p:nvPicPr>
        <p:blipFill rotWithShape="1">
          <a:blip r:embed="rId2">
            <a:extLst>
              <a:ext uri="{837473B0-CC2E-450A-ABE3-18F120FF3D39}">
                <a1611:picAttrSrcUrl xmlns:a1611="http://schemas.microsoft.com/office/drawing/2016/11/main" r:id="rId3"/>
              </a:ext>
            </a:extLst>
          </a:blip>
          <a:srcRect r="13362"/>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8A912AE1-A064-4DA8-82BB-878845219154}"/>
              </a:ext>
            </a:extLst>
          </p:cNvPr>
          <p:cNvSpPr>
            <a:spLocks noGrp="1"/>
          </p:cNvSpPr>
          <p:nvPr>
            <p:ph type="title"/>
          </p:nvPr>
        </p:nvSpPr>
        <p:spPr>
          <a:xfrm>
            <a:off x="677333" y="609600"/>
            <a:ext cx="3851123" cy="1320800"/>
          </a:xfrm>
        </p:spPr>
        <p:txBody>
          <a:bodyPr vert="horz" lIns="91440" tIns="45720" rIns="91440" bIns="45720" rtlCol="0" anchor="t">
            <a:normAutofit/>
          </a:bodyPr>
          <a:lstStyle/>
          <a:p>
            <a:r>
              <a:rPr lang="en-US" dirty="0"/>
              <a:t>Components of a Market Study</a:t>
            </a:r>
          </a:p>
        </p:txBody>
      </p:sp>
      <p:sp>
        <p:nvSpPr>
          <p:cNvPr id="4" name="Content Placeholder 3">
            <a:extLst>
              <a:ext uri="{FF2B5EF4-FFF2-40B4-BE49-F238E27FC236}">
                <a16:creationId xmlns:a16="http://schemas.microsoft.com/office/drawing/2014/main" id="{1364E4F7-ADDD-4E2C-93EA-E6CA9ABE24C2}"/>
              </a:ext>
            </a:extLst>
          </p:cNvPr>
          <p:cNvSpPr>
            <a:spLocks noGrp="1"/>
          </p:cNvSpPr>
          <p:nvPr>
            <p:ph sz="half" idx="1"/>
          </p:nvPr>
        </p:nvSpPr>
        <p:spPr>
          <a:xfrm>
            <a:off x="677334" y="2160589"/>
            <a:ext cx="3851122" cy="3880773"/>
          </a:xfrm>
        </p:spPr>
        <p:txBody>
          <a:bodyPr vert="horz" lIns="91440" tIns="45720" rIns="91440" bIns="45720" rtlCol="0">
            <a:normAutofit/>
          </a:bodyPr>
          <a:lstStyle/>
          <a:p>
            <a:r>
              <a:rPr lang="en-US" dirty="0"/>
              <a:t>Description of Project</a:t>
            </a:r>
          </a:p>
          <a:p>
            <a:r>
              <a:rPr lang="en-US" dirty="0"/>
              <a:t>Primary Market Area (PMA)</a:t>
            </a:r>
          </a:p>
          <a:p>
            <a:r>
              <a:rPr lang="en-US" dirty="0"/>
              <a:t>Economy</a:t>
            </a:r>
          </a:p>
          <a:p>
            <a:r>
              <a:rPr lang="en-US" dirty="0"/>
              <a:t>Demographics</a:t>
            </a:r>
          </a:p>
          <a:p>
            <a:r>
              <a:rPr lang="en-US" dirty="0"/>
              <a:t>Supply Analysis </a:t>
            </a:r>
            <a:br>
              <a:rPr lang="en-US" dirty="0"/>
            </a:br>
            <a:r>
              <a:rPr lang="en-US" sz="1400" dirty="0"/>
              <a:t>(Existing and Proposed)</a:t>
            </a:r>
          </a:p>
          <a:p>
            <a:r>
              <a:rPr lang="en-US" dirty="0"/>
              <a:t>Demand Analysis</a:t>
            </a:r>
          </a:p>
          <a:p>
            <a:r>
              <a:rPr lang="en-US" dirty="0"/>
              <a:t>Findings &amp; Conclusions</a:t>
            </a:r>
          </a:p>
          <a:p>
            <a:endParaRPr lang="en-US" dirty="0"/>
          </a:p>
          <a:p>
            <a:endParaRPr lang="en-US" dirty="0"/>
          </a:p>
        </p:txBody>
      </p:sp>
      <p:cxnSp>
        <p:nvCxnSpPr>
          <p:cNvPr id="24" name="Straight Connector 23">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29" name="Picture 28">
            <a:extLst>
              <a:ext uri="{FF2B5EF4-FFF2-40B4-BE49-F238E27FC236}">
                <a16:creationId xmlns:a16="http://schemas.microsoft.com/office/drawing/2014/main" id="{A2360000-846A-40D0-8F73-AAAE9B6C881E}"/>
              </a:ext>
            </a:extLst>
          </p:cNvPr>
          <p:cNvPicPr>
            <a:picLocks noChangeAspect="1"/>
          </p:cNvPicPr>
          <p:nvPr/>
        </p:nvPicPr>
        <p:blipFill rotWithShape="1">
          <a:blip r:embed="rId4">
            <a:clrChange>
              <a:clrFrom>
                <a:srgbClr val="000000"/>
              </a:clrFrom>
              <a:clrTo>
                <a:srgbClr val="000000">
                  <a:alpha val="0"/>
                </a:srgbClr>
              </a:clrTo>
            </a:clrChange>
          </a:blip>
          <a:srcRect l="824" t="7763" r="66154" b="10518"/>
          <a:stretch/>
        </p:blipFill>
        <p:spPr>
          <a:xfrm>
            <a:off x="10562166" y="5795818"/>
            <a:ext cx="1280160" cy="856211"/>
          </a:xfrm>
          <a:prstGeom prst="rect">
            <a:avLst/>
          </a:prstGeom>
        </p:spPr>
      </p:pic>
    </p:spTree>
    <p:extLst>
      <p:ext uri="{BB962C8B-B14F-4D97-AF65-F5344CB8AC3E}">
        <p14:creationId xmlns:p14="http://schemas.microsoft.com/office/powerpoint/2010/main" val="39246699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4E38EE-E22D-4369-A534-C6E5DC6C293C}"/>
              </a:ext>
            </a:extLst>
          </p:cNvPr>
          <p:cNvSpPr>
            <a:spLocks noGrp="1"/>
          </p:cNvSpPr>
          <p:nvPr>
            <p:ph type="title"/>
          </p:nvPr>
        </p:nvSpPr>
        <p:spPr/>
        <p:txBody>
          <a:bodyPr/>
          <a:lstStyle/>
          <a:p>
            <a:r>
              <a:rPr lang="en-US" dirty="0"/>
              <a:t>(d)(4) vs 223(f)</a:t>
            </a:r>
          </a:p>
        </p:txBody>
      </p:sp>
      <p:sp>
        <p:nvSpPr>
          <p:cNvPr id="5" name="Text Placeholder 4">
            <a:extLst>
              <a:ext uri="{FF2B5EF4-FFF2-40B4-BE49-F238E27FC236}">
                <a16:creationId xmlns:a16="http://schemas.microsoft.com/office/drawing/2014/main" id="{481E3422-568A-493F-B5C6-A9015F1CBC56}"/>
              </a:ext>
            </a:extLst>
          </p:cNvPr>
          <p:cNvSpPr>
            <a:spLocks noGrp="1"/>
          </p:cNvSpPr>
          <p:nvPr>
            <p:ph type="body" idx="1"/>
          </p:nvPr>
        </p:nvSpPr>
        <p:spPr/>
        <p:txBody>
          <a:bodyPr/>
          <a:lstStyle/>
          <a:p>
            <a:r>
              <a:rPr lang="en-US" dirty="0"/>
              <a:t>221(d)(4) – new construction</a:t>
            </a:r>
          </a:p>
        </p:txBody>
      </p:sp>
      <p:sp>
        <p:nvSpPr>
          <p:cNvPr id="6" name="Content Placeholder 5">
            <a:extLst>
              <a:ext uri="{FF2B5EF4-FFF2-40B4-BE49-F238E27FC236}">
                <a16:creationId xmlns:a16="http://schemas.microsoft.com/office/drawing/2014/main" id="{1E92BCE8-3674-49C8-86C4-E3E4D5F6B970}"/>
              </a:ext>
            </a:extLst>
          </p:cNvPr>
          <p:cNvSpPr>
            <a:spLocks noGrp="1"/>
          </p:cNvSpPr>
          <p:nvPr>
            <p:ph sz="half" idx="2"/>
          </p:nvPr>
        </p:nvSpPr>
        <p:spPr/>
        <p:txBody>
          <a:bodyPr>
            <a:normAutofit/>
          </a:bodyPr>
          <a:lstStyle/>
          <a:p>
            <a:r>
              <a:rPr lang="en-US" dirty="0"/>
              <a:t>Based on Market Data, but not performance of subject</a:t>
            </a:r>
          </a:p>
          <a:p>
            <a:r>
              <a:rPr lang="en-US" dirty="0"/>
              <a:t>No Market Value conclusion</a:t>
            </a:r>
          </a:p>
          <a:p>
            <a:pPr lvl="1"/>
            <a:r>
              <a:rPr lang="en-US" dirty="0"/>
              <a:t>Determines Expected NOI</a:t>
            </a:r>
          </a:p>
          <a:p>
            <a:pPr lvl="1"/>
            <a:r>
              <a:rPr lang="en-US" dirty="0"/>
              <a:t>Determines Land Value</a:t>
            </a:r>
          </a:p>
          <a:p>
            <a:pPr lvl="1"/>
            <a:r>
              <a:rPr lang="en-US" dirty="0"/>
              <a:t>Provides Cost Approach</a:t>
            </a:r>
          </a:p>
        </p:txBody>
      </p:sp>
      <p:sp>
        <p:nvSpPr>
          <p:cNvPr id="7" name="Text Placeholder 6">
            <a:extLst>
              <a:ext uri="{FF2B5EF4-FFF2-40B4-BE49-F238E27FC236}">
                <a16:creationId xmlns:a16="http://schemas.microsoft.com/office/drawing/2014/main" id="{2DAD5E14-49A5-432A-807D-65E086F75374}"/>
              </a:ext>
            </a:extLst>
          </p:cNvPr>
          <p:cNvSpPr>
            <a:spLocks noGrp="1"/>
          </p:cNvSpPr>
          <p:nvPr>
            <p:ph type="body" sz="quarter" idx="3"/>
          </p:nvPr>
        </p:nvSpPr>
        <p:spPr/>
        <p:txBody>
          <a:bodyPr/>
          <a:lstStyle/>
          <a:p>
            <a:r>
              <a:rPr lang="en-US" dirty="0"/>
              <a:t>223(f)</a:t>
            </a:r>
          </a:p>
        </p:txBody>
      </p:sp>
      <p:sp>
        <p:nvSpPr>
          <p:cNvPr id="8" name="Content Placeholder 7">
            <a:extLst>
              <a:ext uri="{FF2B5EF4-FFF2-40B4-BE49-F238E27FC236}">
                <a16:creationId xmlns:a16="http://schemas.microsoft.com/office/drawing/2014/main" id="{BBCA4CC1-B710-486F-9308-E9F778F219E7}"/>
              </a:ext>
            </a:extLst>
          </p:cNvPr>
          <p:cNvSpPr>
            <a:spLocks noGrp="1"/>
          </p:cNvSpPr>
          <p:nvPr>
            <p:ph sz="quarter" idx="4"/>
          </p:nvPr>
        </p:nvSpPr>
        <p:spPr/>
        <p:txBody>
          <a:bodyPr>
            <a:normAutofit/>
          </a:bodyPr>
          <a:lstStyle/>
          <a:p>
            <a:pPr marL="400050">
              <a:buFont typeface="Wingdings" panose="05000000000000000000" pitchFamily="2" charset="2"/>
              <a:buChar char="Ø"/>
            </a:pPr>
            <a:r>
              <a:rPr lang="en-US" dirty="0"/>
              <a:t>Based on Market Data and the performance of subject</a:t>
            </a:r>
          </a:p>
          <a:p>
            <a:pPr marL="400050">
              <a:buFont typeface="Wingdings" panose="05000000000000000000" pitchFamily="2" charset="2"/>
              <a:buChar char="Ø"/>
            </a:pPr>
            <a:r>
              <a:rPr lang="en-US" dirty="0"/>
              <a:t>Provides Market Value conclusion using 2 or 3 approaches to value</a:t>
            </a:r>
          </a:p>
          <a:p>
            <a:pPr marL="800100" lvl="1">
              <a:buFont typeface="Wingdings" panose="05000000000000000000" pitchFamily="2" charset="2"/>
              <a:buChar char="Ø"/>
            </a:pPr>
            <a:r>
              <a:rPr lang="en-US" dirty="0"/>
              <a:t>Sales Comparison</a:t>
            </a:r>
          </a:p>
          <a:p>
            <a:pPr marL="800100" lvl="1">
              <a:buFont typeface="Wingdings" panose="05000000000000000000" pitchFamily="2" charset="2"/>
              <a:buChar char="Ø"/>
            </a:pPr>
            <a:r>
              <a:rPr lang="en-US" dirty="0"/>
              <a:t>Income Capitalization</a:t>
            </a:r>
          </a:p>
          <a:p>
            <a:pPr marL="800100" lvl="1">
              <a:buFont typeface="Wingdings" panose="05000000000000000000" pitchFamily="2" charset="2"/>
              <a:buChar char="Ø"/>
            </a:pPr>
            <a:r>
              <a:rPr lang="en-US" dirty="0"/>
              <a:t>Cost Approach (if &lt;10 yrs. old) </a:t>
            </a:r>
          </a:p>
          <a:p>
            <a:pPr marL="400050">
              <a:buFont typeface="Wingdings" panose="05000000000000000000" pitchFamily="2" charset="2"/>
              <a:buChar char="Ø"/>
            </a:pPr>
            <a:r>
              <a:rPr lang="en-US" dirty="0"/>
              <a:t>Reconciles value indications into a single </a:t>
            </a:r>
            <a:r>
              <a:rPr lang="en-US" b="1" dirty="0"/>
              <a:t>OPINION</a:t>
            </a:r>
            <a:r>
              <a:rPr lang="en-US" dirty="0"/>
              <a:t> of value.</a:t>
            </a:r>
          </a:p>
          <a:p>
            <a:endParaRPr lang="en-US" sz="1200" dirty="0"/>
          </a:p>
        </p:txBody>
      </p:sp>
    </p:spTree>
    <p:extLst>
      <p:ext uri="{BB962C8B-B14F-4D97-AF65-F5344CB8AC3E}">
        <p14:creationId xmlns:p14="http://schemas.microsoft.com/office/powerpoint/2010/main" val="25290302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2EFC-DBED-4A72-95E1-9E68930C1098}"/>
              </a:ext>
            </a:extLst>
          </p:cNvPr>
          <p:cNvSpPr>
            <a:spLocks noGrp="1"/>
          </p:cNvSpPr>
          <p:nvPr>
            <p:ph type="ctrTitle"/>
          </p:nvPr>
        </p:nvSpPr>
        <p:spPr/>
        <p:txBody>
          <a:bodyPr/>
          <a:lstStyle/>
          <a:p>
            <a:r>
              <a:rPr lang="en-US" dirty="0"/>
              <a:t>Reviewing Appraisals &amp; Market Studies for a 221d4</a:t>
            </a:r>
          </a:p>
        </p:txBody>
      </p:sp>
      <p:sp>
        <p:nvSpPr>
          <p:cNvPr id="3" name="Subtitle 2">
            <a:extLst>
              <a:ext uri="{FF2B5EF4-FFF2-40B4-BE49-F238E27FC236}">
                <a16:creationId xmlns:a16="http://schemas.microsoft.com/office/drawing/2014/main" id="{B744204A-DA4E-41FD-96E6-7E05892011CE}"/>
              </a:ext>
            </a:extLst>
          </p:cNvPr>
          <p:cNvSpPr>
            <a:spLocks noGrp="1"/>
          </p:cNvSpPr>
          <p:nvPr>
            <p:ph type="subTitle" idx="1"/>
          </p:nvPr>
        </p:nvSpPr>
        <p:spPr/>
        <p:txBody>
          <a:bodyPr>
            <a:normAutofit lnSpcReduction="10000"/>
          </a:bodyPr>
          <a:lstStyle/>
          <a:p>
            <a:r>
              <a:rPr lang="en-US" dirty="0"/>
              <a:t>Dave Melanson</a:t>
            </a:r>
          </a:p>
          <a:p>
            <a:r>
              <a:rPr lang="en-US" dirty="0"/>
              <a:t>for WMAC</a:t>
            </a:r>
          </a:p>
          <a:p>
            <a:r>
              <a:rPr lang="en-US" dirty="0"/>
              <a:t>September 2019</a:t>
            </a:r>
          </a:p>
        </p:txBody>
      </p:sp>
    </p:spTree>
    <p:extLst>
      <p:ext uri="{BB962C8B-B14F-4D97-AF65-F5344CB8AC3E}">
        <p14:creationId xmlns:p14="http://schemas.microsoft.com/office/powerpoint/2010/main" val="4464487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97240-2F3E-41E0-A66A-0CD0C6129126}"/>
              </a:ext>
            </a:extLst>
          </p:cNvPr>
          <p:cNvSpPr>
            <a:spLocks noGrp="1"/>
          </p:cNvSpPr>
          <p:nvPr>
            <p:ph type="title"/>
          </p:nvPr>
        </p:nvSpPr>
        <p:spPr/>
        <p:txBody>
          <a:bodyPr/>
          <a:lstStyle/>
          <a:p>
            <a:r>
              <a:rPr lang="en-US" dirty="0"/>
              <a:t>Review from a HUD Appraiser’s Perspective</a:t>
            </a:r>
          </a:p>
        </p:txBody>
      </p:sp>
      <p:sp>
        <p:nvSpPr>
          <p:cNvPr id="3" name="Content Placeholder 2">
            <a:extLst>
              <a:ext uri="{FF2B5EF4-FFF2-40B4-BE49-F238E27FC236}">
                <a16:creationId xmlns:a16="http://schemas.microsoft.com/office/drawing/2014/main" id="{8A7658CE-F225-4BFE-BE24-D38FB5C7D614}"/>
              </a:ext>
            </a:extLst>
          </p:cNvPr>
          <p:cNvSpPr>
            <a:spLocks noGrp="1"/>
          </p:cNvSpPr>
          <p:nvPr>
            <p:ph idx="1"/>
          </p:nvPr>
        </p:nvSpPr>
        <p:spPr/>
        <p:txBody>
          <a:bodyPr>
            <a:normAutofit/>
          </a:bodyPr>
          <a:lstStyle/>
          <a:p>
            <a:r>
              <a:rPr lang="en-US" dirty="0"/>
              <a:t>I Can Only Give You </a:t>
            </a:r>
            <a:r>
              <a:rPr lang="en-US" u="sng" dirty="0"/>
              <a:t>My</a:t>
            </a:r>
            <a:r>
              <a:rPr lang="en-US" dirty="0"/>
              <a:t> Review Process</a:t>
            </a:r>
          </a:p>
          <a:p>
            <a:r>
              <a:rPr lang="en-US" dirty="0"/>
              <a:t>Reviewing is Not the Same as Agreeing</a:t>
            </a:r>
          </a:p>
          <a:p>
            <a:pPr lvl="1"/>
            <a:r>
              <a:rPr lang="en-US" dirty="0"/>
              <a:t>I Usually Don’t Agree with All Aspects of a Report</a:t>
            </a:r>
          </a:p>
          <a:p>
            <a:pPr lvl="1"/>
            <a:r>
              <a:rPr lang="en-US" dirty="0"/>
              <a:t>Full Agreement is Unnecessary and Requires a Much Higher Standard</a:t>
            </a:r>
          </a:p>
          <a:p>
            <a:r>
              <a:rPr lang="en-US" dirty="0"/>
              <a:t>Instead, I Focus On:</a:t>
            </a:r>
          </a:p>
          <a:p>
            <a:pPr lvl="1"/>
            <a:r>
              <a:rPr lang="en-US" dirty="0"/>
              <a:t>Are the Data, Analyses, &amp; Methodologies Appropriate?</a:t>
            </a:r>
          </a:p>
          <a:p>
            <a:pPr lvl="1"/>
            <a:r>
              <a:rPr lang="en-US" dirty="0"/>
              <a:t>Are the Opinions &amp; Conclusions Reasonable/Credible?</a:t>
            </a:r>
          </a:p>
          <a:p>
            <a:pPr lvl="1"/>
            <a:endParaRPr lang="en-US" dirty="0"/>
          </a:p>
          <a:p>
            <a:endParaRPr lang="en-US" dirty="0"/>
          </a:p>
        </p:txBody>
      </p:sp>
    </p:spTree>
    <p:extLst>
      <p:ext uri="{BB962C8B-B14F-4D97-AF65-F5344CB8AC3E}">
        <p14:creationId xmlns:p14="http://schemas.microsoft.com/office/powerpoint/2010/main" val="21832781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53FA0-8684-4BE5-9B35-AAE071B7CC61}"/>
              </a:ext>
            </a:extLst>
          </p:cNvPr>
          <p:cNvSpPr>
            <a:spLocks noGrp="1"/>
          </p:cNvSpPr>
          <p:nvPr>
            <p:ph type="title"/>
          </p:nvPr>
        </p:nvSpPr>
        <p:spPr/>
        <p:txBody>
          <a:bodyPr/>
          <a:lstStyle/>
          <a:p>
            <a:r>
              <a:rPr lang="en-US" dirty="0"/>
              <a:t>Read the Reports - Carefully</a:t>
            </a:r>
          </a:p>
        </p:txBody>
      </p:sp>
      <p:sp>
        <p:nvSpPr>
          <p:cNvPr id="3" name="Content Placeholder 2">
            <a:extLst>
              <a:ext uri="{FF2B5EF4-FFF2-40B4-BE49-F238E27FC236}">
                <a16:creationId xmlns:a16="http://schemas.microsoft.com/office/drawing/2014/main" id="{67897017-11F1-4F41-87E8-F5F98E3DD44A}"/>
              </a:ext>
            </a:extLst>
          </p:cNvPr>
          <p:cNvSpPr>
            <a:spLocks noGrp="1"/>
          </p:cNvSpPr>
          <p:nvPr>
            <p:ph idx="1"/>
          </p:nvPr>
        </p:nvSpPr>
        <p:spPr/>
        <p:txBody>
          <a:bodyPr/>
          <a:lstStyle/>
          <a:p>
            <a:r>
              <a:rPr lang="en-US" dirty="0"/>
              <a:t>Market Study</a:t>
            </a:r>
          </a:p>
          <a:p>
            <a:pPr lvl="1"/>
            <a:r>
              <a:rPr lang="en-US" dirty="0"/>
              <a:t>Personal Preference is to Read The Market Study First</a:t>
            </a:r>
          </a:p>
          <a:p>
            <a:r>
              <a:rPr lang="en-US" dirty="0"/>
              <a:t>Appraisal</a:t>
            </a:r>
          </a:p>
          <a:p>
            <a:pPr lvl="1"/>
            <a:r>
              <a:rPr lang="en-US" dirty="0"/>
              <a:t>Contrast the Rent Comps vs. Those in Market Study</a:t>
            </a:r>
          </a:p>
          <a:p>
            <a:r>
              <a:rPr lang="en-US" dirty="0"/>
              <a:t>From the First Page to the Limiting Conditions &amp; Certifications</a:t>
            </a:r>
          </a:p>
          <a:p>
            <a:pPr lvl="1"/>
            <a:r>
              <a:rPr lang="en-US" dirty="0"/>
              <a:t>Comp Sheets if in the Addenda</a:t>
            </a:r>
          </a:p>
          <a:p>
            <a:pPr lvl="1"/>
            <a:r>
              <a:rPr lang="en-US" dirty="0"/>
              <a:t>Scan the Remaining Addenda</a:t>
            </a:r>
          </a:p>
          <a:p>
            <a:endParaRPr lang="en-US" dirty="0"/>
          </a:p>
        </p:txBody>
      </p:sp>
    </p:spTree>
    <p:extLst>
      <p:ext uri="{BB962C8B-B14F-4D97-AF65-F5344CB8AC3E}">
        <p14:creationId xmlns:p14="http://schemas.microsoft.com/office/powerpoint/2010/main" val="41292628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D7F9B-359E-467F-A541-989067E8E7FB}"/>
              </a:ext>
            </a:extLst>
          </p:cNvPr>
          <p:cNvSpPr>
            <a:spLocks noGrp="1"/>
          </p:cNvSpPr>
          <p:nvPr>
            <p:ph type="title"/>
          </p:nvPr>
        </p:nvSpPr>
        <p:spPr/>
        <p:txBody>
          <a:bodyPr/>
          <a:lstStyle/>
          <a:p>
            <a:r>
              <a:rPr lang="en-US" dirty="0"/>
              <a:t>Use Checklists to Review</a:t>
            </a:r>
          </a:p>
        </p:txBody>
      </p:sp>
      <p:sp>
        <p:nvSpPr>
          <p:cNvPr id="3" name="Content Placeholder 2">
            <a:extLst>
              <a:ext uri="{FF2B5EF4-FFF2-40B4-BE49-F238E27FC236}">
                <a16:creationId xmlns:a16="http://schemas.microsoft.com/office/drawing/2014/main" id="{DD1C549C-0616-48D9-9510-71070FE6814A}"/>
              </a:ext>
            </a:extLst>
          </p:cNvPr>
          <p:cNvSpPr>
            <a:spLocks noGrp="1"/>
          </p:cNvSpPr>
          <p:nvPr>
            <p:ph idx="1"/>
          </p:nvPr>
        </p:nvSpPr>
        <p:spPr/>
        <p:txBody>
          <a:bodyPr/>
          <a:lstStyle/>
          <a:p>
            <a:r>
              <a:rPr lang="en-US" dirty="0"/>
              <a:t>Checklists I have Developed for My Own Use</a:t>
            </a:r>
          </a:p>
          <a:p>
            <a:pPr lvl="1"/>
            <a:r>
              <a:rPr lang="en-US" dirty="0"/>
              <a:t>Not Perfect – Constantly Upgrading/Changing</a:t>
            </a:r>
          </a:p>
          <a:p>
            <a:pPr lvl="1"/>
            <a:r>
              <a:rPr lang="en-US" dirty="0"/>
              <a:t>Not What Others Use</a:t>
            </a:r>
          </a:p>
          <a:p>
            <a:r>
              <a:rPr lang="en-US" dirty="0"/>
              <a:t>Keep Me Consistent</a:t>
            </a:r>
          </a:p>
          <a:p>
            <a:r>
              <a:rPr lang="en-US" dirty="0"/>
              <a:t>Slow Me Down for Important Points</a:t>
            </a:r>
          </a:p>
          <a:p>
            <a:r>
              <a:rPr lang="en-US" dirty="0"/>
              <a:t>Serve as Reference for Later</a:t>
            </a:r>
          </a:p>
          <a:p>
            <a:pPr lvl="1"/>
            <a:r>
              <a:rPr lang="en-US" dirty="0"/>
              <a:t>Allows Me to Go Through Just Once</a:t>
            </a:r>
          </a:p>
          <a:p>
            <a:pPr lvl="1"/>
            <a:r>
              <a:rPr lang="en-US" dirty="0"/>
              <a:t>Overall Much Faster Than Constantly Going Back and Forth</a:t>
            </a:r>
          </a:p>
        </p:txBody>
      </p:sp>
    </p:spTree>
    <p:extLst>
      <p:ext uri="{BB962C8B-B14F-4D97-AF65-F5344CB8AC3E}">
        <p14:creationId xmlns:p14="http://schemas.microsoft.com/office/powerpoint/2010/main" val="23943956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878CF-C332-432E-8ADA-8A406C45679B}"/>
              </a:ext>
            </a:extLst>
          </p:cNvPr>
          <p:cNvSpPr>
            <a:spLocks noGrp="1"/>
          </p:cNvSpPr>
          <p:nvPr>
            <p:ph type="title"/>
          </p:nvPr>
        </p:nvSpPr>
        <p:spPr/>
        <p:txBody>
          <a:bodyPr/>
          <a:lstStyle/>
          <a:p>
            <a:r>
              <a:rPr lang="en-US" dirty="0"/>
              <a:t>A Good Report</a:t>
            </a:r>
          </a:p>
        </p:txBody>
      </p:sp>
      <p:sp>
        <p:nvSpPr>
          <p:cNvPr id="3" name="Content Placeholder 2">
            <a:extLst>
              <a:ext uri="{FF2B5EF4-FFF2-40B4-BE49-F238E27FC236}">
                <a16:creationId xmlns:a16="http://schemas.microsoft.com/office/drawing/2014/main" id="{B593050E-47D7-4529-AF6B-20E58D1D1C82}"/>
              </a:ext>
            </a:extLst>
          </p:cNvPr>
          <p:cNvSpPr>
            <a:spLocks noGrp="1"/>
          </p:cNvSpPr>
          <p:nvPr>
            <p:ph idx="1"/>
          </p:nvPr>
        </p:nvSpPr>
        <p:spPr/>
        <p:txBody>
          <a:bodyPr>
            <a:normAutofit/>
          </a:bodyPr>
          <a:lstStyle/>
          <a:p>
            <a:r>
              <a:rPr lang="en-US" dirty="0"/>
              <a:t>Written to be Understood</a:t>
            </a:r>
          </a:p>
          <a:p>
            <a:r>
              <a:rPr lang="en-US" dirty="0"/>
              <a:t>Demonstrates An Understanding of Property and Market</a:t>
            </a:r>
          </a:p>
          <a:p>
            <a:r>
              <a:rPr lang="en-US" dirty="0"/>
              <a:t>Discloses Key Problems &amp; Issues </a:t>
            </a:r>
            <a:r>
              <a:rPr lang="en-US" u="sng" dirty="0"/>
              <a:t>Up Front</a:t>
            </a:r>
          </a:p>
          <a:p>
            <a:r>
              <a:rPr lang="en-US" dirty="0"/>
              <a:t>Contains the Right Amount of Data &amp; Analysis</a:t>
            </a:r>
          </a:p>
          <a:p>
            <a:pPr lvl="1"/>
            <a:r>
              <a:rPr lang="en-US" dirty="0"/>
              <a:t>Targeted Data &amp; Succinct Analysis Means “I Know the Answer”</a:t>
            </a:r>
          </a:p>
          <a:p>
            <a:pPr lvl="1"/>
            <a:r>
              <a:rPr lang="en-US" dirty="0"/>
              <a:t>Junk Data &amp; Lots of Verbiage Means “I Have No Idea What the Answer Is”</a:t>
            </a:r>
          </a:p>
          <a:p>
            <a:pPr lvl="2"/>
            <a:r>
              <a:rPr lang="en-US" dirty="0"/>
              <a:t>The More Nervous They Are, the More They Talk</a:t>
            </a:r>
          </a:p>
          <a:p>
            <a:r>
              <a:rPr lang="en-US" dirty="0"/>
              <a:t>Often Know If the Report is Good Before Halfway Through</a:t>
            </a:r>
          </a:p>
          <a:p>
            <a:pPr lvl="1"/>
            <a:r>
              <a:rPr lang="en-US" dirty="0"/>
              <a:t>You Can Feel the “Push” or the Lack Thereof</a:t>
            </a:r>
          </a:p>
          <a:p>
            <a:endParaRPr lang="en-US" dirty="0"/>
          </a:p>
          <a:p>
            <a:endParaRPr lang="en-US" dirty="0"/>
          </a:p>
        </p:txBody>
      </p:sp>
    </p:spTree>
    <p:extLst>
      <p:ext uri="{BB962C8B-B14F-4D97-AF65-F5344CB8AC3E}">
        <p14:creationId xmlns:p14="http://schemas.microsoft.com/office/powerpoint/2010/main" val="5490191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0F823-2FBC-44E6-AF65-49CE98BD937E}"/>
              </a:ext>
            </a:extLst>
          </p:cNvPr>
          <p:cNvSpPr>
            <a:spLocks noGrp="1"/>
          </p:cNvSpPr>
          <p:nvPr>
            <p:ph type="title"/>
          </p:nvPr>
        </p:nvSpPr>
        <p:spPr/>
        <p:txBody>
          <a:bodyPr/>
          <a:lstStyle/>
          <a:p>
            <a:r>
              <a:rPr lang="en-US" dirty="0"/>
              <a:t>Warning Signs</a:t>
            </a:r>
          </a:p>
        </p:txBody>
      </p:sp>
      <p:sp>
        <p:nvSpPr>
          <p:cNvPr id="3" name="Content Placeholder 2">
            <a:extLst>
              <a:ext uri="{FF2B5EF4-FFF2-40B4-BE49-F238E27FC236}">
                <a16:creationId xmlns:a16="http://schemas.microsoft.com/office/drawing/2014/main" id="{90F53D17-20ED-432F-B292-9411572BE970}"/>
              </a:ext>
            </a:extLst>
          </p:cNvPr>
          <p:cNvSpPr>
            <a:spLocks noGrp="1"/>
          </p:cNvSpPr>
          <p:nvPr>
            <p:ph idx="1"/>
          </p:nvPr>
        </p:nvSpPr>
        <p:spPr/>
        <p:txBody>
          <a:bodyPr/>
          <a:lstStyle/>
          <a:p>
            <a:r>
              <a:rPr lang="en-US" dirty="0"/>
              <a:t>Firm Application Has Significantly Higher NOI or Land Value</a:t>
            </a:r>
          </a:p>
          <a:p>
            <a:pPr lvl="1"/>
            <a:r>
              <a:rPr lang="en-US" dirty="0"/>
              <a:t>Not Enough Time Has Passed for Substantial Changes in Market</a:t>
            </a:r>
          </a:p>
          <a:p>
            <a:r>
              <a:rPr lang="en-US" dirty="0"/>
              <a:t>Changing Appraisers or Market Analysts from Pre-App to Firm</a:t>
            </a:r>
          </a:p>
          <a:p>
            <a:pPr lvl="1"/>
            <a:r>
              <a:rPr lang="en-US" dirty="0"/>
              <a:t>Changing Them Causes HUD Reviewers to Start from a Position of Doubt</a:t>
            </a:r>
          </a:p>
          <a:p>
            <a:pPr lvl="1"/>
            <a:r>
              <a:rPr lang="en-US" dirty="0"/>
              <a:t>Unless they are </a:t>
            </a:r>
            <a:r>
              <a:rPr lang="en-US" u="sng" dirty="0"/>
              <a:t>Dead</a:t>
            </a:r>
            <a:r>
              <a:rPr lang="en-US" dirty="0"/>
              <a:t> . . . Use the Same Appraiser or Market Analyst</a:t>
            </a:r>
          </a:p>
          <a:p>
            <a:pPr lvl="2"/>
            <a:r>
              <a:rPr lang="en-US" dirty="0"/>
              <a:t>Get HUD Buy-In to the Change Beforehand (No Surprises)</a:t>
            </a:r>
          </a:p>
        </p:txBody>
      </p:sp>
      <p:pic>
        <p:nvPicPr>
          <p:cNvPr id="4" name="Graphic 3" descr="Information">
            <a:extLst>
              <a:ext uri="{FF2B5EF4-FFF2-40B4-BE49-F238E27FC236}">
                <a16:creationId xmlns:a16="http://schemas.microsoft.com/office/drawing/2014/main" id="{210DE6F9-7357-48C0-94B8-05EBF01282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0134" y="152400"/>
            <a:ext cx="457200" cy="457200"/>
          </a:xfrm>
          <a:prstGeom prst="rect">
            <a:avLst/>
          </a:prstGeom>
        </p:spPr>
      </p:pic>
    </p:spTree>
    <p:extLst>
      <p:ext uri="{BB962C8B-B14F-4D97-AF65-F5344CB8AC3E}">
        <p14:creationId xmlns:p14="http://schemas.microsoft.com/office/powerpoint/2010/main" val="2969091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1C918-63BE-4ADF-8AFA-B2389C0DE0E2}"/>
              </a:ext>
            </a:extLst>
          </p:cNvPr>
          <p:cNvSpPr>
            <a:spLocks noGrp="1"/>
          </p:cNvSpPr>
          <p:nvPr>
            <p:ph type="title"/>
          </p:nvPr>
        </p:nvSpPr>
        <p:spPr/>
        <p:txBody>
          <a:bodyPr/>
          <a:lstStyle/>
          <a:p>
            <a:r>
              <a:rPr lang="en-US" dirty="0"/>
              <a:t>Internal HUD Expense Data</a:t>
            </a:r>
          </a:p>
        </p:txBody>
      </p:sp>
      <p:sp>
        <p:nvSpPr>
          <p:cNvPr id="3" name="Content Placeholder 2">
            <a:extLst>
              <a:ext uri="{FF2B5EF4-FFF2-40B4-BE49-F238E27FC236}">
                <a16:creationId xmlns:a16="http://schemas.microsoft.com/office/drawing/2014/main" id="{155F420B-6D86-4E80-B222-0C055C34296D}"/>
              </a:ext>
            </a:extLst>
          </p:cNvPr>
          <p:cNvSpPr>
            <a:spLocks noGrp="1"/>
          </p:cNvSpPr>
          <p:nvPr>
            <p:ph idx="1"/>
          </p:nvPr>
        </p:nvSpPr>
        <p:spPr/>
        <p:txBody>
          <a:bodyPr/>
          <a:lstStyle/>
          <a:p>
            <a:r>
              <a:rPr lang="en-US" dirty="0"/>
              <a:t>HUD has Internal Expense Data on FHA Insured Properties</a:t>
            </a:r>
          </a:p>
          <a:p>
            <a:pPr lvl="1"/>
            <a:r>
              <a:rPr lang="en-US" dirty="0"/>
              <a:t>iREMS for Individual Properties, Year by Year</a:t>
            </a:r>
          </a:p>
          <a:p>
            <a:pPr lvl="1"/>
            <a:r>
              <a:rPr lang="en-US" dirty="0"/>
              <a:t>OPiiS for Groups of Properties or Multiple Years</a:t>
            </a:r>
          </a:p>
          <a:p>
            <a:pPr lvl="1"/>
            <a:r>
              <a:rPr lang="en-US" dirty="0"/>
              <a:t>Both Pull from Audited Financial Statements</a:t>
            </a:r>
          </a:p>
          <a:p>
            <a:r>
              <a:rPr lang="en-US" dirty="0"/>
              <a:t>Unfortunately, HUD Cannot Share This Data with Appraisers or Lenders</a:t>
            </a:r>
          </a:p>
          <a:p>
            <a:pPr lvl="1"/>
            <a:r>
              <a:rPr lang="en-US" dirty="0"/>
              <a:t>But HUD Reviewers Will Look At It When They Have Questions</a:t>
            </a:r>
          </a:p>
          <a:p>
            <a:pPr lvl="1"/>
            <a:r>
              <a:rPr lang="en-US" dirty="0"/>
              <a:t>Especially in a New Market</a:t>
            </a:r>
          </a:p>
        </p:txBody>
      </p:sp>
      <p:pic>
        <p:nvPicPr>
          <p:cNvPr id="4" name="Graphic 3" descr="Information">
            <a:extLst>
              <a:ext uri="{FF2B5EF4-FFF2-40B4-BE49-F238E27FC236}">
                <a16:creationId xmlns:a16="http://schemas.microsoft.com/office/drawing/2014/main" id="{F25BD001-8207-41D6-B720-ED4A9210E1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0134" y="152400"/>
            <a:ext cx="457200" cy="457200"/>
          </a:xfrm>
          <a:prstGeom prst="rect">
            <a:avLst/>
          </a:prstGeom>
        </p:spPr>
      </p:pic>
    </p:spTree>
    <p:extLst>
      <p:ext uri="{BB962C8B-B14F-4D97-AF65-F5344CB8AC3E}">
        <p14:creationId xmlns:p14="http://schemas.microsoft.com/office/powerpoint/2010/main" val="13558865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4F9A4-E8C3-49DB-B805-90CA8C641799}"/>
              </a:ext>
            </a:extLst>
          </p:cNvPr>
          <p:cNvSpPr>
            <a:spLocks noGrp="1"/>
          </p:cNvSpPr>
          <p:nvPr>
            <p:ph type="title"/>
          </p:nvPr>
        </p:nvSpPr>
        <p:spPr>
          <a:xfrm>
            <a:off x="443865" y="764702"/>
            <a:ext cx="10515600" cy="489894"/>
          </a:xfrm>
        </p:spPr>
        <p:txBody>
          <a:bodyPr>
            <a:normAutofit fontScale="90000"/>
          </a:bodyPr>
          <a:lstStyle/>
          <a:p>
            <a:r>
              <a:rPr lang="en-US" dirty="0"/>
              <a:t>iREMS Data for Multiple Properties</a:t>
            </a:r>
          </a:p>
        </p:txBody>
      </p:sp>
      <p:pic>
        <p:nvPicPr>
          <p:cNvPr id="5" name="Picture 4">
            <a:extLst>
              <a:ext uri="{FF2B5EF4-FFF2-40B4-BE49-F238E27FC236}">
                <a16:creationId xmlns:a16="http://schemas.microsoft.com/office/drawing/2014/main" id="{A5B9DF37-8BDE-47B8-A315-5C1E4C30620D}"/>
              </a:ext>
            </a:extLst>
          </p:cNvPr>
          <p:cNvPicPr>
            <a:picLocks noChangeAspect="1"/>
          </p:cNvPicPr>
          <p:nvPr/>
        </p:nvPicPr>
        <p:blipFill>
          <a:blip r:embed="rId2"/>
          <a:stretch>
            <a:fillRect/>
          </a:stretch>
        </p:blipFill>
        <p:spPr>
          <a:xfrm>
            <a:off x="443865" y="1409699"/>
            <a:ext cx="8951521" cy="4422733"/>
          </a:xfrm>
          <a:prstGeom prst="rect">
            <a:avLst/>
          </a:prstGeom>
        </p:spPr>
      </p:pic>
      <p:pic>
        <p:nvPicPr>
          <p:cNvPr id="4" name="Graphic 3" descr="Information">
            <a:extLst>
              <a:ext uri="{FF2B5EF4-FFF2-40B4-BE49-F238E27FC236}">
                <a16:creationId xmlns:a16="http://schemas.microsoft.com/office/drawing/2014/main" id="{77EA3634-DF84-4A76-A277-3B1A191444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0134" y="152400"/>
            <a:ext cx="457200" cy="457200"/>
          </a:xfrm>
          <a:prstGeom prst="rect">
            <a:avLst/>
          </a:prstGeom>
        </p:spPr>
      </p:pic>
    </p:spTree>
    <p:extLst>
      <p:ext uri="{BB962C8B-B14F-4D97-AF65-F5344CB8AC3E}">
        <p14:creationId xmlns:p14="http://schemas.microsoft.com/office/powerpoint/2010/main" val="15118845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E6E23E-BD03-437E-8934-32B8780E1853}"/>
              </a:ext>
            </a:extLst>
          </p:cNvPr>
          <p:cNvPicPr>
            <a:picLocks noChangeAspect="1"/>
          </p:cNvPicPr>
          <p:nvPr/>
        </p:nvPicPr>
        <p:blipFill>
          <a:blip r:embed="rId2"/>
          <a:stretch>
            <a:fillRect/>
          </a:stretch>
        </p:blipFill>
        <p:spPr>
          <a:xfrm>
            <a:off x="525093" y="1466850"/>
            <a:ext cx="9105721" cy="4848225"/>
          </a:xfrm>
          <a:prstGeom prst="rect">
            <a:avLst/>
          </a:prstGeom>
        </p:spPr>
      </p:pic>
      <p:sp>
        <p:nvSpPr>
          <p:cNvPr id="2" name="Title 1">
            <a:extLst>
              <a:ext uri="{FF2B5EF4-FFF2-40B4-BE49-F238E27FC236}">
                <a16:creationId xmlns:a16="http://schemas.microsoft.com/office/drawing/2014/main" id="{F2C1F692-A38F-4088-BD64-5BADC09E65A8}"/>
              </a:ext>
            </a:extLst>
          </p:cNvPr>
          <p:cNvSpPr>
            <a:spLocks noGrp="1"/>
          </p:cNvSpPr>
          <p:nvPr>
            <p:ph type="title"/>
          </p:nvPr>
        </p:nvSpPr>
        <p:spPr>
          <a:xfrm>
            <a:off x="525093" y="542925"/>
            <a:ext cx="10515600" cy="659080"/>
          </a:xfrm>
        </p:spPr>
        <p:txBody>
          <a:bodyPr>
            <a:normAutofit/>
          </a:bodyPr>
          <a:lstStyle/>
          <a:p>
            <a:r>
              <a:rPr lang="en-US" dirty="0"/>
              <a:t>OPiiS Data – Multi-Year for Single Property</a:t>
            </a:r>
          </a:p>
        </p:txBody>
      </p:sp>
      <p:pic>
        <p:nvPicPr>
          <p:cNvPr id="4" name="Graphic 3" descr="Information">
            <a:extLst>
              <a:ext uri="{FF2B5EF4-FFF2-40B4-BE49-F238E27FC236}">
                <a16:creationId xmlns:a16="http://schemas.microsoft.com/office/drawing/2014/main" id="{18DB77D4-8C75-44D2-910F-0D00167E5C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0134" y="152400"/>
            <a:ext cx="457200" cy="457200"/>
          </a:xfrm>
          <a:prstGeom prst="rect">
            <a:avLst/>
          </a:prstGeom>
        </p:spPr>
      </p:pic>
    </p:spTree>
    <p:extLst>
      <p:ext uri="{BB962C8B-B14F-4D97-AF65-F5344CB8AC3E}">
        <p14:creationId xmlns:p14="http://schemas.microsoft.com/office/powerpoint/2010/main" val="2159594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D4F33-5309-440A-84A0-3B8EE5320328}"/>
              </a:ext>
            </a:extLst>
          </p:cNvPr>
          <p:cNvSpPr>
            <a:spLocks noGrp="1"/>
          </p:cNvSpPr>
          <p:nvPr>
            <p:ph type="title"/>
          </p:nvPr>
        </p:nvSpPr>
        <p:spPr/>
        <p:txBody>
          <a:bodyPr>
            <a:normAutofit/>
          </a:bodyPr>
          <a:lstStyle/>
          <a:p>
            <a:r>
              <a:rPr lang="en-US" dirty="0"/>
              <a:t>Primary Market Area</a:t>
            </a:r>
            <a:br>
              <a:rPr lang="en-US" dirty="0"/>
            </a:br>
            <a:endParaRPr lang="en-US" dirty="0"/>
          </a:p>
        </p:txBody>
      </p:sp>
      <p:sp>
        <p:nvSpPr>
          <p:cNvPr id="3" name="Text Placeholder 2">
            <a:extLst>
              <a:ext uri="{FF2B5EF4-FFF2-40B4-BE49-F238E27FC236}">
                <a16:creationId xmlns:a16="http://schemas.microsoft.com/office/drawing/2014/main" id="{514103B4-21D9-442D-8F2D-1AE26614D056}"/>
              </a:ext>
            </a:extLst>
          </p:cNvPr>
          <p:cNvSpPr>
            <a:spLocks noGrp="1"/>
          </p:cNvSpPr>
          <p:nvPr>
            <p:ph type="body" idx="1"/>
          </p:nvPr>
        </p:nvSpPr>
        <p:spPr/>
        <p:txBody>
          <a:bodyPr/>
          <a:lstStyle/>
          <a:p>
            <a:r>
              <a:rPr lang="en-US" dirty="0">
                <a:solidFill>
                  <a:schemeClr val="bg2">
                    <a:lumMod val="50000"/>
                  </a:schemeClr>
                </a:solidFill>
              </a:rPr>
              <a:t>Area the majority of tenants will be drawn from</a:t>
            </a:r>
            <a:endParaRPr lang="en-US" dirty="0"/>
          </a:p>
        </p:txBody>
      </p:sp>
    </p:spTree>
    <p:extLst>
      <p:ext uri="{BB962C8B-B14F-4D97-AF65-F5344CB8AC3E}">
        <p14:creationId xmlns:p14="http://schemas.microsoft.com/office/powerpoint/2010/main" val="1523635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06323E-2E37-406D-88F1-0C810E982675}"/>
              </a:ext>
            </a:extLst>
          </p:cNvPr>
          <p:cNvSpPr>
            <a:spLocks noGrp="1"/>
          </p:cNvSpPr>
          <p:nvPr>
            <p:ph type="title"/>
          </p:nvPr>
        </p:nvSpPr>
        <p:spPr/>
        <p:txBody>
          <a:bodyPr/>
          <a:lstStyle/>
          <a:p>
            <a:r>
              <a:rPr lang="en-US" dirty="0"/>
              <a:t>Field Review</a:t>
            </a:r>
          </a:p>
        </p:txBody>
      </p:sp>
      <p:sp>
        <p:nvSpPr>
          <p:cNvPr id="5" name="Text Placeholder 4">
            <a:extLst>
              <a:ext uri="{FF2B5EF4-FFF2-40B4-BE49-F238E27FC236}">
                <a16:creationId xmlns:a16="http://schemas.microsoft.com/office/drawing/2014/main" id="{4085E236-B336-4CCF-B468-5C47E6A19BE5}"/>
              </a:ext>
            </a:extLst>
          </p:cNvPr>
          <p:cNvSpPr>
            <a:spLocks noGrp="1"/>
          </p:cNvSpPr>
          <p:nvPr>
            <p:ph type="body" idx="1"/>
          </p:nvPr>
        </p:nvSpPr>
        <p:spPr/>
        <p:txBody>
          <a:bodyPr/>
          <a:lstStyle/>
          <a:p>
            <a:endParaRPr lang="en-US" dirty="0"/>
          </a:p>
        </p:txBody>
      </p:sp>
      <p:pic>
        <p:nvPicPr>
          <p:cNvPr id="6" name="Graphic 5" descr="Information">
            <a:extLst>
              <a:ext uri="{FF2B5EF4-FFF2-40B4-BE49-F238E27FC236}">
                <a16:creationId xmlns:a16="http://schemas.microsoft.com/office/drawing/2014/main" id="{745968CF-CF4D-4524-A005-35DBAAD8CE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0134" y="152400"/>
            <a:ext cx="457200" cy="457200"/>
          </a:xfrm>
          <a:prstGeom prst="rect">
            <a:avLst/>
          </a:prstGeom>
        </p:spPr>
      </p:pic>
    </p:spTree>
    <p:extLst>
      <p:ext uri="{BB962C8B-B14F-4D97-AF65-F5344CB8AC3E}">
        <p14:creationId xmlns:p14="http://schemas.microsoft.com/office/powerpoint/2010/main" val="40722627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B709E5-F921-4A20-A6E5-E6BE6D29E685}"/>
              </a:ext>
            </a:extLst>
          </p:cNvPr>
          <p:cNvSpPr>
            <a:spLocks noGrp="1"/>
          </p:cNvSpPr>
          <p:nvPr>
            <p:ph type="title"/>
          </p:nvPr>
        </p:nvSpPr>
        <p:spPr/>
        <p:txBody>
          <a:bodyPr/>
          <a:lstStyle/>
          <a:p>
            <a:r>
              <a:rPr lang="en-US" dirty="0"/>
              <a:t>Subject Site &amp; Neighborhood</a:t>
            </a:r>
          </a:p>
        </p:txBody>
      </p:sp>
      <p:sp>
        <p:nvSpPr>
          <p:cNvPr id="5" name="Content Placeholder 4">
            <a:extLst>
              <a:ext uri="{FF2B5EF4-FFF2-40B4-BE49-F238E27FC236}">
                <a16:creationId xmlns:a16="http://schemas.microsoft.com/office/drawing/2014/main" id="{7E3966E5-8B00-4261-A8B0-F6BA4EB98691}"/>
              </a:ext>
            </a:extLst>
          </p:cNvPr>
          <p:cNvSpPr>
            <a:spLocks noGrp="1"/>
          </p:cNvSpPr>
          <p:nvPr>
            <p:ph idx="1"/>
          </p:nvPr>
        </p:nvSpPr>
        <p:spPr/>
        <p:txBody>
          <a:bodyPr>
            <a:normAutofit/>
          </a:bodyPr>
          <a:lstStyle/>
          <a:p>
            <a:r>
              <a:rPr lang="en-US" dirty="0"/>
              <a:t>See the Subject Site</a:t>
            </a:r>
          </a:p>
          <a:p>
            <a:pPr lvl="1"/>
            <a:r>
              <a:rPr lang="en-US" dirty="0"/>
              <a:t>Often Twice – At the Beginning and at the End</a:t>
            </a:r>
          </a:p>
          <a:p>
            <a:r>
              <a:rPr lang="en-US" dirty="0"/>
              <a:t>Drive the Neighborhood</a:t>
            </a:r>
          </a:p>
          <a:p>
            <a:r>
              <a:rPr lang="en-US" dirty="0"/>
              <a:t>Check for Both Positives and Negatives</a:t>
            </a:r>
          </a:p>
          <a:p>
            <a:pPr lvl="1"/>
            <a:r>
              <a:rPr lang="en-US" dirty="0"/>
              <a:t>Environmental Issues</a:t>
            </a:r>
          </a:p>
          <a:p>
            <a:endParaRPr lang="en-US" dirty="0"/>
          </a:p>
        </p:txBody>
      </p:sp>
      <p:pic>
        <p:nvPicPr>
          <p:cNvPr id="6" name="Graphic 5" descr="Information">
            <a:extLst>
              <a:ext uri="{FF2B5EF4-FFF2-40B4-BE49-F238E27FC236}">
                <a16:creationId xmlns:a16="http://schemas.microsoft.com/office/drawing/2014/main" id="{6B04C362-456A-40B5-800B-4F673E5CCC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0134" y="152400"/>
            <a:ext cx="457200" cy="457200"/>
          </a:xfrm>
          <a:prstGeom prst="rect">
            <a:avLst/>
          </a:prstGeom>
        </p:spPr>
      </p:pic>
    </p:spTree>
    <p:extLst>
      <p:ext uri="{BB962C8B-B14F-4D97-AF65-F5344CB8AC3E}">
        <p14:creationId xmlns:p14="http://schemas.microsoft.com/office/powerpoint/2010/main" val="29071544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B709E5-F921-4A20-A6E5-E6BE6D29E685}"/>
              </a:ext>
            </a:extLst>
          </p:cNvPr>
          <p:cNvSpPr>
            <a:spLocks noGrp="1"/>
          </p:cNvSpPr>
          <p:nvPr>
            <p:ph type="title"/>
          </p:nvPr>
        </p:nvSpPr>
        <p:spPr/>
        <p:txBody>
          <a:bodyPr/>
          <a:lstStyle/>
          <a:p>
            <a:r>
              <a:rPr lang="en-US" dirty="0"/>
              <a:t>See the Comps</a:t>
            </a:r>
          </a:p>
        </p:txBody>
      </p:sp>
      <p:sp>
        <p:nvSpPr>
          <p:cNvPr id="5" name="Content Placeholder 4">
            <a:extLst>
              <a:ext uri="{FF2B5EF4-FFF2-40B4-BE49-F238E27FC236}">
                <a16:creationId xmlns:a16="http://schemas.microsoft.com/office/drawing/2014/main" id="{7E3966E5-8B00-4261-A8B0-F6BA4EB98691}"/>
              </a:ext>
            </a:extLst>
          </p:cNvPr>
          <p:cNvSpPr>
            <a:spLocks noGrp="1"/>
          </p:cNvSpPr>
          <p:nvPr>
            <p:ph idx="1"/>
          </p:nvPr>
        </p:nvSpPr>
        <p:spPr/>
        <p:txBody>
          <a:bodyPr>
            <a:normAutofit/>
          </a:bodyPr>
          <a:lstStyle/>
          <a:p>
            <a:r>
              <a:rPr lang="en-US" dirty="0"/>
              <a:t>From Both Appraisal </a:t>
            </a:r>
            <a:r>
              <a:rPr lang="en-US" u="sng" dirty="0"/>
              <a:t>and</a:t>
            </a:r>
            <a:r>
              <a:rPr lang="en-US" dirty="0"/>
              <a:t> Market Study</a:t>
            </a:r>
          </a:p>
          <a:p>
            <a:pPr lvl="1"/>
            <a:r>
              <a:rPr lang="en-US" dirty="0"/>
              <a:t>Visit About 95% on Average</a:t>
            </a:r>
          </a:p>
          <a:p>
            <a:r>
              <a:rPr lang="en-US" dirty="0"/>
              <a:t>Rent Comps - First &amp; Foremost</a:t>
            </a:r>
          </a:p>
          <a:p>
            <a:pPr lvl="1"/>
            <a:r>
              <a:rPr lang="en-US" dirty="0"/>
              <a:t>Set the Competitive Position of the Subject</a:t>
            </a:r>
          </a:p>
          <a:p>
            <a:pPr lvl="1"/>
            <a:r>
              <a:rPr lang="en-US" dirty="0"/>
              <a:t>Go In When One is Particularly Important/Similar</a:t>
            </a:r>
          </a:p>
          <a:p>
            <a:r>
              <a:rPr lang="en-US" dirty="0"/>
              <a:t>Commercial Rent Comps if Applicable</a:t>
            </a:r>
          </a:p>
          <a:p>
            <a:pPr lvl="1"/>
            <a:r>
              <a:rPr lang="en-US" dirty="0"/>
              <a:t>Same Issues &amp; Tests as for Rental Comps</a:t>
            </a:r>
          </a:p>
          <a:p>
            <a:r>
              <a:rPr lang="en-US" dirty="0"/>
              <a:t>Land Sales</a:t>
            </a:r>
          </a:p>
          <a:p>
            <a:r>
              <a:rPr lang="en-US" dirty="0"/>
              <a:t>Expense Comps</a:t>
            </a:r>
          </a:p>
        </p:txBody>
      </p:sp>
      <p:pic>
        <p:nvPicPr>
          <p:cNvPr id="6" name="Graphic 5" descr="Information">
            <a:extLst>
              <a:ext uri="{FF2B5EF4-FFF2-40B4-BE49-F238E27FC236}">
                <a16:creationId xmlns:a16="http://schemas.microsoft.com/office/drawing/2014/main" id="{0BDBCA24-CBEB-462F-9FE1-D9467482B9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0134" y="152400"/>
            <a:ext cx="457200" cy="457200"/>
          </a:xfrm>
          <a:prstGeom prst="rect">
            <a:avLst/>
          </a:prstGeom>
        </p:spPr>
      </p:pic>
    </p:spTree>
    <p:extLst>
      <p:ext uri="{BB962C8B-B14F-4D97-AF65-F5344CB8AC3E}">
        <p14:creationId xmlns:p14="http://schemas.microsoft.com/office/powerpoint/2010/main" val="18872125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DA13C-4BAB-4A53-B42D-E5F04C8D8A41}"/>
              </a:ext>
            </a:extLst>
          </p:cNvPr>
          <p:cNvSpPr>
            <a:spLocks noGrp="1"/>
          </p:cNvSpPr>
          <p:nvPr>
            <p:ph type="title"/>
          </p:nvPr>
        </p:nvSpPr>
        <p:spPr/>
        <p:txBody>
          <a:bodyPr/>
          <a:lstStyle/>
          <a:p>
            <a:r>
              <a:rPr lang="en-US" dirty="0"/>
              <a:t>After Seeing the Comps</a:t>
            </a:r>
          </a:p>
        </p:txBody>
      </p:sp>
      <p:sp>
        <p:nvSpPr>
          <p:cNvPr id="3" name="Content Placeholder 2">
            <a:extLst>
              <a:ext uri="{FF2B5EF4-FFF2-40B4-BE49-F238E27FC236}">
                <a16:creationId xmlns:a16="http://schemas.microsoft.com/office/drawing/2014/main" id="{4DA333ED-A2E8-4126-B39D-3295A593814A}"/>
              </a:ext>
            </a:extLst>
          </p:cNvPr>
          <p:cNvSpPr>
            <a:spLocks noGrp="1"/>
          </p:cNvSpPr>
          <p:nvPr>
            <p:ph idx="1"/>
          </p:nvPr>
        </p:nvSpPr>
        <p:spPr/>
        <p:txBody>
          <a:bodyPr/>
          <a:lstStyle/>
          <a:p>
            <a:r>
              <a:rPr lang="en-US" dirty="0"/>
              <a:t>How Do They Compare to the Subject?</a:t>
            </a:r>
          </a:p>
          <a:p>
            <a:pPr lvl="1"/>
            <a:r>
              <a:rPr lang="en-US" dirty="0"/>
              <a:t>Location</a:t>
            </a:r>
          </a:p>
          <a:p>
            <a:pPr lvl="1"/>
            <a:r>
              <a:rPr lang="en-US" dirty="0"/>
              <a:t>Visibility &amp; Access</a:t>
            </a:r>
          </a:p>
          <a:p>
            <a:pPr lvl="1"/>
            <a:r>
              <a:rPr lang="en-US" dirty="0"/>
              <a:t>Amenities</a:t>
            </a:r>
          </a:p>
          <a:p>
            <a:pPr lvl="1"/>
            <a:r>
              <a:rPr lang="en-US" dirty="0"/>
              <a:t>Quality</a:t>
            </a:r>
          </a:p>
          <a:p>
            <a:pPr lvl="1"/>
            <a:endParaRPr lang="en-US" dirty="0"/>
          </a:p>
          <a:p>
            <a:r>
              <a:rPr lang="en-US" dirty="0"/>
              <a:t>In General</a:t>
            </a:r>
          </a:p>
          <a:p>
            <a:pPr lvl="1"/>
            <a:r>
              <a:rPr lang="en-US" dirty="0"/>
              <a:t>Do They Make Sense?</a:t>
            </a:r>
          </a:p>
          <a:p>
            <a:pPr lvl="1"/>
            <a:r>
              <a:rPr lang="en-US" dirty="0"/>
              <a:t>Are they the Best Available (Are there Others Nearby)?</a:t>
            </a:r>
          </a:p>
          <a:p>
            <a:pPr lvl="1"/>
            <a:r>
              <a:rPr lang="en-US" dirty="0"/>
              <a:t>Are They Competitive With the Subject?</a:t>
            </a:r>
          </a:p>
          <a:p>
            <a:pPr lvl="1"/>
            <a:endParaRPr lang="en-US" dirty="0"/>
          </a:p>
          <a:p>
            <a:endParaRPr lang="en-US" dirty="0"/>
          </a:p>
        </p:txBody>
      </p:sp>
      <p:pic>
        <p:nvPicPr>
          <p:cNvPr id="4" name="Graphic 3" descr="Information">
            <a:extLst>
              <a:ext uri="{FF2B5EF4-FFF2-40B4-BE49-F238E27FC236}">
                <a16:creationId xmlns:a16="http://schemas.microsoft.com/office/drawing/2014/main" id="{91D53D1A-8D76-4B5F-A174-D8BAC17655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0134" y="152400"/>
            <a:ext cx="457200" cy="457200"/>
          </a:xfrm>
          <a:prstGeom prst="rect">
            <a:avLst/>
          </a:prstGeom>
        </p:spPr>
      </p:pic>
    </p:spTree>
    <p:extLst>
      <p:ext uri="{BB962C8B-B14F-4D97-AF65-F5344CB8AC3E}">
        <p14:creationId xmlns:p14="http://schemas.microsoft.com/office/powerpoint/2010/main" val="37789179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DFB6A-7402-43DF-87A6-E8E3F509726C}"/>
              </a:ext>
            </a:extLst>
          </p:cNvPr>
          <p:cNvSpPr>
            <a:spLocks noGrp="1"/>
          </p:cNvSpPr>
          <p:nvPr>
            <p:ph type="title"/>
          </p:nvPr>
        </p:nvSpPr>
        <p:spPr/>
        <p:txBody>
          <a:bodyPr/>
          <a:lstStyle/>
          <a:p>
            <a:r>
              <a:rPr lang="en-US" dirty="0"/>
              <a:t>Check Against Other Data Sources</a:t>
            </a:r>
          </a:p>
        </p:txBody>
      </p:sp>
      <p:sp>
        <p:nvSpPr>
          <p:cNvPr id="3" name="Content Placeholder 2">
            <a:extLst>
              <a:ext uri="{FF2B5EF4-FFF2-40B4-BE49-F238E27FC236}">
                <a16:creationId xmlns:a16="http://schemas.microsoft.com/office/drawing/2014/main" id="{29EBEF12-9285-431E-BD90-9E7C27010CC7}"/>
              </a:ext>
            </a:extLst>
          </p:cNvPr>
          <p:cNvSpPr>
            <a:spLocks noGrp="1"/>
          </p:cNvSpPr>
          <p:nvPr>
            <p:ph idx="1"/>
          </p:nvPr>
        </p:nvSpPr>
        <p:spPr/>
        <p:txBody>
          <a:bodyPr/>
          <a:lstStyle/>
          <a:p>
            <a:r>
              <a:rPr lang="en-US" dirty="0"/>
              <a:t>If I Have Doubts . . .</a:t>
            </a:r>
          </a:p>
          <a:p>
            <a:r>
              <a:rPr lang="en-US" dirty="0"/>
              <a:t>CoStar</a:t>
            </a:r>
          </a:p>
          <a:p>
            <a:pPr lvl="1"/>
            <a:r>
              <a:rPr lang="en-US" dirty="0"/>
              <a:t>Great for Comp Info</a:t>
            </a:r>
          </a:p>
          <a:p>
            <a:r>
              <a:rPr lang="en-US" dirty="0"/>
              <a:t>REIS</a:t>
            </a:r>
          </a:p>
          <a:p>
            <a:pPr lvl="1"/>
            <a:r>
              <a:rPr lang="en-US" dirty="0"/>
              <a:t>Great for Market Info</a:t>
            </a:r>
          </a:p>
          <a:p>
            <a:r>
              <a:rPr lang="en-US" dirty="0"/>
              <a:t>Properties I Saw in the Field</a:t>
            </a:r>
          </a:p>
          <a:p>
            <a:pPr lvl="1"/>
            <a:r>
              <a:rPr lang="en-US" dirty="0"/>
              <a:t>Why Were They Excluded?</a:t>
            </a:r>
          </a:p>
          <a:p>
            <a:endParaRPr lang="en-US" dirty="0"/>
          </a:p>
        </p:txBody>
      </p:sp>
      <p:pic>
        <p:nvPicPr>
          <p:cNvPr id="4" name="Graphic 3" descr="Information">
            <a:extLst>
              <a:ext uri="{FF2B5EF4-FFF2-40B4-BE49-F238E27FC236}">
                <a16:creationId xmlns:a16="http://schemas.microsoft.com/office/drawing/2014/main" id="{9A13C11F-9A2B-4419-AA09-AC003CA396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0134" y="152400"/>
            <a:ext cx="457200" cy="457200"/>
          </a:xfrm>
          <a:prstGeom prst="rect">
            <a:avLst/>
          </a:prstGeom>
        </p:spPr>
      </p:pic>
    </p:spTree>
    <p:extLst>
      <p:ext uri="{BB962C8B-B14F-4D97-AF65-F5344CB8AC3E}">
        <p14:creationId xmlns:p14="http://schemas.microsoft.com/office/powerpoint/2010/main" val="11213166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A1627-8250-4DD0-A14C-F592994B3B2F}"/>
              </a:ext>
            </a:extLst>
          </p:cNvPr>
          <p:cNvSpPr>
            <a:spLocks noGrp="1"/>
          </p:cNvSpPr>
          <p:nvPr>
            <p:ph type="title"/>
          </p:nvPr>
        </p:nvSpPr>
        <p:spPr/>
        <p:txBody>
          <a:bodyPr/>
          <a:lstStyle/>
          <a:p>
            <a:r>
              <a:rPr lang="en-US" dirty="0"/>
              <a:t>Underwriting Considerations</a:t>
            </a:r>
          </a:p>
        </p:txBody>
      </p:sp>
      <p:sp>
        <p:nvSpPr>
          <p:cNvPr id="3" name="Content Placeholder 2">
            <a:extLst>
              <a:ext uri="{FF2B5EF4-FFF2-40B4-BE49-F238E27FC236}">
                <a16:creationId xmlns:a16="http://schemas.microsoft.com/office/drawing/2014/main" id="{C3425419-9619-4C05-9911-99A620156FBE}"/>
              </a:ext>
            </a:extLst>
          </p:cNvPr>
          <p:cNvSpPr>
            <a:spLocks noGrp="1"/>
          </p:cNvSpPr>
          <p:nvPr>
            <p:ph idx="1"/>
          </p:nvPr>
        </p:nvSpPr>
        <p:spPr/>
        <p:txBody>
          <a:bodyPr>
            <a:normAutofit lnSpcReduction="10000"/>
          </a:bodyPr>
          <a:lstStyle/>
          <a:p>
            <a:r>
              <a:rPr lang="en-US" dirty="0"/>
              <a:t>You Choose the Appraiser and Market Analyst</a:t>
            </a:r>
          </a:p>
          <a:p>
            <a:pPr lvl="1"/>
            <a:r>
              <a:rPr lang="en-US" dirty="0"/>
              <a:t>You Can and Should Review their Work Products Before Submitting Them to HUD</a:t>
            </a:r>
          </a:p>
          <a:p>
            <a:pPr lvl="1"/>
            <a:r>
              <a:rPr lang="en-US" dirty="0"/>
              <a:t>You Can Always Be More Conservative than Your Third Parties (Lower Rents, Higher Expenses, Slower Absorption, etc.)</a:t>
            </a:r>
          </a:p>
          <a:p>
            <a:pPr lvl="1"/>
            <a:r>
              <a:rPr lang="en-US" dirty="0"/>
              <a:t>But Do </a:t>
            </a:r>
            <a:r>
              <a:rPr lang="en-US" u="sng" dirty="0"/>
              <a:t>Not</a:t>
            </a:r>
            <a:r>
              <a:rPr lang="en-US" dirty="0"/>
              <a:t> Underwrite More Liberally than Your Third Parties</a:t>
            </a:r>
          </a:p>
          <a:p>
            <a:r>
              <a:rPr lang="en-US" dirty="0"/>
              <a:t>Choose the Third Parties Wisely</a:t>
            </a:r>
          </a:p>
          <a:p>
            <a:pPr lvl="1"/>
            <a:r>
              <a:rPr lang="en-US" dirty="0"/>
              <a:t>A Few Weeks or Dollars Saved Getting a Lesser Analyst Will Often Prove to Be Both Time Consuming and More Expensive in the End</a:t>
            </a:r>
          </a:p>
          <a:p>
            <a:r>
              <a:rPr lang="en-US" dirty="0"/>
              <a:t>Consult with HUD When You Have Questions</a:t>
            </a:r>
          </a:p>
          <a:p>
            <a:pPr lvl="1"/>
            <a:r>
              <a:rPr lang="en-US" dirty="0" err="1"/>
              <a:t>David.Melanson@HUD.Gov</a:t>
            </a:r>
            <a:endParaRPr lang="en-US" dirty="0"/>
          </a:p>
          <a:p>
            <a:pPr lvl="1"/>
            <a:r>
              <a:rPr lang="en-US" dirty="0"/>
              <a:t>Cell (502) 599-3319</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0680435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E7988-C6BD-4FD1-B264-0B1FAFC04C16}"/>
              </a:ext>
            </a:extLst>
          </p:cNvPr>
          <p:cNvSpPr>
            <a:spLocks noGrp="1"/>
          </p:cNvSpPr>
          <p:nvPr>
            <p:ph type="title"/>
          </p:nvPr>
        </p:nvSpPr>
        <p:spPr/>
        <p:txBody>
          <a:bodyPr/>
          <a:lstStyle/>
          <a:p>
            <a:r>
              <a:rPr lang="en-US" dirty="0"/>
              <a:t>Presenter Information </a:t>
            </a:r>
          </a:p>
        </p:txBody>
      </p:sp>
      <p:sp>
        <p:nvSpPr>
          <p:cNvPr id="3" name="Content Placeholder 2">
            <a:extLst>
              <a:ext uri="{FF2B5EF4-FFF2-40B4-BE49-F238E27FC236}">
                <a16:creationId xmlns:a16="http://schemas.microsoft.com/office/drawing/2014/main" id="{1F7A5A5C-1126-4C5F-BED2-43BED461230B}"/>
              </a:ext>
            </a:extLst>
          </p:cNvPr>
          <p:cNvSpPr>
            <a:spLocks noGrp="1"/>
          </p:cNvSpPr>
          <p:nvPr>
            <p:ph idx="1"/>
          </p:nvPr>
        </p:nvSpPr>
        <p:spPr/>
        <p:txBody>
          <a:bodyPr/>
          <a:lstStyle/>
          <a:p>
            <a:r>
              <a:rPr lang="en-US" dirty="0"/>
              <a:t>Scott Thurman, Senior Managing Director, Greystone Funding Company, LLC.</a:t>
            </a:r>
          </a:p>
          <a:p>
            <a:pPr marL="0" indent="0">
              <a:buNone/>
            </a:pPr>
            <a:r>
              <a:rPr lang="en-US" dirty="0"/>
              <a:t>	</a:t>
            </a:r>
            <a:r>
              <a:rPr lang="en-US" dirty="0">
                <a:hlinkClick r:id="rId2"/>
              </a:rPr>
              <a:t>Scott.Thurman@Greyco.com</a:t>
            </a:r>
            <a:endParaRPr lang="en-US" dirty="0"/>
          </a:p>
          <a:p>
            <a:r>
              <a:rPr lang="en-US" dirty="0"/>
              <a:t>Dave Melanson, Senior Review Appraiser, HUD West Multifamily </a:t>
            </a:r>
          </a:p>
          <a:p>
            <a:pPr marL="0" indent="0">
              <a:buNone/>
            </a:pPr>
            <a:r>
              <a:rPr lang="en-US" dirty="0"/>
              <a:t>	</a:t>
            </a:r>
            <a:r>
              <a:rPr lang="en-US" dirty="0">
                <a:hlinkClick r:id="rId3"/>
              </a:rPr>
              <a:t>David.Melanson@hud.gov</a:t>
            </a:r>
            <a:endParaRPr lang="en-US" dirty="0"/>
          </a:p>
          <a:p>
            <a:r>
              <a:rPr lang="en-US" dirty="0"/>
              <a:t>Mary Ann Barnett, MAI, Managing Director, BBG</a:t>
            </a:r>
          </a:p>
          <a:p>
            <a:pPr marL="0" indent="0">
              <a:buNone/>
            </a:pPr>
            <a:r>
              <a:rPr lang="en-US" dirty="0"/>
              <a:t>	</a:t>
            </a:r>
            <a:r>
              <a:rPr lang="en-US" dirty="0">
                <a:hlinkClick r:id="rId4"/>
              </a:rPr>
              <a:t>Mbarnett@bbgres.com</a:t>
            </a:r>
            <a:endParaRPr lang="en-US" dirty="0"/>
          </a:p>
          <a:p>
            <a:r>
              <a:rPr lang="en-US" dirty="0"/>
              <a:t>Rebecca Arthur, Mai, Partner, Novogradac Consulting LLP </a:t>
            </a:r>
          </a:p>
          <a:p>
            <a:pPr marL="0" indent="0">
              <a:buNone/>
            </a:pPr>
            <a:r>
              <a:rPr lang="en-US" dirty="0"/>
              <a:t>	</a:t>
            </a:r>
            <a:r>
              <a:rPr lang="en-US" dirty="0">
                <a:hlinkClick r:id="rId5"/>
              </a:rPr>
              <a:t>Rebecca.Arthur@novoco.com</a:t>
            </a:r>
            <a:r>
              <a:rPr lang="en-US" dirty="0"/>
              <a:t> </a:t>
            </a:r>
          </a:p>
        </p:txBody>
      </p:sp>
    </p:spTree>
    <p:extLst>
      <p:ext uri="{BB962C8B-B14F-4D97-AF65-F5344CB8AC3E}">
        <p14:creationId xmlns:p14="http://schemas.microsoft.com/office/powerpoint/2010/main" val="2987139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025904-7024-46CD-83CD-11C1D0AE9676}"/>
              </a:ext>
            </a:extLst>
          </p:cNvPr>
          <p:cNvSpPr>
            <a:spLocks noGrp="1"/>
          </p:cNvSpPr>
          <p:nvPr>
            <p:ph type="title"/>
          </p:nvPr>
        </p:nvSpPr>
        <p:spPr/>
        <p:txBody>
          <a:bodyPr/>
          <a:lstStyle/>
          <a:p>
            <a:r>
              <a:rPr lang="en-US" dirty="0"/>
              <a:t>What Makes a Good PMA</a:t>
            </a:r>
          </a:p>
        </p:txBody>
      </p:sp>
      <p:sp>
        <p:nvSpPr>
          <p:cNvPr id="4" name="Content Placeholder 3">
            <a:extLst>
              <a:ext uri="{FF2B5EF4-FFF2-40B4-BE49-F238E27FC236}">
                <a16:creationId xmlns:a16="http://schemas.microsoft.com/office/drawing/2014/main" id="{53CA7FD9-DF3F-49C3-B3A3-F60B11241D30}"/>
              </a:ext>
            </a:extLst>
          </p:cNvPr>
          <p:cNvSpPr>
            <a:spLocks noGrp="1"/>
          </p:cNvSpPr>
          <p:nvPr>
            <p:ph idx="1"/>
          </p:nvPr>
        </p:nvSpPr>
        <p:spPr/>
        <p:txBody>
          <a:bodyPr>
            <a:normAutofit/>
          </a:bodyPr>
          <a:lstStyle/>
          <a:p>
            <a:r>
              <a:rPr lang="en-US" dirty="0"/>
              <a:t>Based on Census Tracts or other logical data units (Zip Codes, etc.)</a:t>
            </a:r>
          </a:p>
          <a:p>
            <a:r>
              <a:rPr lang="en-US" dirty="0"/>
              <a:t>Observes Neighborhood Boundaries</a:t>
            </a:r>
          </a:p>
          <a:p>
            <a:pPr lvl="1"/>
            <a:r>
              <a:rPr lang="en-US" dirty="0"/>
              <a:t>Look for This When in the Field</a:t>
            </a:r>
          </a:p>
          <a:p>
            <a:r>
              <a:rPr lang="en-US" dirty="0"/>
              <a:t>Subject is </a:t>
            </a:r>
            <a:r>
              <a:rPr lang="en-US" i="1" dirty="0"/>
              <a:t>generally</a:t>
            </a:r>
            <a:r>
              <a:rPr lang="en-US" dirty="0"/>
              <a:t> at the Approximate Center of the PMA</a:t>
            </a:r>
          </a:p>
          <a:p>
            <a:pPr lvl="1"/>
            <a:r>
              <a:rPr lang="en-US" dirty="0"/>
              <a:t>Can be skewed by natural boundaries</a:t>
            </a:r>
          </a:p>
          <a:p>
            <a:endParaRPr lang="en-US" dirty="0"/>
          </a:p>
          <a:p>
            <a:r>
              <a:rPr lang="en-US" dirty="0"/>
              <a:t>Some Analysts Use County-Based Data (like EMAD).</a:t>
            </a:r>
          </a:p>
          <a:p>
            <a:pPr lvl="1"/>
            <a:r>
              <a:rPr lang="en-US" dirty="0"/>
              <a:t>Depends on the Area if This Makes Sense</a:t>
            </a:r>
          </a:p>
          <a:p>
            <a:pPr lvl="1"/>
            <a:r>
              <a:rPr lang="en-US" dirty="0"/>
              <a:t>Should Then Cut to Finer Neighborhood Data</a:t>
            </a:r>
          </a:p>
          <a:p>
            <a:pPr lvl="1"/>
            <a:r>
              <a:rPr lang="en-US" dirty="0"/>
              <a:t>Narrow Down the Competitive Set</a:t>
            </a:r>
          </a:p>
        </p:txBody>
      </p:sp>
    </p:spTree>
    <p:extLst>
      <p:ext uri="{BB962C8B-B14F-4D97-AF65-F5344CB8AC3E}">
        <p14:creationId xmlns:p14="http://schemas.microsoft.com/office/powerpoint/2010/main" val="394257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1"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CD405DB-90BE-49EC-993C-E97B269FE03C}"/>
              </a:ext>
            </a:extLst>
          </p:cNvPr>
          <p:cNvSpPr>
            <a:spLocks noGrp="1"/>
          </p:cNvSpPr>
          <p:nvPr>
            <p:ph type="title"/>
          </p:nvPr>
        </p:nvSpPr>
        <p:spPr>
          <a:xfrm>
            <a:off x="1600199" y="4571999"/>
            <a:ext cx="7673801" cy="1087656"/>
          </a:xfrm>
        </p:spPr>
        <p:txBody>
          <a:bodyPr vert="horz" lIns="91440" tIns="45720" rIns="91440" bIns="45720" rtlCol="0" anchor="b">
            <a:normAutofit/>
          </a:bodyPr>
          <a:lstStyle/>
          <a:p>
            <a:r>
              <a:rPr lang="en-US" sz="4800" dirty="0"/>
              <a:t>Well Drawn PMA</a:t>
            </a:r>
          </a:p>
        </p:txBody>
      </p:sp>
      <p:sp>
        <p:nvSpPr>
          <p:cNvPr id="4" name="Text Placeholder 3">
            <a:extLst>
              <a:ext uri="{FF2B5EF4-FFF2-40B4-BE49-F238E27FC236}">
                <a16:creationId xmlns:a16="http://schemas.microsoft.com/office/drawing/2014/main" id="{6A8EBA71-5E59-44B2-AFD9-9D2860DFF8CA}"/>
              </a:ext>
            </a:extLst>
          </p:cNvPr>
          <p:cNvSpPr>
            <a:spLocks noGrp="1"/>
          </p:cNvSpPr>
          <p:nvPr>
            <p:ph type="body" sz="half" idx="2"/>
          </p:nvPr>
        </p:nvSpPr>
        <p:spPr>
          <a:xfrm>
            <a:off x="1674795" y="5659654"/>
            <a:ext cx="7599205" cy="741145"/>
          </a:xfrm>
        </p:spPr>
        <p:txBody>
          <a:bodyPr vert="horz" lIns="91440" tIns="45720" rIns="91440" bIns="45720" rtlCol="0" anchor="t">
            <a:normAutofit/>
          </a:bodyPr>
          <a:lstStyle/>
          <a:p>
            <a:r>
              <a:rPr lang="en-US" sz="1800" dirty="0">
                <a:solidFill>
                  <a:schemeClr val="tx1">
                    <a:lumMod val="50000"/>
                    <a:lumOff val="50000"/>
                  </a:schemeClr>
                </a:solidFill>
              </a:rPr>
              <a:t>Example is based on Census Tracts</a:t>
            </a:r>
          </a:p>
        </p:txBody>
      </p:sp>
      <p:pic>
        <p:nvPicPr>
          <p:cNvPr id="5" name="Content Placeholder 4">
            <a:extLst>
              <a:ext uri="{FF2B5EF4-FFF2-40B4-BE49-F238E27FC236}">
                <a16:creationId xmlns:a16="http://schemas.microsoft.com/office/drawing/2014/main" id="{4F414CCA-D44E-4E75-BBDD-87DC9C80A33E}"/>
              </a:ext>
            </a:extLst>
          </p:cNvPr>
          <p:cNvPicPr>
            <a:picLocks noGrp="1" noChangeAspect="1"/>
          </p:cNvPicPr>
          <p:nvPr>
            <p:ph idx="1"/>
          </p:nvPr>
        </p:nvPicPr>
        <p:blipFill>
          <a:blip r:embed="rId2"/>
          <a:stretch>
            <a:fillRect/>
          </a:stretch>
        </p:blipFill>
        <p:spPr>
          <a:xfrm>
            <a:off x="1600201" y="609600"/>
            <a:ext cx="5821892" cy="4075325"/>
          </a:xfrm>
          <a:prstGeom prst="rect">
            <a:avLst/>
          </a:prstGeom>
        </p:spPr>
      </p:pic>
      <p:pic>
        <p:nvPicPr>
          <p:cNvPr id="21" name="Picture 20">
            <a:extLst>
              <a:ext uri="{FF2B5EF4-FFF2-40B4-BE49-F238E27FC236}">
                <a16:creationId xmlns:a16="http://schemas.microsoft.com/office/drawing/2014/main" id="{B2B984C8-D038-4DF7-8CB9-E75E43F3FA7F}"/>
              </a:ext>
            </a:extLst>
          </p:cNvPr>
          <p:cNvPicPr>
            <a:picLocks noChangeAspect="1"/>
          </p:cNvPicPr>
          <p:nvPr/>
        </p:nvPicPr>
        <p:blipFill rotWithShape="1">
          <a:blip r:embed="rId3">
            <a:clrChange>
              <a:clrFrom>
                <a:srgbClr val="000000"/>
              </a:clrFrom>
              <a:clrTo>
                <a:srgbClr val="000000">
                  <a:alpha val="0"/>
                </a:srgbClr>
              </a:clrTo>
            </a:clrChange>
          </a:blip>
          <a:srcRect l="824" t="7763" r="66154" b="10518"/>
          <a:stretch/>
        </p:blipFill>
        <p:spPr>
          <a:xfrm>
            <a:off x="10562166" y="5795818"/>
            <a:ext cx="1280160" cy="856211"/>
          </a:xfrm>
          <a:prstGeom prst="rect">
            <a:avLst/>
          </a:prstGeom>
        </p:spPr>
      </p:pic>
    </p:spTree>
    <p:extLst>
      <p:ext uri="{BB962C8B-B14F-4D97-AF65-F5344CB8AC3E}">
        <p14:creationId xmlns:p14="http://schemas.microsoft.com/office/powerpoint/2010/main" val="345380597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4713</Words>
  <Application>Microsoft Office PowerPoint</Application>
  <PresentationFormat>Widescreen</PresentationFormat>
  <Paragraphs>618</Paragraphs>
  <Slides>76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76</vt:i4>
      </vt:variant>
    </vt:vector>
  </HeadingPairs>
  <TitlesOfParts>
    <vt:vector size="82" baseType="lpstr">
      <vt:lpstr>Arial</vt:lpstr>
      <vt:lpstr>Calibri</vt:lpstr>
      <vt:lpstr>Trebuchet MS</vt:lpstr>
      <vt:lpstr>Wingdings</vt:lpstr>
      <vt:lpstr>Wingdings 3</vt:lpstr>
      <vt:lpstr>Facet</vt:lpstr>
      <vt:lpstr>Market Study &amp; Appraisal </vt:lpstr>
      <vt:lpstr>221(d)(4) Market Study &amp; Appraisal Agenda</vt:lpstr>
      <vt:lpstr>Market Study </vt:lpstr>
      <vt:lpstr>Market Study Data Needs</vt:lpstr>
      <vt:lpstr> Market Study Considerations </vt:lpstr>
      <vt:lpstr>Components of a Market Study</vt:lpstr>
      <vt:lpstr>Primary Market Area </vt:lpstr>
      <vt:lpstr>What Makes a Good PMA</vt:lpstr>
      <vt:lpstr>Well Drawn PMA</vt:lpstr>
      <vt:lpstr>Poorly Drawn PMA</vt:lpstr>
      <vt:lpstr>Economic and Employment Factors </vt:lpstr>
      <vt:lpstr>Demographics</vt:lpstr>
      <vt:lpstr>Supply Analysis - Existing &amp; Proposed</vt:lpstr>
      <vt:lpstr>Demand Analysis </vt:lpstr>
      <vt:lpstr>FOCUS: New Renter Households </vt:lpstr>
      <vt:lpstr>Net Demand</vt:lpstr>
      <vt:lpstr>Proper Extraction of Demand</vt:lpstr>
      <vt:lpstr>Proper Look at Supply &amp; Then Net Demand</vt:lpstr>
      <vt:lpstr>Capture Rate</vt:lpstr>
      <vt:lpstr>Penetration Rate</vt:lpstr>
      <vt:lpstr>Capture &amp; Penetration Rates</vt:lpstr>
      <vt:lpstr>All Renters vs. Income Qualified Renters</vt:lpstr>
      <vt:lpstr>Income Qualified Renter Households</vt:lpstr>
      <vt:lpstr>Affordability Test</vt:lpstr>
      <vt:lpstr>Upper Level of Income</vt:lpstr>
      <vt:lpstr>Forecast Period – Should Be 3 Years</vt:lpstr>
      <vt:lpstr>Units Removed from Inventory</vt:lpstr>
      <vt:lpstr>In-Migration</vt:lpstr>
      <vt:lpstr>Can the Analyst Modify HH Growth Data?</vt:lpstr>
      <vt:lpstr>Finding &amp; Conclusions</vt:lpstr>
      <vt:lpstr>Appraisal </vt:lpstr>
      <vt:lpstr>221(d)(4) Appraisals New Construction</vt:lpstr>
      <vt:lpstr>USPAP Refresher</vt:lpstr>
      <vt:lpstr>USPAP Refresher</vt:lpstr>
      <vt:lpstr>Appraisal Data Needs</vt:lpstr>
      <vt:lpstr>Two Stages of the Appraisal</vt:lpstr>
      <vt:lpstr>Pre-Application Is Key for Valuation</vt:lpstr>
      <vt:lpstr>221d(4) Market Rate Valuation Scenarios</vt:lpstr>
      <vt:lpstr>Income Determination</vt:lpstr>
      <vt:lpstr>Rents</vt:lpstr>
      <vt:lpstr>Locational Issues</vt:lpstr>
      <vt:lpstr>Size &amp; Amenity Issues</vt:lpstr>
      <vt:lpstr>Adjusting the Rents</vt:lpstr>
      <vt:lpstr>Estimating Vacancy</vt:lpstr>
      <vt:lpstr>Ancillary Income</vt:lpstr>
      <vt:lpstr>Ancillary Income (or Other Income)</vt:lpstr>
      <vt:lpstr>Expenses</vt:lpstr>
      <vt:lpstr>Expenses</vt:lpstr>
      <vt:lpstr>Expense Comps</vt:lpstr>
      <vt:lpstr>Expenses &amp; the 92274</vt:lpstr>
      <vt:lpstr>Frequent Expense Issues</vt:lpstr>
      <vt:lpstr>Expense Ratios</vt:lpstr>
      <vt:lpstr>Land Value</vt:lpstr>
      <vt:lpstr>Land Value</vt:lpstr>
      <vt:lpstr>Land Value – Choice of Sales Data</vt:lpstr>
      <vt:lpstr>Land Value – Comparable Adjustments</vt:lpstr>
      <vt:lpstr>Cost Approach</vt:lpstr>
      <vt:lpstr>Commercial Income &amp; Expenses</vt:lpstr>
      <vt:lpstr>Affordable Projects</vt:lpstr>
      <vt:lpstr>(d)(4) vs 223(f)</vt:lpstr>
      <vt:lpstr>Reviewing Appraisals &amp; Market Studies for a 221d4</vt:lpstr>
      <vt:lpstr>Review from a HUD Appraiser’s Perspective</vt:lpstr>
      <vt:lpstr>Read the Reports - Carefully</vt:lpstr>
      <vt:lpstr>Use Checklists to Review</vt:lpstr>
      <vt:lpstr>A Good Report</vt:lpstr>
      <vt:lpstr>Warning Signs</vt:lpstr>
      <vt:lpstr>Internal HUD Expense Data</vt:lpstr>
      <vt:lpstr>iREMS Data for Multiple Properties</vt:lpstr>
      <vt:lpstr>OPiiS Data – Multi-Year for Single Property</vt:lpstr>
      <vt:lpstr>Field Review</vt:lpstr>
      <vt:lpstr>Subject Site &amp; Neighborhood</vt:lpstr>
      <vt:lpstr>See the Comps</vt:lpstr>
      <vt:lpstr>After Seeing the Comps</vt:lpstr>
      <vt:lpstr>Check Against Other Data Sources</vt:lpstr>
      <vt:lpstr>Underwriting Considerations</vt:lpstr>
      <vt:lpstr>Presenter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Study &amp; Appraisal </dc:title>
  <dc:creator>Scott Thurman</dc:creator>
  <cp:lastModifiedBy>Caitlin Oconnell</cp:lastModifiedBy>
  <cp:revision>15</cp:revision>
  <dcterms:created xsi:type="dcterms:W3CDTF">2019-08-30T23:56:46Z</dcterms:created>
  <dcterms:modified xsi:type="dcterms:W3CDTF">2019-09-13T16:45:01Z</dcterms:modified>
</cp:coreProperties>
</file>