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474" r:id="rId5"/>
    <p:sldId id="475" r:id="rId6"/>
    <p:sldId id="476" r:id="rId7"/>
    <p:sldId id="477" r:id="rId8"/>
    <p:sldId id="478" r:id="rId9"/>
    <p:sldId id="479" r:id="rId10"/>
    <p:sldId id="480" r:id="rId11"/>
    <p:sldId id="420" r:id="rId12"/>
    <p:sldId id="484" r:id="rId13"/>
    <p:sldId id="482" r:id="rId14"/>
    <p:sldId id="491" r:id="rId15"/>
    <p:sldId id="481" r:id="rId16"/>
    <p:sldId id="483" r:id="rId17"/>
    <p:sldId id="486" r:id="rId18"/>
    <p:sldId id="494" r:id="rId19"/>
    <p:sldId id="370" r:id="rId20"/>
    <p:sldId id="495" r:id="rId21"/>
    <p:sldId id="391" r:id="rId22"/>
    <p:sldId id="394" r:id="rId23"/>
    <p:sldId id="395" r:id="rId24"/>
    <p:sldId id="359" r:id="rId25"/>
    <p:sldId id="400" r:id="rId26"/>
    <p:sldId id="368" r:id="rId27"/>
    <p:sldId id="398" r:id="rId28"/>
    <p:sldId id="399" r:id="rId29"/>
    <p:sldId id="421" r:id="rId30"/>
    <p:sldId id="383" r:id="rId31"/>
    <p:sldId id="376" r:id="rId32"/>
    <p:sldId id="488" r:id="rId33"/>
    <p:sldId id="490" r:id="rId34"/>
    <p:sldId id="382" r:id="rId35"/>
    <p:sldId id="356"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vold, Tim" initials="ST" lastIdx="1" clrIdx="0"/>
  <p:cmAuthor id="2" name="Sturdivant, Brian" initials="SB" lastIdx="6" clrIdx="1">
    <p:extLst>
      <p:ext uri="{19B8F6BF-5375-455C-9EA6-DF929625EA0E}">
        <p15:presenceInfo xmlns:p15="http://schemas.microsoft.com/office/powerpoint/2012/main" userId="S::Brian.Sturdivant@hud.gov::9e9c1b0f-07be-48a4-aaf0-dff491a377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6727" autoAdjust="0"/>
  </p:normalViewPr>
  <p:slideViewPr>
    <p:cSldViewPr>
      <p:cViewPr varScale="1">
        <p:scale>
          <a:sx n="109" d="100"/>
          <a:sy n="109" d="100"/>
        </p:scale>
        <p:origin x="1626" y="108"/>
      </p:cViewPr>
      <p:guideLst>
        <p:guide orient="horz" pos="2160"/>
        <p:guide pos="2880"/>
      </p:guideLst>
    </p:cSldViewPr>
  </p:slideViewPr>
  <p:outlineViewPr>
    <p:cViewPr>
      <p:scale>
        <a:sx n="33" d="100"/>
        <a:sy n="33" d="100"/>
      </p:scale>
      <p:origin x="0" y="-9126"/>
    </p:cViewPr>
  </p:outlineViewPr>
  <p:notesTextViewPr>
    <p:cViewPr>
      <p:scale>
        <a:sx n="1" d="1"/>
        <a:sy n="1" d="1"/>
      </p:scale>
      <p:origin x="0" y="0"/>
    </p:cViewPr>
  </p:notesTextViewPr>
  <p:sorterViewPr>
    <p:cViewPr>
      <p:scale>
        <a:sx n="100" d="100"/>
        <a:sy n="100" d="100"/>
      </p:scale>
      <p:origin x="0" y="-2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4" tIns="46657" rIns="93314" bIns="4665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14" tIns="46657" rIns="93314" bIns="46657" rtlCol="0"/>
          <a:lstStyle>
            <a:lvl1pPr algn="r" fontAlgn="auto">
              <a:spcBef>
                <a:spcPts val="0"/>
              </a:spcBef>
              <a:spcAft>
                <a:spcPts val="0"/>
              </a:spcAft>
              <a:defRPr sz="1200">
                <a:latin typeface="+mn-lt"/>
                <a:cs typeface="+mn-cs"/>
              </a:defRPr>
            </a:lvl1pPr>
          </a:lstStyle>
          <a:p>
            <a:pPr>
              <a:defRPr/>
            </a:pPr>
            <a:fld id="{806BEE68-60AF-4BC5-9E38-64B802023145}" type="datetimeFigureOut">
              <a:rPr lang="en-US"/>
              <a:pPr>
                <a:defRPr/>
              </a:pPr>
              <a:t>9/4/2019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4" tIns="46657" rIns="93314" bIns="46657" rtlCol="0" anchor="ctr"/>
          <a:lstStyle/>
          <a:p>
            <a:pPr lvl="0"/>
            <a:endParaRPr lang="en-US" noProof="0" dirty="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314" tIns="46657" rIns="93314"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2032"/>
            <a:ext cx="3043343" cy="465455"/>
          </a:xfrm>
          <a:prstGeom prst="rect">
            <a:avLst/>
          </a:prstGeom>
        </p:spPr>
        <p:txBody>
          <a:bodyPr vert="horz" lIns="93314" tIns="46657" rIns="93314" bIns="4665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3314" tIns="46657" rIns="93314" bIns="46657" rtlCol="0" anchor="b"/>
          <a:lstStyle>
            <a:lvl1pPr algn="r" fontAlgn="auto">
              <a:spcBef>
                <a:spcPts val="0"/>
              </a:spcBef>
              <a:spcAft>
                <a:spcPts val="0"/>
              </a:spcAft>
              <a:defRPr sz="1200">
                <a:latin typeface="+mn-lt"/>
                <a:cs typeface="+mn-cs"/>
              </a:defRPr>
            </a:lvl1pPr>
          </a:lstStyle>
          <a:p>
            <a:pPr>
              <a:defRPr/>
            </a:pPr>
            <a:fld id="{43AD43FB-8ABF-4FD6-9910-737387E043D2}" type="slidenum">
              <a:rPr lang="en-US"/>
              <a:pPr>
                <a:defRPr/>
              </a:pPr>
              <a:t>‹#›</a:t>
            </a:fld>
            <a:endParaRPr lang="en-US" dirty="0"/>
          </a:p>
        </p:txBody>
      </p:sp>
    </p:spTree>
    <p:extLst>
      <p:ext uri="{BB962C8B-B14F-4D97-AF65-F5344CB8AC3E}">
        <p14:creationId xmlns:p14="http://schemas.microsoft.com/office/powerpoint/2010/main" val="1473663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F4EBF8-435D-45B4-A1F4-000BB058B5AD}" type="slidenum">
              <a:rPr lang="en-US" smtClean="0"/>
              <a:pPr>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F4EBF8-435D-45B4-A1F4-000BB058B5AD}" type="slidenum">
              <a:rPr lang="en-US" smtClean="0"/>
              <a:pPr>
                <a:defRPr/>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D9F07ED2-069A-4CB1-AEA0-564295108CF6}" type="datetime1">
              <a:rPr lang="en-US"/>
              <a:pPr>
                <a:defRPr/>
              </a:pPr>
              <a:t>9/4/2019</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4A34C6B3-7653-45DB-820C-7B08B347A45A}" type="slidenum">
              <a:rPr lang="en-US"/>
              <a:pPr>
                <a:defRPr/>
              </a:pPr>
              <a:t>‹#›</a:t>
            </a:fld>
            <a:endParaRPr lang="en-US" dirty="0"/>
          </a:p>
        </p:txBody>
      </p:sp>
    </p:spTree>
    <p:extLst>
      <p:ext uri="{BB962C8B-B14F-4D97-AF65-F5344CB8AC3E}">
        <p14:creationId xmlns:p14="http://schemas.microsoft.com/office/powerpoint/2010/main" val="118328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06EE1471-F08D-4C84-8E5F-00D953A2A06F}" type="datetime1">
              <a:rPr lang="en-US"/>
              <a:pPr>
                <a:defRPr/>
              </a:pPr>
              <a:t>9/4/2019</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D9DFD0DA-22D7-41C5-B592-51DDDBADF579}" type="slidenum">
              <a:rPr lang="en-US"/>
              <a:pPr>
                <a:defRPr/>
              </a:pPr>
              <a:t>‹#›</a:t>
            </a:fld>
            <a:endParaRPr lang="en-US" dirty="0"/>
          </a:p>
        </p:txBody>
      </p:sp>
    </p:spTree>
    <p:extLst>
      <p:ext uri="{BB962C8B-B14F-4D97-AF65-F5344CB8AC3E}">
        <p14:creationId xmlns:p14="http://schemas.microsoft.com/office/powerpoint/2010/main" val="95002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560C15E8-C7E5-4BC0-9E72-9BDD259B26AE}" type="datetime1">
              <a:rPr lang="en-US"/>
              <a:pPr>
                <a:defRPr/>
              </a:pPr>
              <a:t>9/4/2019</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33925C3E-2EE5-462C-AE65-C8860EA5E9B2}" type="slidenum">
              <a:rPr lang="en-US"/>
              <a:pPr>
                <a:defRPr/>
              </a:pPr>
              <a:t>‹#›</a:t>
            </a:fld>
            <a:endParaRPr lang="en-US" dirty="0"/>
          </a:p>
        </p:txBody>
      </p:sp>
    </p:spTree>
    <p:extLst>
      <p:ext uri="{BB962C8B-B14F-4D97-AF65-F5344CB8AC3E}">
        <p14:creationId xmlns:p14="http://schemas.microsoft.com/office/powerpoint/2010/main" val="14621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C19ED64A-4CB5-49C9-AEC2-E122DC917E37}" type="datetime1">
              <a:rPr lang="en-US"/>
              <a:pPr>
                <a:defRPr/>
              </a:pPr>
              <a:t>9/4/2019</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CFF11DE6-E72F-4C78-A7FB-1DCC8C1EBAF5}" type="slidenum">
              <a:rPr lang="en-US"/>
              <a:pPr>
                <a:defRPr/>
              </a:pPr>
              <a:t>‹#›</a:t>
            </a:fld>
            <a:endParaRPr lang="en-US" dirty="0"/>
          </a:p>
        </p:txBody>
      </p:sp>
    </p:spTree>
    <p:extLst>
      <p:ext uri="{BB962C8B-B14F-4D97-AF65-F5344CB8AC3E}">
        <p14:creationId xmlns:p14="http://schemas.microsoft.com/office/powerpoint/2010/main" val="173782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9625D408-B01A-43BB-AD69-19E8AFDB45D3}" type="datetime1">
              <a:rPr lang="en-US"/>
              <a:pPr>
                <a:defRPr/>
              </a:pPr>
              <a:t>9/4/2019</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F1F30C1C-CDE0-4F30-A413-EA88285F78CF}" type="slidenum">
              <a:rPr lang="en-US"/>
              <a:pPr>
                <a:defRPr/>
              </a:pPr>
              <a:t>‹#›</a:t>
            </a:fld>
            <a:endParaRPr lang="en-US" dirty="0"/>
          </a:p>
        </p:txBody>
      </p:sp>
    </p:spTree>
    <p:extLst>
      <p:ext uri="{BB962C8B-B14F-4D97-AF65-F5344CB8AC3E}">
        <p14:creationId xmlns:p14="http://schemas.microsoft.com/office/powerpoint/2010/main" val="3797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4059BB16-280C-416E-8326-C0101DFFC9F6}" type="datetime1">
              <a:rPr lang="en-US"/>
              <a:pPr>
                <a:defRPr/>
              </a:pPr>
              <a:t>9/4/2019</a:t>
            </a:fld>
            <a:endParaRPr lang="en-US" dirty="0"/>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CD45262B-15DD-418B-B930-F0ACA965153F}" type="slidenum">
              <a:rPr lang="en-US"/>
              <a:pPr>
                <a:defRPr/>
              </a:pPr>
              <a:t>‹#›</a:t>
            </a:fld>
            <a:endParaRPr lang="en-US" dirty="0"/>
          </a:p>
        </p:txBody>
      </p:sp>
    </p:spTree>
    <p:extLst>
      <p:ext uri="{BB962C8B-B14F-4D97-AF65-F5344CB8AC3E}">
        <p14:creationId xmlns:p14="http://schemas.microsoft.com/office/powerpoint/2010/main" val="176963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8427A7DA-B879-4DE5-B325-FC46FCFB8EE1}" type="datetime1">
              <a:rPr lang="en-US"/>
              <a:pPr>
                <a:defRPr/>
              </a:pPr>
              <a:t>9/4/2019</a:t>
            </a:fld>
            <a:endParaRPr lang="en-US" dirty="0"/>
          </a:p>
        </p:txBody>
      </p:sp>
      <p:sp>
        <p:nvSpPr>
          <p:cNvPr id="8"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EF86853E-19FF-4644-A39B-C988E95DC744}" type="slidenum">
              <a:rPr lang="en-US"/>
              <a:pPr>
                <a:defRPr/>
              </a:pPr>
              <a:t>‹#›</a:t>
            </a:fld>
            <a:endParaRPr lang="en-US" dirty="0"/>
          </a:p>
        </p:txBody>
      </p:sp>
    </p:spTree>
    <p:extLst>
      <p:ext uri="{BB962C8B-B14F-4D97-AF65-F5344CB8AC3E}">
        <p14:creationId xmlns:p14="http://schemas.microsoft.com/office/powerpoint/2010/main" val="73054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12F4BB4E-2471-4A9E-9311-057C9595A0AD}" type="datetime1">
              <a:rPr lang="en-US"/>
              <a:pPr>
                <a:defRPr/>
              </a:pPr>
              <a:t>9/4/2019</a:t>
            </a:fld>
            <a:endParaRPr lang="en-US" dirty="0"/>
          </a:p>
        </p:txBody>
      </p:sp>
      <p:sp>
        <p:nvSpPr>
          <p:cNvPr id="4"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FFDC3AF1-8DFA-4A86-984E-2A9BE78DC8D0}" type="slidenum">
              <a:rPr lang="en-US"/>
              <a:pPr>
                <a:defRPr/>
              </a:pPr>
              <a:t>‹#›</a:t>
            </a:fld>
            <a:endParaRPr lang="en-US" dirty="0"/>
          </a:p>
        </p:txBody>
      </p:sp>
    </p:spTree>
    <p:extLst>
      <p:ext uri="{BB962C8B-B14F-4D97-AF65-F5344CB8AC3E}">
        <p14:creationId xmlns:p14="http://schemas.microsoft.com/office/powerpoint/2010/main" val="16027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7C62CC01-4F9D-47D8-9D9B-3C568A8205C0}" type="datetime1">
              <a:rPr lang="en-US"/>
              <a:pPr>
                <a:defRPr/>
              </a:pPr>
              <a:t>9/4/2019</a:t>
            </a:fld>
            <a:endParaRPr lang="en-US" dirty="0"/>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2BF315E8-EFAA-4560-B1BE-3DBC59E8F52D}" type="slidenum">
              <a:rPr lang="en-US"/>
              <a:pPr>
                <a:defRPr/>
              </a:pPr>
              <a:t>‹#›</a:t>
            </a:fld>
            <a:endParaRPr lang="en-US" dirty="0"/>
          </a:p>
        </p:txBody>
      </p:sp>
    </p:spTree>
    <p:extLst>
      <p:ext uri="{BB962C8B-B14F-4D97-AF65-F5344CB8AC3E}">
        <p14:creationId xmlns:p14="http://schemas.microsoft.com/office/powerpoint/2010/main" val="14618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2CCE021A-901D-4F4B-B5CB-58862BC3C6BD}" type="datetime1">
              <a:rPr lang="en-US"/>
              <a:pPr>
                <a:defRPr/>
              </a:pPr>
              <a:t>9/4/2019</a:t>
            </a:fld>
            <a:endParaRPr lang="en-US" dirty="0"/>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C005BE19-7AF0-4154-AAAB-B3ACEB967FC5}" type="slidenum">
              <a:rPr lang="en-US"/>
              <a:pPr>
                <a:defRPr/>
              </a:pPr>
              <a:t>‹#›</a:t>
            </a:fld>
            <a:endParaRPr lang="en-US" dirty="0"/>
          </a:p>
        </p:txBody>
      </p:sp>
    </p:spTree>
    <p:extLst>
      <p:ext uri="{BB962C8B-B14F-4D97-AF65-F5344CB8AC3E}">
        <p14:creationId xmlns:p14="http://schemas.microsoft.com/office/powerpoint/2010/main" val="187922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26" charset="0"/>
                <a:ea typeface="+mn-ea"/>
                <a:cs typeface="+mn-cs"/>
              </a:defRPr>
            </a:lvl1pPr>
          </a:lstStyle>
          <a:p>
            <a:pPr>
              <a:defRPr/>
            </a:pPr>
            <a:fld id="{7E92A820-DA25-4036-9ECC-E61FC8118DD1}" type="datetime1">
              <a:rPr lang="en-US"/>
              <a:pPr>
                <a:defRPr/>
              </a:pPr>
              <a:t>9/4/2019</a:t>
            </a:fld>
            <a:endParaRPr lang="en-US" dirty="0"/>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26" charset="0"/>
                <a:ea typeface="+mn-ea"/>
                <a:cs typeface="+mn-cs"/>
              </a:defRPr>
            </a:lvl1pPr>
          </a:lstStyle>
          <a:p>
            <a:pPr>
              <a:defRPr/>
            </a:pPr>
            <a:fld id="{345D22E1-A4CF-4E2B-9A8C-CDEADFF9CD5C}" type="slidenum">
              <a:rPr lang="en-US"/>
              <a:pPr>
                <a:defRPr/>
              </a:pPr>
              <a:t>‹#›</a:t>
            </a:fld>
            <a:endParaRPr lang="en-US" dirty="0"/>
          </a:p>
        </p:txBody>
      </p:sp>
    </p:spTree>
    <p:extLst>
      <p:ext uri="{BB962C8B-B14F-4D97-AF65-F5344CB8AC3E}">
        <p14:creationId xmlns:p14="http://schemas.microsoft.com/office/powerpoint/2010/main" val="52526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Arial" pitchFamily="34" charset="0"/>
              </a:defRPr>
            </a:lvl1pPr>
          </a:lstStyle>
          <a:p>
            <a:pPr>
              <a:defRPr/>
            </a:pPr>
            <a:fld id="{89CD8F44-F43E-4837-B0F8-548F2E492C5B}" type="datetime1">
              <a:rPr lang="en-US" altLang="en-US"/>
              <a:pPr>
                <a:defRPr/>
              </a:pPr>
              <a:t>9/4/2019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Arial" pitchFamily="34" charset="0"/>
              </a:defRPr>
            </a:lvl1pPr>
          </a:lstStyle>
          <a:p>
            <a:pPr>
              <a:defRPr/>
            </a:pPr>
            <a:fld id="{5825E0AC-F09A-4A7B-9A0F-B05F32D3E29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0" fontAlgn="base" hangingPunct="0">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0" fontAlgn="base" hangingPunct="0">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0" fontAlgn="base" hangingPunct="0">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0" fontAlgn="base" hangingPunct="0">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fws.gov/midwest/endangered/section7/ba_guide.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cid:b0a6f1c1-13d5-4a38-80a4-1312348c6281@namprd09.prod.outlook.com" TargetMode="External"/><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cid:fcb6ce50-32b4-4c0d-b8e7-ca750974ec74@namprd09.prod.outlook.com"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ud.gov/states/shared/working/r10/environmen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cos.fws.gov/ipac/"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hudexchange.info/trainings/wiser/" TargetMode="External"/><Relationship Id="rId2" Type="http://schemas.openxmlformats.org/officeDocument/2006/relationships/hyperlink" Target="https://www.hudexchange.info/programs/environmental-review/"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Laurence.J.Fergison@hud.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Tim.Sovold@hu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a:t>
            </a:fld>
            <a:endParaRPr lang="en-US" dirty="0"/>
          </a:p>
        </p:txBody>
      </p:sp>
      <p:pic>
        <p:nvPicPr>
          <p:cNvPr id="1030" name="Picture 6" descr="Related image">
            <a:extLst>
              <a:ext uri="{FF2B5EF4-FFF2-40B4-BE49-F238E27FC236}">
                <a16:creationId xmlns:a16="http://schemas.microsoft.com/office/drawing/2014/main" id="{F84858F0-B5AE-463E-A899-5C4AAD700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10" y="3335148"/>
            <a:ext cx="4466190" cy="2233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esert tortoise red cliffs desert preserve">
            <a:extLst>
              <a:ext uri="{FF2B5EF4-FFF2-40B4-BE49-F238E27FC236}">
                <a16:creationId xmlns:a16="http://schemas.microsoft.com/office/drawing/2014/main" id="{7EA47752-8482-4BB8-8EEC-E54A9232D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582" y="3409911"/>
            <a:ext cx="3199608" cy="21325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5DE7E8-B221-4994-ACAD-C72F6ABE558C}"/>
              </a:ext>
            </a:extLst>
          </p:cNvPr>
          <p:cNvSpPr txBox="1"/>
          <p:nvPr/>
        </p:nvSpPr>
        <p:spPr>
          <a:xfrm>
            <a:off x="3936846" y="5548458"/>
            <a:ext cx="1120820" cy="246221"/>
          </a:xfrm>
          <a:prstGeom prst="rect">
            <a:avLst/>
          </a:prstGeom>
          <a:noFill/>
        </p:spPr>
        <p:txBody>
          <a:bodyPr wrap="none" rtlCol="0">
            <a:spAutoFit/>
          </a:bodyPr>
          <a:lstStyle/>
          <a:p>
            <a:r>
              <a:rPr lang="en-US" sz="1000" i="1" dirty="0"/>
              <a:t>Chinook Salmon</a:t>
            </a:r>
          </a:p>
        </p:txBody>
      </p:sp>
      <p:sp>
        <p:nvSpPr>
          <p:cNvPr id="10" name="TextBox 9">
            <a:extLst>
              <a:ext uri="{FF2B5EF4-FFF2-40B4-BE49-F238E27FC236}">
                <a16:creationId xmlns:a16="http://schemas.microsoft.com/office/drawing/2014/main" id="{9637F110-1F8A-4C5D-9F02-249F3B32A2D8}"/>
              </a:ext>
            </a:extLst>
          </p:cNvPr>
          <p:cNvSpPr txBox="1"/>
          <p:nvPr/>
        </p:nvSpPr>
        <p:spPr>
          <a:xfrm>
            <a:off x="8171358" y="6125289"/>
            <a:ext cx="753732" cy="246221"/>
          </a:xfrm>
          <a:prstGeom prst="rect">
            <a:avLst/>
          </a:prstGeom>
          <a:noFill/>
        </p:spPr>
        <p:txBody>
          <a:bodyPr wrap="none" rtlCol="0">
            <a:spAutoFit/>
          </a:bodyPr>
          <a:lstStyle/>
          <a:p>
            <a:r>
              <a:rPr lang="en-US" sz="1000" i="1" dirty="0"/>
              <a:t>Grey Wolf</a:t>
            </a:r>
          </a:p>
        </p:txBody>
      </p:sp>
      <p:sp>
        <p:nvSpPr>
          <p:cNvPr id="11" name="TextBox 10">
            <a:extLst>
              <a:ext uri="{FF2B5EF4-FFF2-40B4-BE49-F238E27FC236}">
                <a16:creationId xmlns:a16="http://schemas.microsoft.com/office/drawing/2014/main" id="{13D49C89-DB56-4FCE-928E-F38DEFAB8FC4}"/>
              </a:ext>
            </a:extLst>
          </p:cNvPr>
          <p:cNvSpPr txBox="1"/>
          <p:nvPr/>
        </p:nvSpPr>
        <p:spPr>
          <a:xfrm>
            <a:off x="7683907" y="5517194"/>
            <a:ext cx="1058303" cy="246221"/>
          </a:xfrm>
          <a:prstGeom prst="rect">
            <a:avLst/>
          </a:prstGeom>
          <a:noFill/>
        </p:spPr>
        <p:txBody>
          <a:bodyPr wrap="none" rtlCol="0">
            <a:spAutoFit/>
          </a:bodyPr>
          <a:lstStyle/>
          <a:p>
            <a:r>
              <a:rPr lang="en-US" sz="1000" i="1" dirty="0"/>
              <a:t>Desert Tortoise</a:t>
            </a:r>
          </a:p>
        </p:txBody>
      </p:sp>
      <p:sp>
        <p:nvSpPr>
          <p:cNvPr id="12" name="TextBox 11">
            <a:extLst>
              <a:ext uri="{FF2B5EF4-FFF2-40B4-BE49-F238E27FC236}">
                <a16:creationId xmlns:a16="http://schemas.microsoft.com/office/drawing/2014/main" id="{753C6D79-A7EE-4A66-AC2B-A1BD69F93434}"/>
              </a:ext>
            </a:extLst>
          </p:cNvPr>
          <p:cNvSpPr txBox="1"/>
          <p:nvPr/>
        </p:nvSpPr>
        <p:spPr>
          <a:xfrm>
            <a:off x="7014270" y="3013223"/>
            <a:ext cx="1750800" cy="246221"/>
          </a:xfrm>
          <a:prstGeom prst="rect">
            <a:avLst/>
          </a:prstGeom>
          <a:noFill/>
        </p:spPr>
        <p:txBody>
          <a:bodyPr wrap="none" rtlCol="0">
            <a:spAutoFit/>
          </a:bodyPr>
          <a:lstStyle/>
          <a:p>
            <a:r>
              <a:rPr lang="en-US" sz="1000" i="1" dirty="0"/>
              <a:t>California Red Legged Frog</a:t>
            </a:r>
          </a:p>
        </p:txBody>
      </p:sp>
      <p:pic>
        <p:nvPicPr>
          <p:cNvPr id="13" name="Picture 12">
            <a:extLst>
              <a:ext uri="{FF2B5EF4-FFF2-40B4-BE49-F238E27FC236}">
                <a16:creationId xmlns:a16="http://schemas.microsoft.com/office/drawing/2014/main" id="{AB995683-85E7-4AA2-B851-F8ABA5E75D20}"/>
              </a:ext>
            </a:extLst>
          </p:cNvPr>
          <p:cNvPicPr>
            <a:picLocks noChangeAspect="1"/>
          </p:cNvPicPr>
          <p:nvPr/>
        </p:nvPicPr>
        <p:blipFill>
          <a:blip r:embed="rId4"/>
          <a:stretch>
            <a:fillRect/>
          </a:stretch>
        </p:blipFill>
        <p:spPr>
          <a:xfrm>
            <a:off x="5717160" y="896654"/>
            <a:ext cx="2940030" cy="2151383"/>
          </a:xfrm>
          <a:prstGeom prst="rect">
            <a:avLst/>
          </a:prstGeom>
        </p:spPr>
      </p:pic>
      <p:sp>
        <p:nvSpPr>
          <p:cNvPr id="3" name="TextBox 2">
            <a:extLst>
              <a:ext uri="{FF2B5EF4-FFF2-40B4-BE49-F238E27FC236}">
                <a16:creationId xmlns:a16="http://schemas.microsoft.com/office/drawing/2014/main" id="{E97B6606-5B9E-48BA-9ED6-3C213B56DA21}"/>
              </a:ext>
            </a:extLst>
          </p:cNvPr>
          <p:cNvSpPr txBox="1"/>
          <p:nvPr/>
        </p:nvSpPr>
        <p:spPr>
          <a:xfrm>
            <a:off x="408450" y="953631"/>
            <a:ext cx="5230350" cy="2246769"/>
          </a:xfrm>
          <a:prstGeom prst="rect">
            <a:avLst/>
          </a:prstGeom>
          <a:noFill/>
        </p:spPr>
        <p:txBody>
          <a:bodyPr wrap="square" rtlCol="0">
            <a:spAutoFit/>
          </a:bodyPr>
          <a:lstStyle/>
          <a:p>
            <a:pPr marL="0" lvl="1" indent="0" eaLnBrk="1" hangingPunct="1">
              <a:spcBef>
                <a:spcPts val="600"/>
              </a:spcBef>
              <a:buSzPct val="110000"/>
              <a:buNone/>
              <a:defRPr/>
            </a:pPr>
            <a:r>
              <a:rPr lang="en-US" sz="2000" dirty="0"/>
              <a:t>The Endangered Species Act (ESA) of 1973, as amended, and its implementing regulations were designed to protect and recover species in danger of extinction and the ecosystems that they depend upon. </a:t>
            </a:r>
            <a:r>
              <a:rPr lang="en-US" sz="2000" i="1" dirty="0"/>
              <a:t>The best way to protect species is to conserve their habitat.</a:t>
            </a:r>
          </a:p>
        </p:txBody>
      </p:sp>
    </p:spTree>
    <p:extLst>
      <p:ext uri="{BB962C8B-B14F-4D97-AF65-F5344CB8AC3E}">
        <p14:creationId xmlns:p14="http://schemas.microsoft.com/office/powerpoint/2010/main" val="396823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10</a:t>
            </a:fld>
            <a:endParaRPr lang="en-US" dirty="0"/>
          </a:p>
        </p:txBody>
      </p:sp>
      <p:sp>
        <p:nvSpPr>
          <p:cNvPr id="5" name="TextBox 4">
            <a:extLst>
              <a:ext uri="{FF2B5EF4-FFF2-40B4-BE49-F238E27FC236}">
                <a16:creationId xmlns:a16="http://schemas.microsoft.com/office/drawing/2014/main" id="{2FC4EE77-46E6-494A-B167-1EEA8280B67A}"/>
              </a:ext>
            </a:extLst>
          </p:cNvPr>
          <p:cNvSpPr txBox="1"/>
          <p:nvPr/>
        </p:nvSpPr>
        <p:spPr>
          <a:xfrm>
            <a:off x="304800" y="2643088"/>
            <a:ext cx="3904884" cy="3477875"/>
          </a:xfrm>
          <a:prstGeom prst="rect">
            <a:avLst/>
          </a:prstGeom>
          <a:noFill/>
        </p:spPr>
        <p:txBody>
          <a:bodyPr wrap="square" rtlCol="0">
            <a:spAutoFit/>
          </a:bodyPr>
          <a:lstStyle/>
          <a:p>
            <a:r>
              <a:rPr lang="en-US" sz="2000" dirty="0"/>
              <a:t>Planning and consideration should be made for minimizing the impervious surface area of proposed developments. Minimize the impacts of </a:t>
            </a:r>
            <a:r>
              <a:rPr lang="en-US" sz="2000" u="sng" dirty="0"/>
              <a:t>stormwater runoff that drains into waterways which is a habitat for many endangered species.</a:t>
            </a:r>
          </a:p>
          <a:p>
            <a:endParaRPr lang="en-US" sz="2000" u="sng" dirty="0"/>
          </a:p>
          <a:p>
            <a:endParaRPr lang="en-US" sz="2000" dirty="0"/>
          </a:p>
          <a:p>
            <a:endParaRPr lang="en-US" sz="2000" dirty="0"/>
          </a:p>
        </p:txBody>
      </p:sp>
      <p:sp>
        <p:nvSpPr>
          <p:cNvPr id="6" name="TextBox 5">
            <a:extLst>
              <a:ext uri="{FF2B5EF4-FFF2-40B4-BE49-F238E27FC236}">
                <a16:creationId xmlns:a16="http://schemas.microsoft.com/office/drawing/2014/main" id="{C1F454B6-302A-42A1-9592-12244C3D641B}"/>
              </a:ext>
            </a:extLst>
          </p:cNvPr>
          <p:cNvSpPr txBox="1"/>
          <p:nvPr/>
        </p:nvSpPr>
        <p:spPr>
          <a:xfrm>
            <a:off x="314490" y="829122"/>
            <a:ext cx="8458200" cy="3754874"/>
          </a:xfrm>
          <a:prstGeom prst="rect">
            <a:avLst/>
          </a:prstGeom>
          <a:noFill/>
        </p:spPr>
        <p:txBody>
          <a:bodyPr wrap="square" rtlCol="0">
            <a:spAutoFit/>
          </a:bodyPr>
          <a:lstStyle/>
          <a:p>
            <a:r>
              <a:rPr lang="en-US" sz="2000" dirty="0"/>
              <a:t>Areas in the Pacific Northwest </a:t>
            </a:r>
            <a:r>
              <a:rPr lang="en-US" sz="2000" b="1" u="sng" dirty="0"/>
              <a:t>must</a:t>
            </a:r>
            <a:r>
              <a:rPr lang="en-US" sz="2000" dirty="0"/>
              <a:t> also consider possible impacts to endangered species under the </a:t>
            </a:r>
            <a:r>
              <a:rPr lang="en-US" sz="2000" b="1" dirty="0"/>
              <a:t>NOAA National Marines Fisheries Service </a:t>
            </a:r>
            <a:r>
              <a:rPr lang="en-US" sz="2000" dirty="0"/>
              <a:t>– who is responsible for the protection, conservation, and recovery of endangered and threatened marine and anadromous (fresh and saltwater) species under the Endangered Species Act.  (All water runoff must be considered).</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7" name="Picture 6">
            <a:extLst>
              <a:ext uri="{FF2B5EF4-FFF2-40B4-BE49-F238E27FC236}">
                <a16:creationId xmlns:a16="http://schemas.microsoft.com/office/drawing/2014/main" id="{8528269B-2553-4EB5-8CDB-832AFAF008F4}"/>
              </a:ext>
            </a:extLst>
          </p:cNvPr>
          <p:cNvPicPr>
            <a:picLocks noChangeAspect="1"/>
          </p:cNvPicPr>
          <p:nvPr/>
        </p:nvPicPr>
        <p:blipFill>
          <a:blip r:embed="rId2"/>
          <a:stretch>
            <a:fillRect/>
          </a:stretch>
        </p:blipFill>
        <p:spPr>
          <a:xfrm>
            <a:off x="4219374" y="2643088"/>
            <a:ext cx="4563006" cy="2671902"/>
          </a:xfrm>
          <a:prstGeom prst="rect">
            <a:avLst/>
          </a:prstGeom>
        </p:spPr>
      </p:pic>
      <p:sp>
        <p:nvSpPr>
          <p:cNvPr id="8" name="TextBox 7">
            <a:extLst>
              <a:ext uri="{FF2B5EF4-FFF2-40B4-BE49-F238E27FC236}">
                <a16:creationId xmlns:a16="http://schemas.microsoft.com/office/drawing/2014/main" id="{16A920D2-752E-4C28-907C-4BD5086DDA34}"/>
              </a:ext>
            </a:extLst>
          </p:cNvPr>
          <p:cNvSpPr txBox="1"/>
          <p:nvPr/>
        </p:nvSpPr>
        <p:spPr>
          <a:xfrm>
            <a:off x="7741240" y="5314990"/>
            <a:ext cx="1120820" cy="246221"/>
          </a:xfrm>
          <a:prstGeom prst="rect">
            <a:avLst/>
          </a:prstGeom>
          <a:noFill/>
        </p:spPr>
        <p:txBody>
          <a:bodyPr wrap="none" rtlCol="0">
            <a:spAutoFit/>
          </a:bodyPr>
          <a:lstStyle/>
          <a:p>
            <a:r>
              <a:rPr lang="en-US" sz="1000" i="1" dirty="0"/>
              <a:t>Chinook Salmon</a:t>
            </a:r>
          </a:p>
        </p:txBody>
      </p:sp>
      <p:sp>
        <p:nvSpPr>
          <p:cNvPr id="3" name="TextBox 2">
            <a:extLst>
              <a:ext uri="{FF2B5EF4-FFF2-40B4-BE49-F238E27FC236}">
                <a16:creationId xmlns:a16="http://schemas.microsoft.com/office/drawing/2014/main" id="{11561C1F-AA2E-4F40-AD9F-8A3A63706572}"/>
              </a:ext>
            </a:extLst>
          </p:cNvPr>
          <p:cNvSpPr txBox="1"/>
          <p:nvPr/>
        </p:nvSpPr>
        <p:spPr>
          <a:xfrm>
            <a:off x="127342" y="5466556"/>
            <a:ext cx="8986178" cy="646331"/>
          </a:xfrm>
          <a:prstGeom prst="rect">
            <a:avLst/>
          </a:prstGeom>
          <a:noFill/>
        </p:spPr>
        <p:txBody>
          <a:bodyPr wrap="none" rtlCol="0">
            <a:spAutoFit/>
          </a:bodyPr>
          <a:lstStyle/>
          <a:p>
            <a:r>
              <a:rPr lang="en-US" dirty="0"/>
              <a:t>Any water leaving the project site will require a BA/BE and consultation in WA. ID. OR.</a:t>
            </a:r>
          </a:p>
          <a:p>
            <a:r>
              <a:rPr lang="en-US" dirty="0"/>
              <a:t>Region X provides “No Effect” checklists for detailed guidance in each specific state.</a:t>
            </a:r>
          </a:p>
        </p:txBody>
      </p:sp>
    </p:spTree>
    <p:extLst>
      <p:ext uri="{BB962C8B-B14F-4D97-AF65-F5344CB8AC3E}">
        <p14:creationId xmlns:p14="http://schemas.microsoft.com/office/powerpoint/2010/main" val="420584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11</a:t>
            </a:fld>
            <a:endParaRPr lang="en-US" dirty="0"/>
          </a:p>
        </p:txBody>
      </p:sp>
      <p:sp>
        <p:nvSpPr>
          <p:cNvPr id="6" name="TextBox 5">
            <a:extLst>
              <a:ext uri="{FF2B5EF4-FFF2-40B4-BE49-F238E27FC236}">
                <a16:creationId xmlns:a16="http://schemas.microsoft.com/office/drawing/2014/main" id="{C1F454B6-302A-42A1-9592-12244C3D641B}"/>
              </a:ext>
            </a:extLst>
          </p:cNvPr>
          <p:cNvSpPr txBox="1"/>
          <p:nvPr/>
        </p:nvSpPr>
        <p:spPr>
          <a:xfrm>
            <a:off x="342900" y="765274"/>
            <a:ext cx="8458200" cy="7540526"/>
          </a:xfrm>
          <a:prstGeom prst="rect">
            <a:avLst/>
          </a:prstGeom>
          <a:noFill/>
        </p:spPr>
        <p:txBody>
          <a:bodyPr wrap="square" rtlCol="0">
            <a:spAutoFit/>
          </a:bodyPr>
          <a:lstStyle/>
          <a:p>
            <a:r>
              <a:rPr lang="en-US" dirty="0"/>
              <a:t>Anytime stormwater leaves the site, it has the potential to cause an effect to critical habitat species.</a:t>
            </a:r>
          </a:p>
          <a:p>
            <a:endParaRPr lang="en-US" dirty="0"/>
          </a:p>
          <a:p>
            <a:r>
              <a:rPr lang="en-US" dirty="0"/>
              <a:t>Projects located in the Pacific Northwest must always obtain a species/habitat list from </a:t>
            </a:r>
            <a:r>
              <a:rPr lang="en-US" b="1" dirty="0"/>
              <a:t>BOTH</a:t>
            </a:r>
            <a:r>
              <a:rPr lang="en-US" dirty="0"/>
              <a:t> Fish and Wildlife Services (FWS) as well as the National Marine Fisheries Services (NMFS). This includes projects in Idaho.</a:t>
            </a:r>
          </a:p>
          <a:p>
            <a:endParaRPr lang="en-US" dirty="0"/>
          </a:p>
          <a:p>
            <a:r>
              <a:rPr lang="en-US" dirty="0"/>
              <a:t>IF your project site fully contains </a:t>
            </a:r>
            <a:r>
              <a:rPr lang="en-US" b="1" dirty="0"/>
              <a:t>ALL</a:t>
            </a:r>
            <a:r>
              <a:rPr lang="en-US" dirty="0"/>
              <a:t> stormwater onsite through either infiltration or stormwater collection, a “no effect” determination can be made for NMFS species in the Pacific Northwest.</a:t>
            </a:r>
          </a:p>
          <a:p>
            <a:endParaRPr lang="en-US" sz="2000" dirty="0"/>
          </a:p>
          <a:p>
            <a:r>
              <a:rPr lang="en-US" dirty="0"/>
              <a:t>All projects that add new impervious surface (even an improvement in the amount of stormwater leaving the site) and any amount of stormwater that leaves the project site (even into a city stormwater system) there will be “an effect”.  A BA/BE must be prepared and the appropriate determination of effect must be made by HUD.  Stormwater leaving the project site will </a:t>
            </a:r>
            <a:r>
              <a:rPr lang="en-US" b="1" u="sng" dirty="0"/>
              <a:t>ALWAYS</a:t>
            </a:r>
            <a:r>
              <a:rPr lang="en-US" dirty="0"/>
              <a:t> result in a consultation (either informal or formal) with one or both of the Services according to the species/habitat affected.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26050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12</a:t>
            </a:fld>
            <a:endParaRPr lang="en-US" dirty="0"/>
          </a:p>
        </p:txBody>
      </p:sp>
      <p:sp>
        <p:nvSpPr>
          <p:cNvPr id="8" name="TextBox 7">
            <a:extLst>
              <a:ext uri="{FF2B5EF4-FFF2-40B4-BE49-F238E27FC236}">
                <a16:creationId xmlns:a16="http://schemas.microsoft.com/office/drawing/2014/main" id="{2F1B1CA6-1D9D-4722-9471-9FFF0A1C1DA3}"/>
              </a:ext>
            </a:extLst>
          </p:cNvPr>
          <p:cNvSpPr txBox="1"/>
          <p:nvPr/>
        </p:nvSpPr>
        <p:spPr>
          <a:xfrm>
            <a:off x="304800" y="762000"/>
            <a:ext cx="8458200" cy="1477328"/>
          </a:xfrm>
          <a:prstGeom prst="rect">
            <a:avLst/>
          </a:prstGeom>
          <a:noFill/>
        </p:spPr>
        <p:txBody>
          <a:bodyPr wrap="square" rtlCol="0">
            <a:spAutoFit/>
          </a:bodyPr>
          <a:lstStyle/>
          <a:p>
            <a:r>
              <a:rPr lang="en-US" b="1" dirty="0"/>
              <a:t>Biological Assessments (BA) </a:t>
            </a:r>
            <a:r>
              <a:rPr lang="en-US" dirty="0"/>
              <a:t>may serve multiple purposes, but the primary role is to document an agency’s conclusions and the rationale to support those conclusions regarding the effects of their proposed actions on protected resources. </a:t>
            </a:r>
            <a:r>
              <a:rPr lang="en-US" dirty="0">
                <a:hlinkClick r:id="rId2"/>
              </a:rPr>
              <a:t>https://www.fws.gov/midwest/endangered/section7/ba_guide.html</a:t>
            </a:r>
            <a:endParaRPr lang="en-US" b="1" dirty="0"/>
          </a:p>
          <a:p>
            <a:endParaRPr lang="en-US" dirty="0"/>
          </a:p>
        </p:txBody>
      </p:sp>
      <p:sp>
        <p:nvSpPr>
          <p:cNvPr id="3" name="TextBox 2">
            <a:extLst>
              <a:ext uri="{FF2B5EF4-FFF2-40B4-BE49-F238E27FC236}">
                <a16:creationId xmlns:a16="http://schemas.microsoft.com/office/drawing/2014/main" id="{A106E6F8-AE37-4E39-9C11-1FB0AD4E56E1}"/>
              </a:ext>
            </a:extLst>
          </p:cNvPr>
          <p:cNvSpPr txBox="1"/>
          <p:nvPr/>
        </p:nvSpPr>
        <p:spPr>
          <a:xfrm>
            <a:off x="314491" y="1905000"/>
            <a:ext cx="844851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Project description - Describe the what, when, where, and how of the project.</a:t>
            </a:r>
          </a:p>
          <a:p>
            <a:pPr marL="285750" indent="-285750">
              <a:buFont typeface="Arial" panose="020B0604020202020204" pitchFamily="34" charset="0"/>
              <a:buChar char="•"/>
            </a:pPr>
            <a:r>
              <a:rPr lang="en-US" dirty="0"/>
              <a:t>Describe the project area - For determining whether a species or critical habitat “may be present,” it is necessary to delineate the “action area.” </a:t>
            </a:r>
          </a:p>
          <a:p>
            <a:pPr marL="285750" indent="-285750">
              <a:buFont typeface="Arial" panose="020B0604020202020204" pitchFamily="34" charset="0"/>
              <a:buChar char="•"/>
            </a:pPr>
            <a:r>
              <a:rPr lang="en-US" dirty="0"/>
              <a:t>Describe the physical and biological attributes of the action area (e.g., topography, vegetation, condition and trend).</a:t>
            </a:r>
          </a:p>
          <a:p>
            <a:pPr marL="285750" indent="-285750">
              <a:buFont typeface="Arial" panose="020B0604020202020204" pitchFamily="34" charset="0"/>
              <a:buChar char="•"/>
            </a:pPr>
            <a:r>
              <a:rPr lang="en-US" dirty="0"/>
              <a:t>For each species that “may be present,” describe the current habitat conditions within the action area.</a:t>
            </a:r>
          </a:p>
          <a:p>
            <a:pPr marL="285750" indent="-285750">
              <a:buFont typeface="Arial" panose="020B0604020202020204" pitchFamily="34" charset="0"/>
              <a:buChar char="•"/>
            </a:pPr>
            <a:r>
              <a:rPr lang="en-US" dirty="0"/>
              <a:t>Describe how the action may affect each protected resource - This section should document your conclusion and supporting rationale.</a:t>
            </a:r>
          </a:p>
          <a:p>
            <a:endParaRPr lang="en-US" dirty="0"/>
          </a:p>
          <a:p>
            <a:r>
              <a:rPr lang="en-US" dirty="0"/>
              <a:t>Following this analysis, make a Section 7 finding (no effect; may affect, but not likely to adversely affect; may affect, and is likely to adversely affect) for proposed or listed species and proposed or designated critical habitat that may be present in the action area.</a:t>
            </a:r>
          </a:p>
        </p:txBody>
      </p:sp>
    </p:spTree>
    <p:extLst>
      <p:ext uri="{BB962C8B-B14F-4D97-AF65-F5344CB8AC3E}">
        <p14:creationId xmlns:p14="http://schemas.microsoft.com/office/powerpoint/2010/main" val="71693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122238"/>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13</a:t>
            </a:fld>
            <a:endParaRPr lang="en-US" dirty="0"/>
          </a:p>
        </p:txBody>
      </p:sp>
      <p:sp>
        <p:nvSpPr>
          <p:cNvPr id="3" name="TextBox 2">
            <a:extLst>
              <a:ext uri="{FF2B5EF4-FFF2-40B4-BE49-F238E27FC236}">
                <a16:creationId xmlns:a16="http://schemas.microsoft.com/office/drawing/2014/main" id="{C2731D1F-6EFF-4303-93C5-F935DC46CB7B}"/>
              </a:ext>
            </a:extLst>
          </p:cNvPr>
          <p:cNvSpPr txBox="1"/>
          <p:nvPr/>
        </p:nvSpPr>
        <p:spPr>
          <a:xfrm>
            <a:off x="345479" y="789087"/>
            <a:ext cx="8569921" cy="5355312"/>
          </a:xfrm>
          <a:prstGeom prst="rect">
            <a:avLst/>
          </a:prstGeom>
          <a:noFill/>
        </p:spPr>
        <p:txBody>
          <a:bodyPr wrap="square" rtlCol="0">
            <a:spAutoFit/>
          </a:bodyPr>
          <a:lstStyle/>
          <a:p>
            <a:r>
              <a:rPr lang="en-US" dirty="0"/>
              <a:t>When preparing a </a:t>
            </a:r>
            <a:r>
              <a:rPr lang="en-US" b="1" dirty="0"/>
              <a:t>Biological Assessment (BA) or Biological Evaluation (BE) </a:t>
            </a:r>
            <a:r>
              <a:rPr lang="en-US" dirty="0"/>
              <a:t>keep in mind that the people who read or review this document may not be familiar with the project area or what is proposed by the project. </a:t>
            </a:r>
          </a:p>
          <a:p>
            <a:endParaRPr lang="en-US" dirty="0"/>
          </a:p>
          <a:p>
            <a:r>
              <a:rPr lang="en-US" dirty="0"/>
              <a:t>What is the difference between a Biological Evaluation and a Biological Assessment?</a:t>
            </a:r>
          </a:p>
          <a:p>
            <a:pPr marL="285750" indent="-285750">
              <a:buFont typeface="Arial" panose="020B0604020202020204" pitchFamily="34" charset="0"/>
              <a:buChar char="•"/>
            </a:pPr>
            <a:r>
              <a:rPr lang="en-US" b="1" dirty="0"/>
              <a:t>Biological Assessment </a:t>
            </a:r>
            <a:r>
              <a:rPr lang="en-US" dirty="0"/>
              <a:t>is prepared for “major construction activities” and is required if listed species or critical habitat may be present in the action area. A BA also may be recommended for other activities to ensure the agency’s early involvement and increase the chances for resolution during informal consultation. Recommended contents for a BA are described in 50 CFR 402.12(f).</a:t>
            </a:r>
          </a:p>
          <a:p>
            <a:pPr marL="285750" indent="-285750">
              <a:buFont typeface="Arial" panose="020B0604020202020204" pitchFamily="34" charset="0"/>
              <a:buChar char="•"/>
            </a:pPr>
            <a:r>
              <a:rPr lang="en-US" b="1" dirty="0"/>
              <a:t>Biological Evaluation </a:t>
            </a:r>
            <a:r>
              <a:rPr lang="en-US" dirty="0"/>
              <a:t>is a generic term for all other types of analyses in support of consultations. If a listed species or critical habitat is likely to be affected, the agency must provide the Service with an evaluation on the likely effects of the action. Often this information is referred to as a BE. The Service uses this documentation along with any other available information to decide if concurrence with the agency’s determination is warranted. Recommended contents are the same as for a BA, as referenced above.</a:t>
            </a:r>
          </a:p>
        </p:txBody>
      </p:sp>
    </p:spTree>
    <p:extLst>
      <p:ext uri="{BB962C8B-B14F-4D97-AF65-F5344CB8AC3E}">
        <p14:creationId xmlns:p14="http://schemas.microsoft.com/office/powerpoint/2010/main" val="146676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122238"/>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14</a:t>
            </a:fld>
            <a:endParaRPr lang="en-US" dirty="0"/>
          </a:p>
        </p:txBody>
      </p:sp>
      <p:sp>
        <p:nvSpPr>
          <p:cNvPr id="3" name="TextBox 2">
            <a:extLst>
              <a:ext uri="{FF2B5EF4-FFF2-40B4-BE49-F238E27FC236}">
                <a16:creationId xmlns:a16="http://schemas.microsoft.com/office/drawing/2014/main" id="{C2731D1F-6EFF-4303-93C5-F935DC46CB7B}"/>
              </a:ext>
            </a:extLst>
          </p:cNvPr>
          <p:cNvSpPr txBox="1"/>
          <p:nvPr/>
        </p:nvSpPr>
        <p:spPr>
          <a:xfrm>
            <a:off x="457200" y="709910"/>
            <a:ext cx="8153400" cy="5386090"/>
          </a:xfrm>
          <a:prstGeom prst="rect">
            <a:avLst/>
          </a:prstGeom>
          <a:noFill/>
        </p:spPr>
        <p:txBody>
          <a:bodyPr wrap="square" rtlCol="0">
            <a:spAutoFit/>
          </a:bodyPr>
          <a:lstStyle/>
          <a:p>
            <a:r>
              <a:rPr lang="en-US" sz="2000" b="1" dirty="0"/>
              <a:t>Endangered Species – Best practices</a:t>
            </a:r>
          </a:p>
          <a:p>
            <a:pPr marL="342900" indent="-342900">
              <a:buFont typeface="Arial" panose="020B0604020202020204" pitchFamily="34" charset="0"/>
              <a:buChar char="•"/>
            </a:pPr>
            <a:r>
              <a:rPr lang="en-US" dirty="0"/>
              <a:t>Listed species must be evaluated on an individual basis to determine whether they could be present in the project impact area.</a:t>
            </a:r>
          </a:p>
          <a:p>
            <a:pPr marL="342900" indent="-342900">
              <a:buFont typeface="Arial" panose="020B0604020202020204" pitchFamily="34" charset="0"/>
              <a:buChar char="•"/>
            </a:pPr>
            <a:r>
              <a:rPr lang="en-US" dirty="0"/>
              <a:t>Avoidance and minimization.</a:t>
            </a:r>
          </a:p>
          <a:p>
            <a:pPr marL="342900" indent="-342900">
              <a:buFont typeface="Arial" panose="020B0604020202020204" pitchFamily="34" charset="0"/>
              <a:buChar char="•"/>
            </a:pPr>
            <a:r>
              <a:rPr lang="en-US" dirty="0"/>
              <a:t>Consultation provisions are designed to ensure that Federal agency actions do not jeopardize a listed species or adversely modify a critical habitat.</a:t>
            </a:r>
          </a:p>
          <a:p>
            <a:pPr marL="342900" indent="-342900">
              <a:buFont typeface="Arial" panose="020B0604020202020204" pitchFamily="34" charset="0"/>
              <a:buChar char="•"/>
            </a:pPr>
            <a:r>
              <a:rPr lang="en-US" dirty="0"/>
              <a:t>An overriding factor in carrying out consultations should always be the use of the best available scientific and commercial data to make findings regarding the status of a listed species, the effects of a proposed action on the species or critical habitat, and the determination of </a:t>
            </a:r>
            <a:r>
              <a:rPr lang="en-US" b="1" dirty="0"/>
              <a:t>jeopardy/no jeopardy </a:t>
            </a:r>
            <a:r>
              <a:rPr lang="en-US" dirty="0"/>
              <a:t>to listed species or destruction or </a:t>
            </a:r>
            <a:r>
              <a:rPr lang="en-US" b="1" dirty="0"/>
              <a:t>adverse modification</a:t>
            </a:r>
            <a:r>
              <a:rPr lang="en-US" dirty="0"/>
              <a:t>/</a:t>
            </a:r>
            <a:r>
              <a:rPr lang="en-US" b="1" dirty="0"/>
              <a:t>no destruction</a:t>
            </a:r>
            <a:r>
              <a:rPr lang="en-US" dirty="0"/>
              <a:t> or </a:t>
            </a:r>
            <a:r>
              <a:rPr lang="en-US" b="1" dirty="0"/>
              <a:t>adverse modification </a:t>
            </a:r>
            <a:r>
              <a:rPr lang="en-US" dirty="0"/>
              <a:t>to designated critical habitats.</a:t>
            </a:r>
          </a:p>
          <a:p>
            <a:pPr marL="342900" indent="-342900">
              <a:buFont typeface="Arial" panose="020B0604020202020204" pitchFamily="34" charset="0"/>
              <a:buChar char="•"/>
            </a:pPr>
            <a:r>
              <a:rPr lang="en-US" dirty="0"/>
              <a:t>Protected species are protected even if they are not observed.</a:t>
            </a:r>
          </a:p>
          <a:p>
            <a:pPr marL="342900" indent="-342900">
              <a:buFont typeface="Arial" panose="020B0604020202020204" pitchFamily="34" charset="0"/>
              <a:buChar char="•"/>
            </a:pPr>
            <a:r>
              <a:rPr lang="en-US" dirty="0"/>
              <a:t>Wildlife habitat corridors provide numerous benefits for plants and animals and can play a critical role for endangered species with fragmented habitats.  </a:t>
            </a:r>
          </a:p>
          <a:p>
            <a:pPr marL="342900" indent="-342900">
              <a:buFont typeface="Arial" panose="020B0604020202020204" pitchFamily="34" charset="0"/>
              <a:buChar char="•"/>
            </a:pPr>
            <a:r>
              <a:rPr lang="en-US" dirty="0"/>
              <a:t>Confer with HUD early on if any questions.  (See slide on doing business in Region 10, OR/WA/ID – esp. Endangered Species.</a:t>
            </a:r>
          </a:p>
        </p:txBody>
      </p:sp>
    </p:spTree>
    <p:extLst>
      <p:ext uri="{BB962C8B-B14F-4D97-AF65-F5344CB8AC3E}">
        <p14:creationId xmlns:p14="http://schemas.microsoft.com/office/powerpoint/2010/main" val="317046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Important Reminder</a:t>
            </a:r>
          </a:p>
        </p:txBody>
      </p:sp>
      <p:sp>
        <p:nvSpPr>
          <p:cNvPr id="4" name="Slide Number Placeholder 3"/>
          <p:cNvSpPr>
            <a:spLocks noGrp="1"/>
          </p:cNvSpPr>
          <p:nvPr>
            <p:ph type="sldNum" sz="quarter" idx="12"/>
          </p:nvPr>
        </p:nvSpPr>
        <p:spPr/>
        <p:txBody>
          <a:bodyPr/>
          <a:lstStyle/>
          <a:p>
            <a:pPr>
              <a:defRPr/>
            </a:pPr>
            <a:fld id="{F1F30C1C-CDE0-4F30-A413-EA88285F78CF}" type="slidenum">
              <a:rPr lang="en-US" smtClean="0"/>
              <a:pPr>
                <a:defRPr/>
              </a:pPr>
              <a:t>15</a:t>
            </a:fld>
            <a:endParaRPr lang="en-US" dirty="0"/>
          </a:p>
        </p:txBody>
      </p:sp>
      <p:sp>
        <p:nvSpPr>
          <p:cNvPr id="6" name="Content Placeholder 5">
            <a:extLst>
              <a:ext uri="{FF2B5EF4-FFF2-40B4-BE49-F238E27FC236}">
                <a16:creationId xmlns:a16="http://schemas.microsoft.com/office/drawing/2014/main" id="{D4F1583C-5E8E-40AE-93AF-0E1A755B341D}"/>
              </a:ext>
            </a:extLst>
          </p:cNvPr>
          <p:cNvSpPr>
            <a:spLocks noGrp="1"/>
          </p:cNvSpPr>
          <p:nvPr>
            <p:ph idx="1"/>
          </p:nvPr>
        </p:nvSpPr>
        <p:spPr>
          <a:xfrm>
            <a:off x="1485900" y="2060972"/>
            <a:ext cx="6172200" cy="1097280"/>
          </a:xfrm>
        </p:spPr>
        <p:txBody>
          <a:bodyPr/>
          <a:lstStyle/>
          <a:p>
            <a:endParaRPr lang="en-US" b="1" dirty="0"/>
          </a:p>
          <a:p>
            <a:endParaRPr lang="en-US" b="1" dirty="0"/>
          </a:p>
          <a:p>
            <a:endParaRPr lang="en-US" b="1" dirty="0"/>
          </a:p>
          <a:p>
            <a:endParaRPr lang="en-US" b="1" dirty="0"/>
          </a:p>
        </p:txBody>
      </p:sp>
      <p:sp>
        <p:nvSpPr>
          <p:cNvPr id="7" name="Rectangle 2">
            <a:extLst>
              <a:ext uri="{FF2B5EF4-FFF2-40B4-BE49-F238E27FC236}">
                <a16:creationId xmlns:a16="http://schemas.microsoft.com/office/drawing/2014/main" id="{37401148-0B30-4775-9869-ED026E078806}"/>
              </a:ext>
            </a:extLst>
          </p:cNvPr>
          <p:cNvSpPr>
            <a:spLocks noChangeArrowheads="1"/>
          </p:cNvSpPr>
          <p:nvPr/>
        </p:nvSpPr>
        <p:spPr bwMode="auto">
          <a:xfrm>
            <a:off x="114300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4FEE922E-116F-4552-82FA-CD5679E9BEE7}"/>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90600" y="2079812"/>
            <a:ext cx="3609392" cy="28731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7EB5A25B-30AC-4565-82A4-9D07E20605C8}"/>
              </a:ext>
            </a:extLst>
          </p:cNvPr>
          <p:cNvSpPr>
            <a:spLocks noChangeArrowheads="1"/>
          </p:cNvSpPr>
          <p:nvPr/>
        </p:nvSpPr>
        <p:spPr bwMode="auto">
          <a:xfrm>
            <a:off x="1143001" y="1232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719092E7-7351-49BF-865F-5A0AFC8A4B2E}"/>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619242" y="2060972"/>
            <a:ext cx="3838957" cy="289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1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6FCE-7E43-4498-A95F-6BCC83FFB8E9}"/>
              </a:ext>
            </a:extLst>
          </p:cNvPr>
          <p:cNvSpPr>
            <a:spLocks noGrp="1"/>
          </p:cNvSpPr>
          <p:nvPr>
            <p:ph type="title"/>
          </p:nvPr>
        </p:nvSpPr>
        <p:spPr/>
        <p:txBody>
          <a:bodyPr/>
          <a:lstStyle/>
          <a:p>
            <a:r>
              <a:rPr lang="en-US" sz="3600" b="1" dirty="0"/>
              <a:t>Coastal Waters (also water running into the Coastal Waters)</a:t>
            </a:r>
          </a:p>
        </p:txBody>
      </p:sp>
      <p:sp>
        <p:nvSpPr>
          <p:cNvPr id="3" name="Content Placeholder 2">
            <a:extLst>
              <a:ext uri="{FF2B5EF4-FFF2-40B4-BE49-F238E27FC236}">
                <a16:creationId xmlns:a16="http://schemas.microsoft.com/office/drawing/2014/main" id="{903C2A98-7B8D-4D69-86D7-F170F7338E04}"/>
              </a:ext>
            </a:extLst>
          </p:cNvPr>
          <p:cNvSpPr>
            <a:spLocks noGrp="1"/>
          </p:cNvSpPr>
          <p:nvPr>
            <p:ph idx="1"/>
          </p:nvPr>
        </p:nvSpPr>
        <p:spPr>
          <a:xfrm>
            <a:off x="457200" y="1414131"/>
            <a:ext cx="8229600" cy="4712032"/>
          </a:xfrm>
        </p:spPr>
        <p:txBody>
          <a:bodyPr/>
          <a:lstStyle/>
          <a:p>
            <a:r>
              <a:rPr lang="en-US" dirty="0">
                <a:ea typeface="ＭＳ Ｐゴシック"/>
              </a:rPr>
              <a:t>Endangered Species </a:t>
            </a:r>
          </a:p>
          <a:p>
            <a:r>
              <a:rPr lang="en-US" dirty="0"/>
              <a:t>Does your project pass NOAA requirements?</a:t>
            </a:r>
          </a:p>
          <a:p>
            <a:pPr lvl="1"/>
            <a:r>
              <a:rPr lang="en-US" dirty="0">
                <a:ea typeface="ＭＳ Ｐゴシック"/>
              </a:rPr>
              <a:t>If yes, might satisfy HUD standards.</a:t>
            </a:r>
            <a:endParaRPr lang="en-US" dirty="0">
              <a:ea typeface="ＭＳ Ｐゴシック"/>
              <a:cs typeface="Calibri"/>
            </a:endParaRPr>
          </a:p>
          <a:p>
            <a:pPr lvl="1"/>
            <a:r>
              <a:rPr lang="en-US" dirty="0"/>
              <a:t>Oregon/WA have special requirements as posted on the HUD Region X Environmental Website</a:t>
            </a:r>
          </a:p>
          <a:p>
            <a:pPr lvl="1"/>
            <a:r>
              <a:rPr lang="en-US" dirty="0"/>
              <a:t>Note on Salmon:  Fish and Wildlife and NOAA consultation may be needed and documented.</a:t>
            </a:r>
          </a:p>
        </p:txBody>
      </p:sp>
      <p:sp>
        <p:nvSpPr>
          <p:cNvPr id="4" name="Slide Number Placeholder 3">
            <a:extLst>
              <a:ext uri="{FF2B5EF4-FFF2-40B4-BE49-F238E27FC236}">
                <a16:creationId xmlns:a16="http://schemas.microsoft.com/office/drawing/2014/main" id="{E18E47FF-1A5C-4B9D-97E3-05235061171E}"/>
              </a:ext>
            </a:extLst>
          </p:cNvPr>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16</a:t>
            </a:fld>
            <a:endParaRPr lang="en-US" dirty="0"/>
          </a:p>
        </p:txBody>
      </p:sp>
    </p:spTree>
    <p:extLst>
      <p:ext uri="{BB962C8B-B14F-4D97-AF65-F5344CB8AC3E}">
        <p14:creationId xmlns:p14="http://schemas.microsoft.com/office/powerpoint/2010/main" val="361636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B032-0617-41CD-895F-ED8E03EC0B77}"/>
              </a:ext>
            </a:extLst>
          </p:cNvPr>
          <p:cNvSpPr>
            <a:spLocks noGrp="1"/>
          </p:cNvSpPr>
          <p:nvPr>
            <p:ph type="title"/>
          </p:nvPr>
        </p:nvSpPr>
        <p:spPr/>
        <p:txBody>
          <a:bodyPr/>
          <a:lstStyle/>
          <a:p>
            <a:r>
              <a:rPr lang="en-US" dirty="0"/>
              <a:t>“Required” Practices in </a:t>
            </a:r>
            <a:br>
              <a:rPr lang="en-US" dirty="0"/>
            </a:br>
            <a:r>
              <a:rPr lang="en-US" dirty="0"/>
              <a:t>Pacific Northwest</a:t>
            </a:r>
          </a:p>
        </p:txBody>
      </p:sp>
      <p:sp>
        <p:nvSpPr>
          <p:cNvPr id="3" name="Content Placeholder 2">
            <a:extLst>
              <a:ext uri="{FF2B5EF4-FFF2-40B4-BE49-F238E27FC236}">
                <a16:creationId xmlns:a16="http://schemas.microsoft.com/office/drawing/2014/main" id="{0DA10A55-2AAA-4D2D-BFFD-5EC4B1595536}"/>
              </a:ext>
            </a:extLst>
          </p:cNvPr>
          <p:cNvSpPr>
            <a:spLocks noGrp="1"/>
          </p:cNvSpPr>
          <p:nvPr>
            <p:ph idx="1"/>
          </p:nvPr>
        </p:nvSpPr>
        <p:spPr>
          <a:xfrm>
            <a:off x="609600" y="1417638"/>
            <a:ext cx="7048500" cy="4602162"/>
          </a:xfrm>
        </p:spPr>
        <p:txBody>
          <a:bodyPr/>
          <a:lstStyle/>
          <a:p>
            <a:r>
              <a:rPr lang="en-US" sz="2400" dirty="0"/>
              <a:t>Unless ALL stormwater is retained on-site – and an Engineer’s letter certifies this – then there will be an “Effect” on Critical Habitat or Endangered Species (or both) per current standards.</a:t>
            </a:r>
          </a:p>
          <a:p>
            <a:r>
              <a:rPr lang="en-US" sz="2400" dirty="0"/>
              <a:t>This would trigger the need for a Biological Assessment.  From the Biological Assessment, a determination of “May Affect, Not Likely to Adversely Affect” or “Likely to Adversely Affect” would require consultation between HUD and the National Marine Fisheries Service that could take up to 135 days.  These are NMFS rules under Section 7 of the ESA and HUD must follow.</a:t>
            </a:r>
          </a:p>
        </p:txBody>
      </p:sp>
      <p:sp>
        <p:nvSpPr>
          <p:cNvPr id="4" name="Slide Number Placeholder 3">
            <a:extLst>
              <a:ext uri="{FF2B5EF4-FFF2-40B4-BE49-F238E27FC236}">
                <a16:creationId xmlns:a16="http://schemas.microsoft.com/office/drawing/2014/main" id="{0859F880-3514-4F29-A9D5-D190AEDE5C33}"/>
              </a:ext>
            </a:extLst>
          </p:cNvPr>
          <p:cNvSpPr>
            <a:spLocks noGrp="1"/>
          </p:cNvSpPr>
          <p:nvPr>
            <p:ph type="sldNum" sz="quarter" idx="12"/>
          </p:nvPr>
        </p:nvSpPr>
        <p:spPr/>
        <p:txBody>
          <a:bodyPr/>
          <a:lstStyle/>
          <a:p>
            <a:pPr>
              <a:defRPr/>
            </a:pPr>
            <a:fld id="{F1F30C1C-CDE0-4F30-A413-EA88285F78CF}" type="slidenum">
              <a:rPr lang="en-US" smtClean="0"/>
              <a:pPr>
                <a:defRPr/>
              </a:pPr>
              <a:t>17</a:t>
            </a:fld>
            <a:endParaRPr lang="en-US" dirty="0"/>
          </a:p>
        </p:txBody>
      </p:sp>
    </p:spTree>
    <p:extLst>
      <p:ext uri="{BB962C8B-B14F-4D97-AF65-F5344CB8AC3E}">
        <p14:creationId xmlns:p14="http://schemas.microsoft.com/office/powerpoint/2010/main" val="417679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Bald Eagle Fishing Salmon</a:t>
            </a:r>
            <a:r>
              <a:rPr lang="mr-IN" dirty="0"/>
              <a:t>…</a:t>
            </a:r>
            <a:endParaRPr lang="en-US" dirty="0"/>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18</a:t>
            </a:fld>
            <a:endParaRPr lang="en-US" dirty="0"/>
          </a:p>
        </p:txBody>
      </p:sp>
      <p:pic>
        <p:nvPicPr>
          <p:cNvPr id="3" name="Picture 2">
            <a:extLst>
              <a:ext uri="{FF2B5EF4-FFF2-40B4-BE49-F238E27FC236}">
                <a16:creationId xmlns:a16="http://schemas.microsoft.com/office/drawing/2014/main" id="{F0C5C7DE-5086-4F51-B4B9-486D65EA184E}"/>
              </a:ext>
            </a:extLst>
          </p:cNvPr>
          <p:cNvPicPr>
            <a:picLocks noChangeAspect="1"/>
          </p:cNvPicPr>
          <p:nvPr/>
        </p:nvPicPr>
        <p:blipFill>
          <a:blip r:embed="rId2"/>
          <a:stretch>
            <a:fillRect/>
          </a:stretch>
        </p:blipFill>
        <p:spPr>
          <a:xfrm>
            <a:off x="1347787" y="1905000"/>
            <a:ext cx="6448425" cy="3524250"/>
          </a:xfrm>
          <a:prstGeom prst="rect">
            <a:avLst/>
          </a:prstGeom>
        </p:spPr>
      </p:pic>
    </p:spTree>
    <p:extLst>
      <p:ext uri="{BB962C8B-B14F-4D97-AF65-F5344CB8AC3E}">
        <p14:creationId xmlns:p14="http://schemas.microsoft.com/office/powerpoint/2010/main" val="133457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a:t>Endangered Salmon </a:t>
            </a:r>
            <a:br>
              <a:rPr lang="en-US" dirty="0"/>
            </a:br>
            <a:r>
              <a:rPr lang="en-US" dirty="0"/>
              <a:t>(migrating species)</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19</a:t>
            </a:fld>
            <a:endParaRPr lang="en-US" dirty="0"/>
          </a:p>
        </p:txBody>
      </p:sp>
      <p:pic>
        <p:nvPicPr>
          <p:cNvPr id="3" name="Picture 2">
            <a:extLst>
              <a:ext uri="{FF2B5EF4-FFF2-40B4-BE49-F238E27FC236}">
                <a16:creationId xmlns:a16="http://schemas.microsoft.com/office/drawing/2014/main" id="{F28D3E7C-5859-4FCA-825C-372D708C5EBA}"/>
              </a:ext>
            </a:extLst>
          </p:cNvPr>
          <p:cNvPicPr>
            <a:picLocks noChangeAspect="1"/>
          </p:cNvPicPr>
          <p:nvPr/>
        </p:nvPicPr>
        <p:blipFill>
          <a:blip r:embed="rId2"/>
          <a:stretch>
            <a:fillRect/>
          </a:stretch>
        </p:blipFill>
        <p:spPr>
          <a:xfrm>
            <a:off x="2971800" y="1752600"/>
            <a:ext cx="3200400" cy="4155743"/>
          </a:xfrm>
          <a:prstGeom prst="rect">
            <a:avLst/>
          </a:prstGeom>
        </p:spPr>
      </p:pic>
    </p:spTree>
    <p:extLst>
      <p:ext uri="{BB962C8B-B14F-4D97-AF65-F5344CB8AC3E}">
        <p14:creationId xmlns:p14="http://schemas.microsoft.com/office/powerpoint/2010/main" val="26222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2</a:t>
            </a:fld>
            <a:endParaRPr lang="en-US" dirty="0"/>
          </a:p>
        </p:txBody>
      </p:sp>
      <p:sp>
        <p:nvSpPr>
          <p:cNvPr id="5" name="Content Placeholder 4">
            <a:extLst>
              <a:ext uri="{FF2B5EF4-FFF2-40B4-BE49-F238E27FC236}">
                <a16:creationId xmlns:a16="http://schemas.microsoft.com/office/drawing/2014/main" id="{CA4C9C72-1BF2-4EDC-BEEC-6E23D25AF67E}"/>
              </a:ext>
            </a:extLst>
          </p:cNvPr>
          <p:cNvSpPr>
            <a:spLocks noGrp="1"/>
          </p:cNvSpPr>
          <p:nvPr>
            <p:ph idx="1"/>
          </p:nvPr>
        </p:nvSpPr>
        <p:spPr>
          <a:xfrm>
            <a:off x="428790" y="838200"/>
            <a:ext cx="8258010" cy="4525963"/>
          </a:xfrm>
        </p:spPr>
        <p:txBody>
          <a:bodyPr/>
          <a:lstStyle/>
          <a:p>
            <a:pPr marL="0" indent="0">
              <a:buNone/>
            </a:pPr>
            <a:r>
              <a:rPr lang="en-US" sz="2000" dirty="0"/>
              <a:t>The Endangered Species Act is administered by the Secretaries of the Interior and Commerce. </a:t>
            </a:r>
            <a:r>
              <a:rPr lang="en-US" sz="2000" b="1" dirty="0"/>
              <a:t>The U.S. Fish and Wildlife Service (FWS) </a:t>
            </a:r>
            <a:r>
              <a:rPr lang="en-US" sz="2000" dirty="0"/>
              <a:t>is responsible for terrestrial and freshwater species and the </a:t>
            </a:r>
            <a:r>
              <a:rPr lang="en-US" sz="2000" b="1" dirty="0"/>
              <a:t>National Marine Fisheries Service (NMFS)</a:t>
            </a:r>
            <a:r>
              <a:rPr lang="en-US" sz="2000" dirty="0"/>
              <a:t> is responsible for marine species and fish such as salmon.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i="1" dirty="0"/>
              <a:t>HUD must ensure that any action it authorizes, funds, or carries out is not likely to jeopardize the continued existence of a listed species in the wild or destroy or adversely modify its critical habitat.</a:t>
            </a:r>
          </a:p>
          <a:p>
            <a:pPr marL="0" indent="0">
              <a:buNone/>
            </a:pPr>
            <a:endParaRPr lang="en-US" sz="2000" b="1" i="1" dirty="0"/>
          </a:p>
          <a:p>
            <a:pPr marL="0" indent="0">
              <a:buNone/>
            </a:pPr>
            <a:endParaRPr lang="en-US" sz="2000" dirty="0"/>
          </a:p>
        </p:txBody>
      </p:sp>
      <p:pic>
        <p:nvPicPr>
          <p:cNvPr id="2050" name="Picture 2" descr="Image result for usfws logo">
            <a:extLst>
              <a:ext uri="{FF2B5EF4-FFF2-40B4-BE49-F238E27FC236}">
                <a16:creationId xmlns:a16="http://schemas.microsoft.com/office/drawing/2014/main" id="{32AC72F9-41BE-47FC-94F2-2A33CD3D7F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282" y="2209800"/>
            <a:ext cx="2311718" cy="27602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ational marines fisheries logo">
            <a:extLst>
              <a:ext uri="{FF2B5EF4-FFF2-40B4-BE49-F238E27FC236}">
                <a16:creationId xmlns:a16="http://schemas.microsoft.com/office/drawing/2014/main" id="{070C640E-8897-4DAA-B42F-3D8B23D19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9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Pacific NW Salmon Habitat</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20</a:t>
            </a:fld>
            <a:endParaRPr lang="en-US" dirty="0"/>
          </a:p>
        </p:txBody>
      </p:sp>
      <p:pic>
        <p:nvPicPr>
          <p:cNvPr id="3" name="Picture 2">
            <a:extLst>
              <a:ext uri="{FF2B5EF4-FFF2-40B4-BE49-F238E27FC236}">
                <a16:creationId xmlns:a16="http://schemas.microsoft.com/office/drawing/2014/main" id="{9338A0AF-05A5-4B34-963A-6704A4ED8AC1}"/>
              </a:ext>
            </a:extLst>
          </p:cNvPr>
          <p:cNvPicPr>
            <a:picLocks noChangeAspect="1"/>
          </p:cNvPicPr>
          <p:nvPr/>
        </p:nvPicPr>
        <p:blipFill>
          <a:blip r:embed="rId2"/>
          <a:stretch>
            <a:fillRect/>
          </a:stretch>
        </p:blipFill>
        <p:spPr>
          <a:xfrm>
            <a:off x="1512718" y="1385554"/>
            <a:ext cx="6118564" cy="4646864"/>
          </a:xfrm>
          <a:prstGeom prst="rect">
            <a:avLst/>
          </a:prstGeom>
        </p:spPr>
      </p:pic>
    </p:spTree>
    <p:extLst>
      <p:ext uri="{BB962C8B-B14F-4D97-AF65-F5344CB8AC3E}">
        <p14:creationId xmlns:p14="http://schemas.microsoft.com/office/powerpoint/2010/main" val="44129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44" y="301219"/>
            <a:ext cx="8229600" cy="1630362"/>
          </a:xfrm>
        </p:spPr>
        <p:txBody>
          <a:bodyPr/>
          <a:lstStyle/>
          <a:p>
            <a:r>
              <a:rPr lang="en-US" dirty="0"/>
              <a:t>Best Practices -- 221d4</a:t>
            </a:r>
          </a:p>
        </p:txBody>
      </p:sp>
      <p:sp>
        <p:nvSpPr>
          <p:cNvPr id="3" name="Content Placeholder 2"/>
          <p:cNvSpPr>
            <a:spLocks noGrp="1"/>
          </p:cNvSpPr>
          <p:nvPr>
            <p:ph idx="1"/>
          </p:nvPr>
        </p:nvSpPr>
        <p:spPr>
          <a:xfrm>
            <a:off x="457200" y="1828800"/>
            <a:ext cx="8229600" cy="4114800"/>
          </a:xfrm>
        </p:spPr>
        <p:txBody>
          <a:bodyPr/>
          <a:lstStyle/>
          <a:p>
            <a:pPr marL="0" indent="0">
              <a:buNone/>
            </a:pPr>
            <a:r>
              <a:rPr lang="en-US" sz="2400" dirty="0">
                <a:ea typeface="ＭＳ Ｐゴシック"/>
              </a:rPr>
              <a:t>Have 3</a:t>
            </a:r>
            <a:r>
              <a:rPr lang="en-US" sz="2400" baseline="30000" dirty="0">
                <a:ea typeface="ＭＳ Ｐゴシック"/>
              </a:rPr>
              <a:t>rd</a:t>
            </a:r>
            <a:r>
              <a:rPr lang="en-US" sz="2400" dirty="0">
                <a:ea typeface="ＭＳ Ｐゴシック"/>
              </a:rPr>
              <a:t> Party Environmental Consultant Fully Complete Partner Worksheets.  Even Better – in the HEROS system with necessary Reports Uploaded!</a:t>
            </a:r>
          </a:p>
          <a:p>
            <a:pPr marL="0" indent="0">
              <a:buNone/>
            </a:pPr>
            <a:endParaRPr lang="en-US" sz="2400" dirty="0">
              <a:ea typeface="ＭＳ Ｐゴシック"/>
            </a:endParaRPr>
          </a:p>
          <a:p>
            <a:r>
              <a:rPr lang="en-US" sz="2400" dirty="0">
                <a:ea typeface="ＭＳ Ｐゴシック"/>
              </a:rPr>
              <a:t>Fully Outline Environmental Issues and Mitigation Plans.</a:t>
            </a:r>
          </a:p>
          <a:p>
            <a:r>
              <a:rPr lang="en-US" sz="2400" dirty="0">
                <a:ea typeface="ＭＳ Ｐゴシック"/>
              </a:rPr>
              <a:t>Hire only qualified reviewers with HUD (d)(4) Experience.</a:t>
            </a:r>
            <a:endParaRPr lang="en-US" sz="2400" dirty="0"/>
          </a:p>
          <a:p>
            <a:pPr marL="285750"/>
            <a:r>
              <a:rPr lang="en-US" sz="2400" dirty="0">
                <a:ea typeface="ＭＳ Ｐゴシック"/>
              </a:rPr>
              <a:t>Complete preliminary Phase 1 Prior to Concept Meeting.</a:t>
            </a:r>
          </a:p>
          <a:p>
            <a:pPr marL="285750"/>
            <a:r>
              <a:rPr lang="en-US" sz="2400" dirty="0">
                <a:ea typeface="ＭＳ Ｐゴシック"/>
              </a:rPr>
              <a:t>Obtain all reports for Pre-App.  Waiting until Firm is always a problem.</a:t>
            </a:r>
          </a:p>
          <a:p>
            <a:pPr marL="285750"/>
            <a:r>
              <a:rPr lang="en-US" sz="2400" dirty="0">
                <a:ea typeface="ＭＳ Ｐゴシック"/>
              </a:rPr>
              <a:t>OR/WA/ID have special requirements.  See CPD Reg 10 links.</a:t>
            </a:r>
          </a:p>
          <a:p>
            <a:pPr lvl="1"/>
            <a:endParaRPr lang="en-US" sz="2400" dirty="0">
              <a:cs typeface="Calibri"/>
            </a:endParaRPr>
          </a:p>
          <a:p>
            <a:endParaRPr lang="en-US" sz="2400" dirty="0"/>
          </a:p>
          <a:p>
            <a:pPr marL="0" indent="0">
              <a:buNone/>
            </a:pPr>
            <a:endParaRPr lang="en-US" sz="2100" dirty="0"/>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21</a:t>
            </a:fld>
            <a:endParaRPr lang="en-US" dirty="0"/>
          </a:p>
        </p:txBody>
      </p:sp>
    </p:spTree>
    <p:extLst>
      <p:ext uri="{BB962C8B-B14F-4D97-AF65-F5344CB8AC3E}">
        <p14:creationId xmlns:p14="http://schemas.microsoft.com/office/powerpoint/2010/main" val="281169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Toxics/Contamination</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22</a:t>
            </a:fld>
            <a:endParaRPr lang="en-US" dirty="0"/>
          </a:p>
        </p:txBody>
      </p:sp>
      <p:pic>
        <p:nvPicPr>
          <p:cNvPr id="5" name="Picture 4">
            <a:extLst>
              <a:ext uri="{FF2B5EF4-FFF2-40B4-BE49-F238E27FC236}">
                <a16:creationId xmlns:a16="http://schemas.microsoft.com/office/drawing/2014/main" id="{4C3A69F5-24E3-4980-8358-6E51908EE82A}"/>
              </a:ext>
            </a:extLst>
          </p:cNvPr>
          <p:cNvPicPr>
            <a:picLocks noChangeAspect="1"/>
          </p:cNvPicPr>
          <p:nvPr/>
        </p:nvPicPr>
        <p:blipFill>
          <a:blip r:embed="rId2"/>
          <a:stretch>
            <a:fillRect/>
          </a:stretch>
        </p:blipFill>
        <p:spPr>
          <a:xfrm>
            <a:off x="3218826" y="1600200"/>
            <a:ext cx="2706347" cy="4108826"/>
          </a:xfrm>
          <a:prstGeom prst="rect">
            <a:avLst/>
          </a:prstGeom>
        </p:spPr>
      </p:pic>
    </p:spTree>
    <p:extLst>
      <p:ext uri="{BB962C8B-B14F-4D97-AF65-F5344CB8AC3E}">
        <p14:creationId xmlns:p14="http://schemas.microsoft.com/office/powerpoint/2010/main" val="257875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9BC0-82F9-439B-B6EA-6BFA31B46C08}"/>
              </a:ext>
            </a:extLst>
          </p:cNvPr>
          <p:cNvSpPr>
            <a:spLocks noGrp="1"/>
          </p:cNvSpPr>
          <p:nvPr>
            <p:ph type="title"/>
          </p:nvPr>
        </p:nvSpPr>
        <p:spPr/>
        <p:txBody>
          <a:bodyPr/>
          <a:lstStyle/>
          <a:p>
            <a:r>
              <a:rPr lang="en-US" dirty="0"/>
              <a:t>Contamination – Phase 1/2</a:t>
            </a:r>
          </a:p>
        </p:txBody>
      </p:sp>
      <p:sp>
        <p:nvSpPr>
          <p:cNvPr id="3" name="Content Placeholder 2">
            <a:extLst>
              <a:ext uri="{FF2B5EF4-FFF2-40B4-BE49-F238E27FC236}">
                <a16:creationId xmlns:a16="http://schemas.microsoft.com/office/drawing/2014/main" id="{6EE2D4C5-67A3-489D-B209-388D3674A486}"/>
              </a:ext>
            </a:extLst>
          </p:cNvPr>
          <p:cNvSpPr>
            <a:spLocks noGrp="1"/>
          </p:cNvSpPr>
          <p:nvPr>
            <p:ph idx="1"/>
          </p:nvPr>
        </p:nvSpPr>
        <p:spPr>
          <a:xfrm>
            <a:off x="457200" y="1417638"/>
            <a:ext cx="8229600" cy="4868013"/>
          </a:xfrm>
        </p:spPr>
        <p:txBody>
          <a:bodyPr/>
          <a:lstStyle/>
          <a:p>
            <a:r>
              <a:rPr lang="en-US" sz="2800" dirty="0">
                <a:ea typeface="ＭＳ Ｐゴシック"/>
              </a:rPr>
              <a:t>Previous Hazardous Use/spills</a:t>
            </a:r>
          </a:p>
          <a:p>
            <a:r>
              <a:rPr lang="en-US" sz="2800" dirty="0"/>
              <a:t>Adjacent Property Uses/Contamination (dry cleaner, automotive, etc.)</a:t>
            </a:r>
          </a:p>
          <a:p>
            <a:r>
              <a:rPr lang="en-US" sz="2800" dirty="0">
                <a:ea typeface="ＭＳ Ｐゴシック"/>
              </a:rPr>
              <a:t>Previous </a:t>
            </a:r>
            <a:r>
              <a:rPr lang="en-US" sz="2800" b="1" dirty="0">
                <a:ea typeface="ＭＳ Ｐゴシック"/>
              </a:rPr>
              <a:t>Super Fund Site </a:t>
            </a:r>
            <a:r>
              <a:rPr lang="mr-IN" sz="2800" dirty="0">
                <a:ea typeface="ＭＳ Ｐゴシック"/>
              </a:rPr>
              <a:t>–</a:t>
            </a:r>
            <a:r>
              <a:rPr lang="en-US" sz="2800" dirty="0">
                <a:ea typeface="ＭＳ Ｐゴシック"/>
              </a:rPr>
              <a:t> MAP 9.3</a:t>
            </a:r>
          </a:p>
          <a:p>
            <a:r>
              <a:rPr lang="en-US" sz="2800" dirty="0">
                <a:ea typeface="ＭＳ Ｐゴシック"/>
              </a:rPr>
              <a:t>Must have Closure/No Further Action letter and indication “site safe for human habitation.” </a:t>
            </a:r>
            <a:endParaRPr lang="en-US" sz="2800" dirty="0"/>
          </a:p>
          <a:p>
            <a:r>
              <a:rPr lang="en-US" sz="2800" dirty="0">
                <a:ea typeface="ＭＳ Ｐゴシック"/>
              </a:rPr>
              <a:t>PCBs, Underground Storage Tanks, Explosive tanks nearby, Asbestos, LBP, Radon</a:t>
            </a:r>
          </a:p>
          <a:p>
            <a:r>
              <a:rPr lang="en-US" sz="2800" dirty="0">
                <a:ea typeface="ＭＳ Ｐゴシック"/>
              </a:rPr>
              <a:t>Contaminated Fill Dumped on Site</a:t>
            </a:r>
          </a:p>
          <a:p>
            <a:endParaRPr lang="en-US" dirty="0"/>
          </a:p>
          <a:p>
            <a:endParaRPr lang="en-US" dirty="0"/>
          </a:p>
        </p:txBody>
      </p:sp>
      <p:sp>
        <p:nvSpPr>
          <p:cNvPr id="4" name="Slide Number Placeholder 3">
            <a:extLst>
              <a:ext uri="{FF2B5EF4-FFF2-40B4-BE49-F238E27FC236}">
                <a16:creationId xmlns:a16="http://schemas.microsoft.com/office/drawing/2014/main" id="{09214025-31DD-4193-BF4B-9933A0F658D2}"/>
              </a:ext>
            </a:extLst>
          </p:cNvPr>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23</a:t>
            </a:fld>
            <a:endParaRPr lang="en-US" dirty="0"/>
          </a:p>
        </p:txBody>
      </p:sp>
    </p:spTree>
    <p:extLst>
      <p:ext uri="{BB962C8B-B14F-4D97-AF65-F5344CB8AC3E}">
        <p14:creationId xmlns:p14="http://schemas.microsoft.com/office/powerpoint/2010/main" val="205194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Toxics/Contamination</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24</a:t>
            </a:fld>
            <a:endParaRPr lang="en-US" dirty="0"/>
          </a:p>
        </p:txBody>
      </p:sp>
      <p:pic>
        <p:nvPicPr>
          <p:cNvPr id="3" name="Picture 2">
            <a:extLst>
              <a:ext uri="{FF2B5EF4-FFF2-40B4-BE49-F238E27FC236}">
                <a16:creationId xmlns:a16="http://schemas.microsoft.com/office/drawing/2014/main" id="{217BFAC3-AA48-4293-951E-691E154AFA53}"/>
              </a:ext>
            </a:extLst>
          </p:cNvPr>
          <p:cNvPicPr>
            <a:picLocks noChangeAspect="1"/>
          </p:cNvPicPr>
          <p:nvPr/>
        </p:nvPicPr>
        <p:blipFill>
          <a:blip r:embed="rId2"/>
          <a:stretch>
            <a:fillRect/>
          </a:stretch>
        </p:blipFill>
        <p:spPr>
          <a:xfrm>
            <a:off x="775703" y="1417638"/>
            <a:ext cx="7592593" cy="4267200"/>
          </a:xfrm>
          <a:prstGeom prst="rect">
            <a:avLst/>
          </a:prstGeom>
        </p:spPr>
      </p:pic>
    </p:spTree>
    <p:extLst>
      <p:ext uri="{BB962C8B-B14F-4D97-AF65-F5344CB8AC3E}">
        <p14:creationId xmlns:p14="http://schemas.microsoft.com/office/powerpoint/2010/main" val="406900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Toxics/Contamination</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25</a:t>
            </a:fld>
            <a:endParaRPr lang="en-US" dirty="0"/>
          </a:p>
        </p:txBody>
      </p:sp>
      <p:pic>
        <p:nvPicPr>
          <p:cNvPr id="3" name="Picture 2">
            <a:extLst>
              <a:ext uri="{FF2B5EF4-FFF2-40B4-BE49-F238E27FC236}">
                <a16:creationId xmlns:a16="http://schemas.microsoft.com/office/drawing/2014/main" id="{F99E2D1A-2280-4DA1-B6D9-1DBB9C0B6787}"/>
              </a:ext>
            </a:extLst>
          </p:cNvPr>
          <p:cNvPicPr>
            <a:picLocks noChangeAspect="1"/>
          </p:cNvPicPr>
          <p:nvPr/>
        </p:nvPicPr>
        <p:blipFill>
          <a:blip r:embed="rId2"/>
          <a:stretch>
            <a:fillRect/>
          </a:stretch>
        </p:blipFill>
        <p:spPr>
          <a:xfrm>
            <a:off x="761609" y="1417638"/>
            <a:ext cx="7620781" cy="4324350"/>
          </a:xfrm>
          <a:prstGeom prst="rect">
            <a:avLst/>
          </a:prstGeom>
        </p:spPr>
      </p:pic>
    </p:spTree>
    <p:extLst>
      <p:ext uri="{BB962C8B-B14F-4D97-AF65-F5344CB8AC3E}">
        <p14:creationId xmlns:p14="http://schemas.microsoft.com/office/powerpoint/2010/main" val="341509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a:t>Toxics Reminders</a:t>
            </a:r>
            <a:r>
              <a:rPr lang="en-US" dirty="0"/>
              <a:t>	</a:t>
            </a:r>
          </a:p>
        </p:txBody>
      </p:sp>
      <p:sp>
        <p:nvSpPr>
          <p:cNvPr id="3" name="Content Placeholder 2"/>
          <p:cNvSpPr>
            <a:spLocks noGrp="1"/>
          </p:cNvSpPr>
          <p:nvPr>
            <p:ph idx="1"/>
          </p:nvPr>
        </p:nvSpPr>
        <p:spPr>
          <a:xfrm>
            <a:off x="457200" y="914400"/>
            <a:ext cx="8229600" cy="5181599"/>
          </a:xfrm>
        </p:spPr>
        <p:txBody>
          <a:bodyPr/>
          <a:lstStyle/>
          <a:p>
            <a:r>
              <a:rPr lang="en-US" sz="2400" dirty="0">
                <a:ea typeface="ＭＳ Ｐゴシック"/>
              </a:rPr>
              <a:t>MAP 9.3 Superfund sites require a letter from Agency with jurisdiction (e.g. EPA) that site is safe for human habitation.</a:t>
            </a:r>
            <a:endParaRPr lang="en-US" sz="2400" dirty="0"/>
          </a:p>
          <a:p>
            <a:r>
              <a:rPr lang="en-US" sz="2400" dirty="0"/>
              <a:t>Narrative must address this fully or delays may result.</a:t>
            </a:r>
          </a:p>
          <a:p>
            <a:r>
              <a:rPr lang="en-US" sz="2400" dirty="0"/>
              <a:t>Review reports and recommendations and accurately reflect.</a:t>
            </a:r>
          </a:p>
          <a:p>
            <a:r>
              <a:rPr lang="en-US" sz="2400" dirty="0"/>
              <a:t>IMPORTANT: Do not leave recommendations by consultant unaddressed/open as these will become deficiencies and will delay HUD’s review.  (e.g. if additional testing is recommended, then obtain such testing and provide results and updated recommendations to HUD without HUD having to ask for it.  This goes for other recommendations by Consultants – not only Phase I/II toxics.  </a:t>
            </a:r>
          </a:p>
          <a:p>
            <a:r>
              <a:rPr lang="en-US" sz="2400" dirty="0"/>
              <a:t>Make hard decisions early on and confer with HUD early, when warranted.</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26</a:t>
            </a:fld>
            <a:endParaRPr lang="en-US" dirty="0"/>
          </a:p>
        </p:txBody>
      </p:sp>
    </p:spTree>
    <p:extLst>
      <p:ext uri="{BB962C8B-B14F-4D97-AF65-F5344CB8AC3E}">
        <p14:creationId xmlns:p14="http://schemas.microsoft.com/office/powerpoint/2010/main" val="403711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b="1" dirty="0"/>
              <a:t>Contamination “Case Study”</a:t>
            </a:r>
          </a:p>
        </p:txBody>
      </p:sp>
      <p:sp>
        <p:nvSpPr>
          <p:cNvPr id="3" name="Content Placeholder 2"/>
          <p:cNvSpPr>
            <a:spLocks noGrp="1"/>
          </p:cNvSpPr>
          <p:nvPr>
            <p:ph idx="1"/>
          </p:nvPr>
        </p:nvSpPr>
        <p:spPr>
          <a:xfrm>
            <a:off x="457200" y="1349449"/>
            <a:ext cx="8229600" cy="5135563"/>
          </a:xfrm>
        </p:spPr>
        <p:txBody>
          <a:bodyPr/>
          <a:lstStyle/>
          <a:p>
            <a:r>
              <a:rPr lang="en-US" sz="2800" dirty="0">
                <a:ea typeface="ＭＳ Ｐゴシック"/>
              </a:rPr>
              <a:t>HUD FHA MF deal. New Construction less than 200 units.  Lender Narrative: toxics underground with “mitigation plan in place” (w/Spec </a:t>
            </a:r>
            <a:r>
              <a:rPr lang="en-US" sz="2800" dirty="0" err="1">
                <a:ea typeface="ＭＳ Ｐゴシック"/>
              </a:rPr>
              <a:t>Conds</a:t>
            </a:r>
            <a:r>
              <a:rPr lang="en-US" sz="2800" dirty="0">
                <a:ea typeface="ＭＳ Ｐゴシック"/>
              </a:rPr>
              <a:t> to Firm), and Phase 1 states “implementation of plan is not currently effective, but will be in two years”</a:t>
            </a:r>
            <a:r>
              <a:rPr lang="mr-IN" sz="2800" dirty="0">
                <a:ea typeface="ＭＳ Ｐゴシック"/>
              </a:rPr>
              <a:t>…</a:t>
            </a:r>
            <a:endParaRPr lang="en-US" sz="2800" dirty="0">
              <a:ea typeface="ＭＳ Ｐゴシック"/>
            </a:endParaRPr>
          </a:p>
          <a:p>
            <a:r>
              <a:rPr lang="en-US" sz="2800" dirty="0">
                <a:ea typeface="ＭＳ Ｐゴシック"/>
              </a:rPr>
              <a:t>IS THIS SUFFICIENT FOR HUD TO ISSUE A </a:t>
            </a:r>
            <a:r>
              <a:rPr lang="en-US" sz="2800" i="1" u="sng" dirty="0">
                <a:ea typeface="ＭＳ Ｐゴシック"/>
              </a:rPr>
              <a:t>FIRM COMMITMENT</a:t>
            </a:r>
            <a:r>
              <a:rPr lang="en-US" sz="2800" dirty="0">
                <a:ea typeface="ＭＳ Ｐゴシック"/>
              </a:rPr>
              <a:t>???  Why or why not? Was Ch. 9.3 fully addressed?</a:t>
            </a:r>
          </a:p>
          <a:p>
            <a:r>
              <a:rPr lang="en-US" sz="2800" dirty="0">
                <a:ea typeface="ＭＳ Ｐゴシック"/>
              </a:rPr>
              <a:t>What steps did HUD take internally???</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27</a:t>
            </a:fld>
            <a:endParaRPr lang="en-US" dirty="0"/>
          </a:p>
        </p:txBody>
      </p:sp>
    </p:spTree>
    <p:extLst>
      <p:ext uri="{BB962C8B-B14F-4D97-AF65-F5344CB8AC3E}">
        <p14:creationId xmlns:p14="http://schemas.microsoft.com/office/powerpoint/2010/main" val="384086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B032-0617-41CD-895F-ED8E03EC0B77}"/>
              </a:ext>
            </a:extLst>
          </p:cNvPr>
          <p:cNvSpPr>
            <a:spLocks noGrp="1"/>
          </p:cNvSpPr>
          <p:nvPr>
            <p:ph type="title"/>
          </p:nvPr>
        </p:nvSpPr>
        <p:spPr/>
        <p:txBody>
          <a:bodyPr/>
          <a:lstStyle/>
          <a:p>
            <a:r>
              <a:rPr lang="en-US" dirty="0"/>
              <a:t>HUD ECO Consultation</a:t>
            </a:r>
          </a:p>
        </p:txBody>
      </p:sp>
      <p:sp>
        <p:nvSpPr>
          <p:cNvPr id="3" name="Content Placeholder 2">
            <a:extLst>
              <a:ext uri="{FF2B5EF4-FFF2-40B4-BE49-F238E27FC236}">
                <a16:creationId xmlns:a16="http://schemas.microsoft.com/office/drawing/2014/main" id="{0DA10A55-2AAA-4D2D-BFFD-5EC4B1595536}"/>
              </a:ext>
            </a:extLst>
          </p:cNvPr>
          <p:cNvSpPr>
            <a:spLocks noGrp="1"/>
          </p:cNvSpPr>
          <p:nvPr>
            <p:ph idx="1"/>
          </p:nvPr>
        </p:nvSpPr>
        <p:spPr>
          <a:xfrm>
            <a:off x="457200" y="1371600"/>
            <a:ext cx="8229600" cy="4876800"/>
          </a:xfrm>
        </p:spPr>
        <p:txBody>
          <a:bodyPr/>
          <a:lstStyle/>
          <a:p>
            <a:r>
              <a:rPr lang="en-US" dirty="0"/>
              <a:t>NC Projects over 200 units</a:t>
            </a:r>
          </a:p>
          <a:p>
            <a:r>
              <a:rPr lang="en-US" dirty="0"/>
              <a:t>NC Projects with noise levels above 65db</a:t>
            </a:r>
          </a:p>
          <a:p>
            <a:r>
              <a:rPr lang="en-US" dirty="0"/>
              <a:t>Complicated Environmental Issues and cases where questions are not resolved definitively (Toxics, Floods, Wetlands, SHPO, Endangered Species, and unique situations).  </a:t>
            </a:r>
          </a:p>
          <a:p>
            <a:r>
              <a:rPr lang="en-US" dirty="0"/>
              <a:t>ECO provides “Comments” and advice to MF</a:t>
            </a:r>
          </a:p>
          <a:p>
            <a:r>
              <a:rPr lang="en-US" dirty="0"/>
              <a:t>Early project Guidance/questions welcomed</a:t>
            </a:r>
            <a:r>
              <a:rPr lang="en-US" dirty="0">
                <a:sym typeface="Wingdings"/>
              </a:rPr>
              <a:t></a:t>
            </a:r>
            <a:endParaRPr lang="en-US" dirty="0"/>
          </a:p>
          <a:p>
            <a:endParaRPr lang="en-US" dirty="0"/>
          </a:p>
        </p:txBody>
      </p:sp>
      <p:sp>
        <p:nvSpPr>
          <p:cNvPr id="4" name="Slide Number Placeholder 3">
            <a:extLst>
              <a:ext uri="{FF2B5EF4-FFF2-40B4-BE49-F238E27FC236}">
                <a16:creationId xmlns:a16="http://schemas.microsoft.com/office/drawing/2014/main" id="{0859F880-3514-4F29-A9D5-D190AEDE5C33}"/>
              </a:ext>
            </a:extLst>
          </p:cNvPr>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28</a:t>
            </a:fld>
            <a:endParaRPr lang="en-US" dirty="0"/>
          </a:p>
        </p:txBody>
      </p:sp>
    </p:spTree>
    <p:extLst>
      <p:ext uri="{BB962C8B-B14F-4D97-AF65-F5344CB8AC3E}">
        <p14:creationId xmlns:p14="http://schemas.microsoft.com/office/powerpoint/2010/main" val="3236344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B032-0617-41CD-895F-ED8E03EC0B77}"/>
              </a:ext>
            </a:extLst>
          </p:cNvPr>
          <p:cNvSpPr>
            <a:spLocks noGrp="1"/>
          </p:cNvSpPr>
          <p:nvPr>
            <p:ph type="title"/>
          </p:nvPr>
        </p:nvSpPr>
        <p:spPr>
          <a:xfrm>
            <a:off x="457200" y="76200"/>
            <a:ext cx="8229600" cy="1143000"/>
          </a:xfrm>
        </p:spPr>
        <p:txBody>
          <a:bodyPr/>
          <a:lstStyle/>
          <a:p>
            <a:r>
              <a:rPr lang="en-US" sz="4000" b="1" dirty="0"/>
              <a:t>Important: Doing Business in Region X</a:t>
            </a:r>
          </a:p>
        </p:txBody>
      </p:sp>
      <p:sp>
        <p:nvSpPr>
          <p:cNvPr id="3" name="Content Placeholder 2">
            <a:extLst>
              <a:ext uri="{FF2B5EF4-FFF2-40B4-BE49-F238E27FC236}">
                <a16:creationId xmlns:a16="http://schemas.microsoft.com/office/drawing/2014/main" id="{0DA10A55-2AAA-4D2D-BFFD-5EC4B1595536}"/>
              </a:ext>
            </a:extLst>
          </p:cNvPr>
          <p:cNvSpPr>
            <a:spLocks noGrp="1"/>
          </p:cNvSpPr>
          <p:nvPr>
            <p:ph idx="1"/>
          </p:nvPr>
        </p:nvSpPr>
        <p:spPr>
          <a:xfrm>
            <a:off x="457200" y="914400"/>
            <a:ext cx="8229600" cy="4876800"/>
          </a:xfrm>
        </p:spPr>
        <p:txBody>
          <a:bodyPr/>
          <a:lstStyle/>
          <a:p>
            <a:pPr marL="0" indent="0">
              <a:buNone/>
            </a:pPr>
            <a:r>
              <a:rPr lang="en-US" sz="2400" dirty="0"/>
              <a:t>Region X provides additional guidance that is specific for certain states located in the Northwest. This guidance should be reviewed as there may be a process/procedure or special guidance that is unique for that law and authority in the state listed.</a:t>
            </a:r>
          </a:p>
          <a:p>
            <a:pPr marL="0" indent="0">
              <a:buNone/>
            </a:pPr>
            <a:r>
              <a:rPr lang="en-US" sz="2000" dirty="0">
                <a:hlinkClick r:id="rId2"/>
              </a:rPr>
              <a:t>https://www.hud.gov/states/shared/working/r10/environment</a:t>
            </a:r>
            <a:endParaRPr lang="en-US" sz="20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59F880-3514-4F29-A9D5-D190AEDE5C33}"/>
              </a:ext>
            </a:extLst>
          </p:cNvPr>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29</a:t>
            </a:fld>
            <a:endParaRPr lang="en-US" dirty="0"/>
          </a:p>
        </p:txBody>
      </p:sp>
      <p:pic>
        <p:nvPicPr>
          <p:cNvPr id="5" name="Picture 4">
            <a:extLst>
              <a:ext uri="{FF2B5EF4-FFF2-40B4-BE49-F238E27FC236}">
                <a16:creationId xmlns:a16="http://schemas.microsoft.com/office/drawing/2014/main" id="{E970A5C9-4221-474D-9CA8-4D703AA1EE2E}"/>
              </a:ext>
            </a:extLst>
          </p:cNvPr>
          <p:cNvPicPr>
            <a:picLocks noChangeAspect="1"/>
          </p:cNvPicPr>
          <p:nvPr/>
        </p:nvPicPr>
        <p:blipFill>
          <a:blip r:embed="rId3"/>
          <a:stretch>
            <a:fillRect/>
          </a:stretch>
        </p:blipFill>
        <p:spPr>
          <a:xfrm>
            <a:off x="2569337" y="3530788"/>
            <a:ext cx="4005326" cy="2542987"/>
          </a:xfrm>
          <a:prstGeom prst="rect">
            <a:avLst/>
          </a:prstGeom>
        </p:spPr>
      </p:pic>
    </p:spTree>
    <p:extLst>
      <p:ext uri="{BB962C8B-B14F-4D97-AF65-F5344CB8AC3E}">
        <p14:creationId xmlns:p14="http://schemas.microsoft.com/office/powerpoint/2010/main" val="379795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3</a:t>
            </a:fld>
            <a:endParaRPr lang="en-US" dirty="0"/>
          </a:p>
        </p:txBody>
      </p:sp>
      <p:sp>
        <p:nvSpPr>
          <p:cNvPr id="5" name="Content Placeholder 4">
            <a:extLst>
              <a:ext uri="{FF2B5EF4-FFF2-40B4-BE49-F238E27FC236}">
                <a16:creationId xmlns:a16="http://schemas.microsoft.com/office/drawing/2014/main" id="{CA4C9C72-1BF2-4EDC-BEEC-6E23D25AF67E}"/>
              </a:ext>
            </a:extLst>
          </p:cNvPr>
          <p:cNvSpPr>
            <a:spLocks noGrp="1"/>
          </p:cNvSpPr>
          <p:nvPr>
            <p:ph idx="1"/>
          </p:nvPr>
        </p:nvSpPr>
        <p:spPr>
          <a:xfrm>
            <a:off x="428790" y="838200"/>
            <a:ext cx="8258010" cy="5181600"/>
          </a:xfrm>
        </p:spPr>
        <p:txBody>
          <a:bodyPr/>
          <a:lstStyle/>
          <a:p>
            <a:pPr marL="0" indent="0">
              <a:buNone/>
            </a:pPr>
            <a:r>
              <a:rPr lang="en-US" sz="2000" dirty="0"/>
              <a:t>To determine if the project will impact endangered/threatened species; define the </a:t>
            </a:r>
            <a:r>
              <a:rPr lang="en-US" sz="2000" b="1" dirty="0"/>
              <a:t>Action Area or Impact Area </a:t>
            </a:r>
            <a:r>
              <a:rPr lang="en-US" sz="2000" dirty="0"/>
              <a:t>- all areas where the proposal will affect either directly, indirectly, and/or cumulatively, and is not merely the immediate area involved in the project. (50 CFR 402.02) </a:t>
            </a:r>
          </a:p>
          <a:p>
            <a:pPr marL="0" indent="0">
              <a:buNone/>
            </a:pPr>
            <a:endParaRPr lang="en-US" sz="2000" dirty="0"/>
          </a:p>
          <a:p>
            <a:pPr marL="0" indent="0">
              <a:buNone/>
            </a:pPr>
            <a:r>
              <a:rPr lang="en-US" sz="2000" dirty="0"/>
              <a:t>Then obtain a list of protected species by contacting your local USFWS </a:t>
            </a:r>
            <a:r>
              <a:rPr lang="en-US" sz="2000" b="1" dirty="0"/>
              <a:t>and or </a:t>
            </a:r>
            <a:r>
              <a:rPr lang="en-US" sz="2000" dirty="0"/>
              <a:t>NOAA NMFS office, or </a:t>
            </a:r>
          </a:p>
          <a:p>
            <a:r>
              <a:rPr lang="en-US" sz="2000" b="1" dirty="0"/>
              <a:t>Information for Planning and Consultation (</a:t>
            </a:r>
            <a:r>
              <a:rPr lang="en-US" sz="2000" b="1" dirty="0" err="1"/>
              <a:t>IPaC</a:t>
            </a:r>
            <a:r>
              <a:rPr lang="en-US" sz="2000" b="1" dirty="0"/>
              <a:t>) </a:t>
            </a:r>
            <a:r>
              <a:rPr lang="en-US" sz="2000" dirty="0"/>
              <a:t>is a project planning tool which streamlines the USFWS environmental review process and links directly with ECOS</a:t>
            </a:r>
          </a:p>
          <a:p>
            <a:pPr lvl="1"/>
            <a:r>
              <a:rPr lang="en-US" sz="2000" dirty="0">
                <a:hlinkClick r:id="rId2"/>
              </a:rPr>
              <a:t>https://ecos.fws.gov/ipac/</a:t>
            </a:r>
            <a:endParaRPr lang="en-US" sz="2000" dirty="0"/>
          </a:p>
          <a:p>
            <a:pPr marL="0" indent="0">
              <a:buNone/>
            </a:pPr>
            <a:endParaRPr lang="en-US" sz="2000" dirty="0"/>
          </a:p>
          <a:p>
            <a:pPr marL="0" indent="0">
              <a:buNone/>
            </a:pPr>
            <a:r>
              <a:rPr lang="en-US" sz="2000" dirty="0" err="1"/>
              <a:t>IPaC</a:t>
            </a:r>
            <a:r>
              <a:rPr lang="en-US" sz="2000" dirty="0"/>
              <a:t> is an informal consultation that provides immediate results of any species of concern and identifies final critical habitat occurrences in the impact area of  the project.</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67795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B032-0617-41CD-895F-ED8E03EC0B77}"/>
              </a:ext>
            </a:extLst>
          </p:cNvPr>
          <p:cNvSpPr>
            <a:spLocks noGrp="1"/>
          </p:cNvSpPr>
          <p:nvPr>
            <p:ph type="title"/>
          </p:nvPr>
        </p:nvSpPr>
        <p:spPr>
          <a:xfrm>
            <a:off x="457200" y="76200"/>
            <a:ext cx="8229600" cy="1143000"/>
          </a:xfrm>
        </p:spPr>
        <p:txBody>
          <a:bodyPr/>
          <a:lstStyle/>
          <a:p>
            <a:r>
              <a:rPr lang="en-US" sz="4000" b="1" dirty="0"/>
              <a:t>Resources</a:t>
            </a:r>
          </a:p>
        </p:txBody>
      </p:sp>
      <p:sp>
        <p:nvSpPr>
          <p:cNvPr id="4" name="Slide Number Placeholder 3">
            <a:extLst>
              <a:ext uri="{FF2B5EF4-FFF2-40B4-BE49-F238E27FC236}">
                <a16:creationId xmlns:a16="http://schemas.microsoft.com/office/drawing/2014/main" id="{0859F880-3514-4F29-A9D5-D190AEDE5C33}"/>
              </a:ext>
            </a:extLst>
          </p:cNvPr>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30</a:t>
            </a:fld>
            <a:endParaRPr lang="en-US" dirty="0"/>
          </a:p>
        </p:txBody>
      </p:sp>
      <p:sp>
        <p:nvSpPr>
          <p:cNvPr id="6" name="Content Placeholder 3">
            <a:extLst>
              <a:ext uri="{FF2B5EF4-FFF2-40B4-BE49-F238E27FC236}">
                <a16:creationId xmlns:a16="http://schemas.microsoft.com/office/drawing/2014/main" id="{50B4EEDF-C14A-4F16-A206-5BF3A41424C5}"/>
              </a:ext>
            </a:extLst>
          </p:cNvPr>
          <p:cNvSpPr txBox="1">
            <a:spLocks/>
          </p:cNvSpPr>
          <p:nvPr/>
        </p:nvSpPr>
        <p:spPr bwMode="auto">
          <a:xfrm>
            <a:off x="304800" y="790894"/>
            <a:ext cx="85343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325" indent="0">
              <a:lnSpc>
                <a:spcPct val="90000"/>
              </a:lnSpc>
              <a:buFont typeface="Arial" charset="0"/>
              <a:buNone/>
            </a:pPr>
            <a:r>
              <a:rPr lang="en-US" altLang="en-US" sz="2400" b="1" dirty="0"/>
              <a:t>HUD Exchange:</a:t>
            </a:r>
          </a:p>
          <a:p>
            <a:pPr marL="60325" indent="0">
              <a:lnSpc>
                <a:spcPct val="90000"/>
              </a:lnSpc>
              <a:buFont typeface="Arial" charset="0"/>
              <a:buNone/>
            </a:pPr>
            <a:r>
              <a:rPr lang="en-US" altLang="en-US" sz="2400" u="sng" dirty="0">
                <a:hlinkClick r:id="rId2"/>
              </a:rPr>
              <a:t>https://www.hudexchange.info/programs/environmental-review/</a:t>
            </a:r>
            <a:endParaRPr lang="en-US" altLang="en-US" sz="2400" u="sng" dirty="0"/>
          </a:p>
          <a:p>
            <a:pPr marL="60325" indent="0">
              <a:lnSpc>
                <a:spcPct val="90000"/>
              </a:lnSpc>
              <a:buFont typeface="Arial" charset="0"/>
              <a:buNone/>
            </a:pPr>
            <a:endParaRPr lang="en-US" altLang="en-US" sz="2400" u="sng" dirty="0"/>
          </a:p>
          <a:p>
            <a:pPr marL="60325" indent="0">
              <a:lnSpc>
                <a:spcPct val="90000"/>
              </a:lnSpc>
              <a:buFont typeface="Arial" charset="0"/>
              <a:buNone/>
            </a:pPr>
            <a:endParaRPr lang="en-US" altLang="en-US" sz="2400" u="sng" dirty="0"/>
          </a:p>
        </p:txBody>
      </p:sp>
      <p:sp>
        <p:nvSpPr>
          <p:cNvPr id="8" name="Content Placeholder 3">
            <a:extLst>
              <a:ext uri="{FF2B5EF4-FFF2-40B4-BE49-F238E27FC236}">
                <a16:creationId xmlns:a16="http://schemas.microsoft.com/office/drawing/2014/main" id="{D4BB337E-1287-4BDE-8FC0-5126835D3785}"/>
              </a:ext>
            </a:extLst>
          </p:cNvPr>
          <p:cNvSpPr>
            <a:spLocks noGrp="1"/>
          </p:cNvSpPr>
          <p:nvPr>
            <p:ph idx="1"/>
          </p:nvPr>
        </p:nvSpPr>
        <p:spPr>
          <a:xfrm>
            <a:off x="304800" y="1646238"/>
            <a:ext cx="8534399" cy="762000"/>
          </a:xfrm>
        </p:spPr>
        <p:txBody>
          <a:bodyPr/>
          <a:lstStyle/>
          <a:p>
            <a:pPr marL="60325" indent="0">
              <a:lnSpc>
                <a:spcPct val="90000"/>
              </a:lnSpc>
              <a:buNone/>
            </a:pPr>
            <a:r>
              <a:rPr lang="en-US" altLang="en-US" sz="2400" b="1" dirty="0"/>
              <a:t>WISER:</a:t>
            </a:r>
          </a:p>
          <a:p>
            <a:pPr marL="60325" indent="0">
              <a:lnSpc>
                <a:spcPct val="90000"/>
              </a:lnSpc>
              <a:buNone/>
            </a:pPr>
            <a:r>
              <a:rPr lang="en-US" altLang="en-US" sz="2400" u="sng" dirty="0">
                <a:hlinkClick r:id="rId3"/>
              </a:rPr>
              <a:t>https://www.hudexchange.info/trainings/wiser/</a:t>
            </a:r>
            <a:endParaRPr lang="en-US" altLang="en-US" sz="2400" u="sng" dirty="0"/>
          </a:p>
          <a:p>
            <a:pPr marL="60325" indent="0">
              <a:lnSpc>
                <a:spcPct val="90000"/>
              </a:lnSpc>
              <a:buNone/>
            </a:pPr>
            <a:endParaRPr lang="en-US" altLang="en-US" sz="2400" u="sng" dirty="0"/>
          </a:p>
        </p:txBody>
      </p:sp>
      <p:pic>
        <p:nvPicPr>
          <p:cNvPr id="9" name="Picture 8">
            <a:extLst>
              <a:ext uri="{FF2B5EF4-FFF2-40B4-BE49-F238E27FC236}">
                <a16:creationId xmlns:a16="http://schemas.microsoft.com/office/drawing/2014/main" id="{17C35AA4-CB2E-41C9-82ED-A2AF9FF7338C}"/>
              </a:ext>
            </a:extLst>
          </p:cNvPr>
          <p:cNvPicPr>
            <a:picLocks noChangeAspect="1"/>
          </p:cNvPicPr>
          <p:nvPr/>
        </p:nvPicPr>
        <p:blipFill rotWithShape="1">
          <a:blip r:embed="rId4"/>
          <a:srcRect l="45192" t="10396" r="35103" b="49589"/>
          <a:stretch/>
        </p:blipFill>
        <p:spPr>
          <a:xfrm>
            <a:off x="2322322" y="2516822"/>
            <a:ext cx="4499353" cy="3565526"/>
          </a:xfrm>
          <a:prstGeom prst="rect">
            <a:avLst/>
          </a:prstGeom>
          <a:ln w="12700">
            <a:solidFill>
              <a:schemeClr val="tx1"/>
            </a:solidFill>
          </a:ln>
        </p:spPr>
      </p:pic>
    </p:spTree>
    <p:extLst>
      <p:ext uri="{BB962C8B-B14F-4D97-AF65-F5344CB8AC3E}">
        <p14:creationId xmlns:p14="http://schemas.microsoft.com/office/powerpoint/2010/main" val="25212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For more information and always changing:</a:t>
            </a:r>
          </a:p>
        </p:txBody>
      </p:sp>
      <p:sp>
        <p:nvSpPr>
          <p:cNvPr id="3" name="Content Placeholder 2"/>
          <p:cNvSpPr>
            <a:spLocks noGrp="1"/>
          </p:cNvSpPr>
          <p:nvPr>
            <p:ph idx="1"/>
          </p:nvPr>
        </p:nvSpPr>
        <p:spPr>
          <a:xfrm>
            <a:off x="619347" y="1620579"/>
            <a:ext cx="8229600" cy="4706815"/>
          </a:xfrm>
        </p:spPr>
        <p:txBody>
          <a:bodyPr>
            <a:normAutofit/>
          </a:bodyPr>
          <a:lstStyle/>
          <a:p>
            <a:pPr marL="0" indent="0">
              <a:buNone/>
            </a:pPr>
            <a:r>
              <a:rPr lang="en-US" sz="3400" dirty="0">
                <a:ea typeface="ＭＳ Ｐゴシック"/>
              </a:rPr>
              <a:t>MAP Guide 2016, soon to be revised</a:t>
            </a:r>
          </a:p>
          <a:p>
            <a:pPr marL="0" indent="0">
              <a:buNone/>
            </a:pPr>
            <a:r>
              <a:rPr lang="en-US" sz="3400" dirty="0">
                <a:ea typeface="ＭＳ Ｐゴシック"/>
              </a:rPr>
              <a:t>24 CFR Parts 50, 55</a:t>
            </a:r>
          </a:p>
          <a:p>
            <a:pPr marL="0" indent="0">
              <a:buNone/>
            </a:pPr>
            <a:r>
              <a:rPr lang="en-US" sz="3400" dirty="0">
                <a:ea typeface="ＭＳ Ｐゴシック"/>
              </a:rPr>
              <a:t>HEROS system, including checklists</a:t>
            </a:r>
          </a:p>
          <a:p>
            <a:pPr marL="0" indent="0">
              <a:buNone/>
            </a:pPr>
            <a:r>
              <a:rPr lang="en-US" sz="3400" dirty="0">
                <a:ea typeface="ＭＳ Ｐゴシック"/>
              </a:rPr>
              <a:t>HUD Noise Guidebook, Ch 4</a:t>
            </a:r>
          </a:p>
          <a:p>
            <a:pPr marL="0" indent="0">
              <a:buNone/>
            </a:pPr>
            <a:r>
              <a:rPr lang="en-US" sz="3400" dirty="0">
                <a:ea typeface="ＭＳ Ｐゴシック"/>
              </a:rPr>
              <a:t>CA SHPO Agreement with HUD</a:t>
            </a:r>
          </a:p>
          <a:p>
            <a:pPr marL="0" indent="0">
              <a:buNone/>
            </a:pPr>
            <a:r>
              <a:rPr lang="en-US" sz="3400" dirty="0">
                <a:ea typeface="ＭＳ Ｐゴシック"/>
              </a:rPr>
              <a:t>CPD Environmental Website</a:t>
            </a:r>
          </a:p>
          <a:p>
            <a:pPr marL="0" indent="0">
              <a:buNone/>
            </a:pPr>
            <a:r>
              <a:rPr lang="en-US" sz="3400" dirty="0">
                <a:ea typeface="ＭＳ Ｐゴシック"/>
              </a:rPr>
              <a:t>CPD Training in Portland</a:t>
            </a:r>
            <a:r>
              <a:rPr lang="en-US" sz="3400">
                <a:ea typeface="ＭＳ Ｐゴシック"/>
              </a:rPr>
              <a:t>! (</a:t>
            </a:r>
            <a:r>
              <a:rPr lang="en-US" sz="3400" dirty="0">
                <a:ea typeface="ＭＳ Ｐゴシック"/>
              </a:rPr>
              <a:t>Sept 11-13)</a:t>
            </a:r>
            <a:endParaRPr lang="en-US" sz="3400" dirty="0"/>
          </a:p>
          <a:p>
            <a:pPr marL="0" indent="0">
              <a:buNone/>
            </a:pPr>
            <a:endParaRPr lang="en-US" sz="4000" dirty="0"/>
          </a:p>
          <a:p>
            <a:pPr marL="0" indent="0">
              <a:buNone/>
            </a:pPr>
            <a:endParaRPr lang="en-US" sz="4000" dirty="0"/>
          </a:p>
          <a:p>
            <a:pPr marL="0" indent="0">
              <a:buNone/>
            </a:pPr>
            <a:endParaRPr lang="en-US" sz="2800" dirty="0"/>
          </a:p>
          <a:p>
            <a:pPr marL="2286000" lvl="5" indent="0">
              <a:buNone/>
            </a:pPr>
            <a:endParaRPr lang="en-US" sz="2800" dirty="0"/>
          </a:p>
          <a:p>
            <a:endParaRPr lang="en-US" sz="4000" dirty="0"/>
          </a:p>
        </p:txBody>
      </p:sp>
    </p:spTree>
    <p:extLst>
      <p:ext uri="{BB962C8B-B14F-4D97-AF65-F5344CB8AC3E}">
        <p14:creationId xmlns:p14="http://schemas.microsoft.com/office/powerpoint/2010/main" val="2803776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For Assistance:</a:t>
            </a:r>
          </a:p>
        </p:txBody>
      </p:sp>
      <p:sp>
        <p:nvSpPr>
          <p:cNvPr id="3" name="Content Placeholder 2"/>
          <p:cNvSpPr>
            <a:spLocks noGrp="1"/>
          </p:cNvSpPr>
          <p:nvPr>
            <p:ph idx="1"/>
          </p:nvPr>
        </p:nvSpPr>
        <p:spPr>
          <a:xfrm>
            <a:off x="457200" y="1143000"/>
            <a:ext cx="8229600" cy="4706815"/>
          </a:xfrm>
        </p:spPr>
        <p:txBody>
          <a:bodyPr>
            <a:normAutofit/>
          </a:bodyPr>
          <a:lstStyle/>
          <a:p>
            <a:pPr marL="2286000" lvl="5" indent="0">
              <a:buNone/>
            </a:pPr>
            <a:endParaRPr lang="en-US" sz="2800" dirty="0"/>
          </a:p>
          <a:p>
            <a:endParaRPr lang="en-US" sz="4000" dirty="0"/>
          </a:p>
        </p:txBody>
      </p:sp>
      <p:graphicFrame>
        <p:nvGraphicFramePr>
          <p:cNvPr id="4" name="Table 3">
            <a:extLst>
              <a:ext uri="{FF2B5EF4-FFF2-40B4-BE49-F238E27FC236}">
                <a16:creationId xmlns:a16="http://schemas.microsoft.com/office/drawing/2014/main" id="{D25CED16-A6D4-4D00-A129-E53613EAB924}"/>
              </a:ext>
            </a:extLst>
          </p:cNvPr>
          <p:cNvGraphicFramePr>
            <a:graphicFrameLocks noGrp="1"/>
          </p:cNvGraphicFramePr>
          <p:nvPr>
            <p:extLst>
              <p:ext uri="{D42A27DB-BD31-4B8C-83A1-F6EECF244321}">
                <p14:modId xmlns:p14="http://schemas.microsoft.com/office/powerpoint/2010/main" val="454657130"/>
              </p:ext>
            </p:extLst>
          </p:nvPr>
        </p:nvGraphicFramePr>
        <p:xfrm>
          <a:off x="228600" y="1828800"/>
          <a:ext cx="9982200" cy="689610"/>
        </p:xfrm>
        <a:graphic>
          <a:graphicData uri="http://schemas.openxmlformats.org/drawingml/2006/table">
            <a:tbl>
              <a:tblPr/>
              <a:tblGrid>
                <a:gridCol w="1288025">
                  <a:extLst>
                    <a:ext uri="{9D8B030D-6E8A-4147-A177-3AD203B41FA5}">
                      <a16:colId xmlns:a16="http://schemas.microsoft.com/office/drawing/2014/main" val="2227791372"/>
                    </a:ext>
                  </a:extLst>
                </a:gridCol>
                <a:gridCol w="1963753">
                  <a:extLst>
                    <a:ext uri="{9D8B030D-6E8A-4147-A177-3AD203B41FA5}">
                      <a16:colId xmlns:a16="http://schemas.microsoft.com/office/drawing/2014/main" val="3529572518"/>
                    </a:ext>
                  </a:extLst>
                </a:gridCol>
                <a:gridCol w="3478645">
                  <a:extLst>
                    <a:ext uri="{9D8B030D-6E8A-4147-A177-3AD203B41FA5}">
                      <a16:colId xmlns:a16="http://schemas.microsoft.com/office/drawing/2014/main" val="4120540467"/>
                    </a:ext>
                  </a:extLst>
                </a:gridCol>
                <a:gridCol w="3251777">
                  <a:extLst>
                    <a:ext uri="{9D8B030D-6E8A-4147-A177-3AD203B41FA5}">
                      <a16:colId xmlns:a16="http://schemas.microsoft.com/office/drawing/2014/main" val="2255168420"/>
                    </a:ext>
                  </a:extLst>
                </a:gridCol>
              </a:tblGrid>
              <a:tr h="190500">
                <a:tc>
                  <a:txBody>
                    <a:bodyPr/>
                    <a:lstStyle/>
                    <a:p>
                      <a:pPr algn="ctr" fontAlgn="b"/>
                      <a:r>
                        <a:rPr lang="en-US" sz="2200" b="0" i="0" u="none" strike="noStrike">
                          <a:solidFill>
                            <a:srgbClr val="000000"/>
                          </a:solidFill>
                          <a:effectLst/>
                          <a:latin typeface="Calibri" panose="020F0502020204030204" pitchFamily="34" charset="0"/>
                        </a:rPr>
                        <a:t>West</a:t>
                      </a:r>
                    </a:p>
                  </a:txBody>
                  <a:tcPr marL="9525" marR="9525" marT="9525" marB="0" anchor="b">
                    <a:lnL>
                      <a:noFill/>
                    </a:lnL>
                    <a:lnR>
                      <a:noFill/>
                    </a:lnR>
                    <a:lnT>
                      <a:noFill/>
                    </a:lnT>
                    <a:lnB>
                      <a:noFill/>
                    </a:lnB>
                  </a:tcPr>
                </a:tc>
                <a:tc>
                  <a:txBody>
                    <a:bodyPr/>
                    <a:lstStyle/>
                    <a:p>
                      <a:pPr algn="l" fontAlgn="b"/>
                      <a:r>
                        <a:rPr lang="en-US" sz="2200" b="0" i="0" u="none" strike="noStrike" dirty="0">
                          <a:solidFill>
                            <a:srgbClr val="000000"/>
                          </a:solidFill>
                          <a:effectLst/>
                          <a:latin typeface="Calibri" panose="020F0502020204030204" pitchFamily="34" charset="0"/>
                        </a:rPr>
                        <a:t>Larry Fergison or</a:t>
                      </a:r>
                    </a:p>
                  </a:txBody>
                  <a:tcPr marL="9525" marR="9525" marT="9525" marB="0" anchor="b">
                    <a:lnL>
                      <a:noFill/>
                    </a:lnL>
                    <a:lnR>
                      <a:noFill/>
                    </a:lnR>
                    <a:lnT>
                      <a:noFill/>
                    </a:lnT>
                    <a:lnB>
                      <a:noFill/>
                    </a:lnB>
                  </a:tcPr>
                </a:tc>
                <a:tc>
                  <a:txBody>
                    <a:bodyPr/>
                    <a:lstStyle/>
                    <a:p>
                      <a:pPr algn="l" fontAlgn="b"/>
                      <a:r>
                        <a:rPr lang="en-US" sz="2200" b="0" i="0" u="sng" strike="noStrike">
                          <a:solidFill>
                            <a:srgbClr val="0563C1"/>
                          </a:solidFill>
                          <a:effectLst/>
                          <a:latin typeface="Calibri" panose="020F0502020204030204" pitchFamily="34" charset="0"/>
                          <a:hlinkClick r:id="rId3"/>
                        </a:rPr>
                        <a:t>Laurence.J.Fergison@hud.gov</a:t>
                      </a:r>
                      <a:endParaRPr lang="en-US" sz="22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200" b="0" i="0" u="none" strike="noStrike">
                          <a:solidFill>
                            <a:srgbClr val="000000"/>
                          </a:solidFill>
                          <a:effectLst/>
                          <a:latin typeface="Calibri" panose="020F0502020204030204" pitchFamily="34" charset="0"/>
                        </a:rPr>
                        <a:t>415-489-6618</a:t>
                      </a:r>
                    </a:p>
                  </a:txBody>
                  <a:tcPr marL="9525" marR="9525" marT="9525" marB="0" anchor="b">
                    <a:lnL>
                      <a:noFill/>
                    </a:lnL>
                    <a:lnR>
                      <a:noFill/>
                    </a:lnR>
                    <a:lnT>
                      <a:noFill/>
                    </a:lnT>
                    <a:lnB>
                      <a:noFill/>
                    </a:lnB>
                  </a:tcPr>
                </a:tc>
                <a:extLst>
                  <a:ext uri="{0D108BD9-81ED-4DB2-BD59-A6C34878D82A}">
                    <a16:rowId xmlns:a16="http://schemas.microsoft.com/office/drawing/2014/main" val="3859824125"/>
                  </a:ext>
                </a:extLst>
              </a:tr>
              <a:tr h="190500">
                <a:tc>
                  <a:txBody>
                    <a:bodyPr/>
                    <a:lstStyle/>
                    <a:p>
                      <a:pPr algn="ctr" fontAlgn="b"/>
                      <a:r>
                        <a:rPr lang="en-US" sz="2200" b="0" i="0" u="none" strike="noStrike">
                          <a:solidFill>
                            <a:srgbClr val="000000"/>
                          </a:solidFill>
                          <a:effectLst/>
                          <a:latin typeface="Calibri" panose="020F0502020204030204" pitchFamily="34" charset="0"/>
                        </a:rPr>
                        <a:t>Region</a:t>
                      </a:r>
                    </a:p>
                  </a:txBody>
                  <a:tcPr marL="9525" marR="9525" marT="9525" marB="0" anchor="b">
                    <a:lnL>
                      <a:noFill/>
                    </a:lnL>
                    <a:lnR>
                      <a:noFill/>
                    </a:lnR>
                    <a:lnT>
                      <a:noFill/>
                    </a:lnT>
                    <a:lnB>
                      <a:noFill/>
                    </a:lnB>
                  </a:tcPr>
                </a:tc>
                <a:tc>
                  <a:txBody>
                    <a:bodyPr/>
                    <a:lstStyle/>
                    <a:p>
                      <a:pPr algn="l" fontAlgn="b"/>
                      <a:r>
                        <a:rPr lang="en-US" sz="2200" b="0" i="0" u="none" strike="noStrike">
                          <a:solidFill>
                            <a:srgbClr val="000000"/>
                          </a:solidFill>
                          <a:effectLst/>
                          <a:latin typeface="Calibri" panose="020F0502020204030204" pitchFamily="34" charset="0"/>
                        </a:rPr>
                        <a:t>Tim Sovold</a:t>
                      </a:r>
                    </a:p>
                  </a:txBody>
                  <a:tcPr marL="9525" marR="9525" marT="9525" marB="0" anchor="b">
                    <a:lnL>
                      <a:noFill/>
                    </a:lnL>
                    <a:lnR>
                      <a:noFill/>
                    </a:lnR>
                    <a:lnT>
                      <a:noFill/>
                    </a:lnT>
                    <a:lnB>
                      <a:noFill/>
                    </a:lnB>
                  </a:tcPr>
                </a:tc>
                <a:tc>
                  <a:txBody>
                    <a:bodyPr/>
                    <a:lstStyle/>
                    <a:p>
                      <a:pPr algn="l" fontAlgn="b"/>
                      <a:r>
                        <a:rPr lang="en-US" sz="2200" b="0" i="0" u="sng" strike="noStrike">
                          <a:solidFill>
                            <a:srgbClr val="0563C1"/>
                          </a:solidFill>
                          <a:effectLst/>
                          <a:latin typeface="Calibri" panose="020F0502020204030204" pitchFamily="34" charset="0"/>
                          <a:hlinkClick r:id="rId4"/>
                        </a:rPr>
                        <a:t>Tim.Sovold@hud.gov</a:t>
                      </a:r>
                      <a:endParaRPr lang="en-US" sz="22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200" b="0" i="0" u="none" strike="noStrike" dirty="0">
                          <a:solidFill>
                            <a:srgbClr val="000000"/>
                          </a:solidFill>
                          <a:effectLst/>
                          <a:latin typeface="Calibri" panose="020F0502020204030204" pitchFamily="34" charset="0"/>
                        </a:rPr>
                        <a:t>303-839-2617</a:t>
                      </a:r>
                    </a:p>
                  </a:txBody>
                  <a:tcPr marL="9525" marR="9525" marT="9525" marB="0" anchor="b">
                    <a:lnL>
                      <a:noFill/>
                    </a:lnL>
                    <a:lnR>
                      <a:noFill/>
                    </a:lnR>
                    <a:lnT>
                      <a:noFill/>
                    </a:lnT>
                    <a:lnB>
                      <a:noFill/>
                    </a:lnB>
                  </a:tcPr>
                </a:tc>
                <a:extLst>
                  <a:ext uri="{0D108BD9-81ED-4DB2-BD59-A6C34878D82A}">
                    <a16:rowId xmlns:a16="http://schemas.microsoft.com/office/drawing/2014/main" val="1763132185"/>
                  </a:ext>
                </a:extLst>
              </a:tr>
            </a:tbl>
          </a:graphicData>
        </a:graphic>
      </p:graphicFrame>
    </p:spTree>
    <p:extLst>
      <p:ext uri="{BB962C8B-B14F-4D97-AF65-F5344CB8AC3E}">
        <p14:creationId xmlns:p14="http://schemas.microsoft.com/office/powerpoint/2010/main" val="324221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4</a:t>
            </a:fld>
            <a:endParaRPr lang="en-US" dirty="0"/>
          </a:p>
        </p:txBody>
      </p:sp>
      <p:pic>
        <p:nvPicPr>
          <p:cNvPr id="3" name="Picture 2">
            <a:extLst>
              <a:ext uri="{FF2B5EF4-FFF2-40B4-BE49-F238E27FC236}">
                <a16:creationId xmlns:a16="http://schemas.microsoft.com/office/drawing/2014/main" id="{1ABD7CA7-CD7E-4131-A5CE-169EC6D6BD88}"/>
              </a:ext>
            </a:extLst>
          </p:cNvPr>
          <p:cNvPicPr>
            <a:picLocks noChangeAspect="1"/>
          </p:cNvPicPr>
          <p:nvPr/>
        </p:nvPicPr>
        <p:blipFill>
          <a:blip r:embed="rId2"/>
          <a:stretch>
            <a:fillRect/>
          </a:stretch>
        </p:blipFill>
        <p:spPr>
          <a:xfrm>
            <a:off x="455940" y="2444804"/>
            <a:ext cx="4076700" cy="2965396"/>
          </a:xfrm>
          <a:prstGeom prst="rect">
            <a:avLst/>
          </a:prstGeom>
        </p:spPr>
      </p:pic>
      <p:pic>
        <p:nvPicPr>
          <p:cNvPr id="6" name="Picture 5">
            <a:extLst>
              <a:ext uri="{FF2B5EF4-FFF2-40B4-BE49-F238E27FC236}">
                <a16:creationId xmlns:a16="http://schemas.microsoft.com/office/drawing/2014/main" id="{9255A360-9539-4BAA-8C1D-C12E1B7E89A8}"/>
              </a:ext>
            </a:extLst>
          </p:cNvPr>
          <p:cNvPicPr>
            <a:picLocks noChangeAspect="1"/>
          </p:cNvPicPr>
          <p:nvPr/>
        </p:nvPicPr>
        <p:blipFill>
          <a:blip r:embed="rId3"/>
          <a:stretch>
            <a:fillRect/>
          </a:stretch>
        </p:blipFill>
        <p:spPr>
          <a:xfrm>
            <a:off x="457200" y="1219200"/>
            <a:ext cx="3990810" cy="1122415"/>
          </a:xfrm>
          <a:prstGeom prst="rect">
            <a:avLst/>
          </a:prstGeom>
        </p:spPr>
      </p:pic>
      <p:pic>
        <p:nvPicPr>
          <p:cNvPr id="7" name="Picture 6">
            <a:extLst>
              <a:ext uri="{FF2B5EF4-FFF2-40B4-BE49-F238E27FC236}">
                <a16:creationId xmlns:a16="http://schemas.microsoft.com/office/drawing/2014/main" id="{D5500FD3-FCCC-4395-9635-16EB12715445}"/>
              </a:ext>
            </a:extLst>
          </p:cNvPr>
          <p:cNvPicPr>
            <a:picLocks noChangeAspect="1"/>
          </p:cNvPicPr>
          <p:nvPr/>
        </p:nvPicPr>
        <p:blipFill>
          <a:blip r:embed="rId4"/>
          <a:stretch>
            <a:fillRect/>
          </a:stretch>
        </p:blipFill>
        <p:spPr>
          <a:xfrm>
            <a:off x="4668545" y="914400"/>
            <a:ext cx="3886637" cy="2895600"/>
          </a:xfrm>
          <a:prstGeom prst="rect">
            <a:avLst/>
          </a:prstGeom>
        </p:spPr>
      </p:pic>
      <p:sp>
        <p:nvSpPr>
          <p:cNvPr id="8" name="TextBox 7">
            <a:extLst>
              <a:ext uri="{FF2B5EF4-FFF2-40B4-BE49-F238E27FC236}">
                <a16:creationId xmlns:a16="http://schemas.microsoft.com/office/drawing/2014/main" id="{2F1B1CA6-1D9D-4722-9471-9FFF0A1C1DA3}"/>
              </a:ext>
            </a:extLst>
          </p:cNvPr>
          <p:cNvSpPr txBox="1"/>
          <p:nvPr/>
        </p:nvSpPr>
        <p:spPr>
          <a:xfrm>
            <a:off x="394127" y="773668"/>
            <a:ext cx="4044697" cy="369332"/>
          </a:xfrm>
          <a:prstGeom prst="rect">
            <a:avLst/>
          </a:prstGeom>
          <a:noFill/>
        </p:spPr>
        <p:txBody>
          <a:bodyPr wrap="none" rtlCol="0">
            <a:spAutoFit/>
          </a:bodyPr>
          <a:lstStyle/>
          <a:p>
            <a:r>
              <a:rPr lang="en-US" b="1" dirty="0"/>
              <a:t>Example: </a:t>
            </a:r>
            <a:r>
              <a:rPr lang="en-US" b="1" dirty="0" err="1"/>
              <a:t>IPaC</a:t>
            </a:r>
            <a:r>
              <a:rPr lang="en-US" b="1" dirty="0"/>
              <a:t> Official Species List</a:t>
            </a:r>
          </a:p>
        </p:txBody>
      </p:sp>
      <p:pic>
        <p:nvPicPr>
          <p:cNvPr id="9" name="Picture 8">
            <a:extLst>
              <a:ext uri="{FF2B5EF4-FFF2-40B4-BE49-F238E27FC236}">
                <a16:creationId xmlns:a16="http://schemas.microsoft.com/office/drawing/2014/main" id="{75D0A232-4877-43BB-8347-D21506C68043}"/>
              </a:ext>
            </a:extLst>
          </p:cNvPr>
          <p:cNvPicPr>
            <a:picLocks noChangeAspect="1"/>
          </p:cNvPicPr>
          <p:nvPr/>
        </p:nvPicPr>
        <p:blipFill>
          <a:blip r:embed="rId5"/>
          <a:stretch>
            <a:fillRect/>
          </a:stretch>
        </p:blipFill>
        <p:spPr>
          <a:xfrm>
            <a:off x="4668545" y="3767614"/>
            <a:ext cx="3332455" cy="804386"/>
          </a:xfrm>
          <a:prstGeom prst="rect">
            <a:avLst/>
          </a:prstGeom>
        </p:spPr>
      </p:pic>
      <p:pic>
        <p:nvPicPr>
          <p:cNvPr id="10" name="Picture 9">
            <a:extLst>
              <a:ext uri="{FF2B5EF4-FFF2-40B4-BE49-F238E27FC236}">
                <a16:creationId xmlns:a16="http://schemas.microsoft.com/office/drawing/2014/main" id="{E4CDF3AA-13D6-4406-B52A-0AB47F537BB5}"/>
              </a:ext>
            </a:extLst>
          </p:cNvPr>
          <p:cNvPicPr>
            <a:picLocks noChangeAspect="1"/>
          </p:cNvPicPr>
          <p:nvPr/>
        </p:nvPicPr>
        <p:blipFill>
          <a:blip r:embed="rId6"/>
          <a:stretch>
            <a:fillRect/>
          </a:stretch>
        </p:blipFill>
        <p:spPr>
          <a:xfrm>
            <a:off x="4701036" y="4668785"/>
            <a:ext cx="3798519" cy="1122415"/>
          </a:xfrm>
          <a:prstGeom prst="rect">
            <a:avLst/>
          </a:prstGeom>
        </p:spPr>
      </p:pic>
    </p:spTree>
    <p:extLst>
      <p:ext uri="{BB962C8B-B14F-4D97-AF65-F5344CB8AC3E}">
        <p14:creationId xmlns:p14="http://schemas.microsoft.com/office/powerpoint/2010/main" val="121864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76200"/>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5</a:t>
            </a:fld>
            <a:endParaRPr lang="en-US" dirty="0"/>
          </a:p>
        </p:txBody>
      </p:sp>
      <p:sp>
        <p:nvSpPr>
          <p:cNvPr id="8" name="TextBox 7">
            <a:extLst>
              <a:ext uri="{FF2B5EF4-FFF2-40B4-BE49-F238E27FC236}">
                <a16:creationId xmlns:a16="http://schemas.microsoft.com/office/drawing/2014/main" id="{2F1B1CA6-1D9D-4722-9471-9FFF0A1C1DA3}"/>
              </a:ext>
            </a:extLst>
          </p:cNvPr>
          <p:cNvSpPr txBox="1"/>
          <p:nvPr/>
        </p:nvSpPr>
        <p:spPr>
          <a:xfrm>
            <a:off x="394127" y="685800"/>
            <a:ext cx="8378563" cy="1477328"/>
          </a:xfrm>
          <a:prstGeom prst="rect">
            <a:avLst/>
          </a:prstGeom>
          <a:noFill/>
        </p:spPr>
        <p:txBody>
          <a:bodyPr wrap="square" rtlCol="0">
            <a:spAutoFit/>
          </a:bodyPr>
          <a:lstStyle/>
          <a:p>
            <a:r>
              <a:rPr lang="en-US" dirty="0"/>
              <a:t>What effects, if any, will the project have on federally listed species or designated critical habitat? There are three possible determinations: </a:t>
            </a:r>
          </a:p>
          <a:p>
            <a:pPr marL="285750" indent="-285750">
              <a:buFont typeface="Arial" panose="020B0604020202020204" pitchFamily="34" charset="0"/>
              <a:buChar char="•"/>
            </a:pPr>
            <a:r>
              <a:rPr lang="en-US" dirty="0"/>
              <a:t>No Effect; </a:t>
            </a:r>
          </a:p>
          <a:p>
            <a:pPr marL="285750" indent="-285750">
              <a:buFont typeface="Arial" panose="020B0604020202020204" pitchFamily="34" charset="0"/>
              <a:buChar char="•"/>
            </a:pPr>
            <a:r>
              <a:rPr lang="en-US" dirty="0"/>
              <a:t>May Affect, Not Likely to Adversely Affect; and</a:t>
            </a:r>
          </a:p>
          <a:p>
            <a:pPr marL="285750" indent="-285750">
              <a:buFont typeface="Arial" panose="020B0604020202020204" pitchFamily="34" charset="0"/>
              <a:buChar char="•"/>
            </a:pPr>
            <a:r>
              <a:rPr lang="en-US" dirty="0"/>
              <a:t>May Affect, Likely to Adversely Affect.</a:t>
            </a:r>
          </a:p>
        </p:txBody>
      </p:sp>
      <p:pic>
        <p:nvPicPr>
          <p:cNvPr id="3" name="Picture 2">
            <a:extLst>
              <a:ext uri="{FF2B5EF4-FFF2-40B4-BE49-F238E27FC236}">
                <a16:creationId xmlns:a16="http://schemas.microsoft.com/office/drawing/2014/main" id="{6E2A54A9-891B-4E75-B01E-51605B3BFF0B}"/>
              </a:ext>
            </a:extLst>
          </p:cNvPr>
          <p:cNvPicPr>
            <a:picLocks noChangeAspect="1"/>
          </p:cNvPicPr>
          <p:nvPr/>
        </p:nvPicPr>
        <p:blipFill>
          <a:blip r:embed="rId2"/>
          <a:stretch>
            <a:fillRect/>
          </a:stretch>
        </p:blipFill>
        <p:spPr>
          <a:xfrm>
            <a:off x="1295400" y="3037858"/>
            <a:ext cx="7023538" cy="2201596"/>
          </a:xfrm>
          <a:prstGeom prst="rect">
            <a:avLst/>
          </a:prstGeom>
        </p:spPr>
      </p:pic>
      <p:pic>
        <p:nvPicPr>
          <p:cNvPr id="5" name="Picture 4">
            <a:extLst>
              <a:ext uri="{FF2B5EF4-FFF2-40B4-BE49-F238E27FC236}">
                <a16:creationId xmlns:a16="http://schemas.microsoft.com/office/drawing/2014/main" id="{9FA9AA98-DD16-4D40-8219-44C15E8E6CBE}"/>
              </a:ext>
            </a:extLst>
          </p:cNvPr>
          <p:cNvPicPr>
            <a:picLocks noChangeAspect="1"/>
          </p:cNvPicPr>
          <p:nvPr/>
        </p:nvPicPr>
        <p:blipFill>
          <a:blip r:embed="rId3"/>
          <a:stretch>
            <a:fillRect/>
          </a:stretch>
        </p:blipFill>
        <p:spPr>
          <a:xfrm>
            <a:off x="1295400" y="5239454"/>
            <a:ext cx="5167313" cy="862299"/>
          </a:xfrm>
          <a:prstGeom prst="rect">
            <a:avLst/>
          </a:prstGeom>
        </p:spPr>
      </p:pic>
      <p:sp>
        <p:nvSpPr>
          <p:cNvPr id="6" name="TextBox 5">
            <a:extLst>
              <a:ext uri="{FF2B5EF4-FFF2-40B4-BE49-F238E27FC236}">
                <a16:creationId xmlns:a16="http://schemas.microsoft.com/office/drawing/2014/main" id="{96301B9E-89C8-4D31-9D61-E1E92675AEE8}"/>
              </a:ext>
            </a:extLst>
          </p:cNvPr>
          <p:cNvSpPr txBox="1"/>
          <p:nvPr/>
        </p:nvSpPr>
        <p:spPr>
          <a:xfrm>
            <a:off x="386507" y="1905000"/>
            <a:ext cx="830029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a:t>Environmental Conservation Online System (ECOS) – </a:t>
            </a:r>
            <a:r>
              <a:rPr lang="en-US" dirty="0"/>
              <a:t>Provides habitat information for each species. </a:t>
            </a:r>
            <a:r>
              <a:rPr lang="en-US" sz="1600" dirty="0">
                <a:solidFill>
                  <a:schemeClr val="accent1">
                    <a:lumMod val="75000"/>
                  </a:schemeClr>
                </a:solidFill>
              </a:rPr>
              <a:t>https://ecos.fws.gov/ecp/report/table/critical-habitat.html</a:t>
            </a:r>
          </a:p>
        </p:txBody>
      </p:sp>
    </p:spTree>
    <p:extLst>
      <p:ext uri="{BB962C8B-B14F-4D97-AF65-F5344CB8AC3E}">
        <p14:creationId xmlns:p14="http://schemas.microsoft.com/office/powerpoint/2010/main" val="75782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83" y="51406"/>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6</a:t>
            </a:fld>
            <a:endParaRPr lang="en-US" dirty="0"/>
          </a:p>
        </p:txBody>
      </p:sp>
      <p:sp>
        <p:nvSpPr>
          <p:cNvPr id="8" name="TextBox 7">
            <a:extLst>
              <a:ext uri="{FF2B5EF4-FFF2-40B4-BE49-F238E27FC236}">
                <a16:creationId xmlns:a16="http://schemas.microsoft.com/office/drawing/2014/main" id="{2F1B1CA6-1D9D-4722-9471-9FFF0A1C1DA3}"/>
              </a:ext>
            </a:extLst>
          </p:cNvPr>
          <p:cNvSpPr txBox="1"/>
          <p:nvPr/>
        </p:nvSpPr>
        <p:spPr>
          <a:xfrm>
            <a:off x="371310" y="685800"/>
            <a:ext cx="8365747" cy="1200329"/>
          </a:xfrm>
          <a:prstGeom prst="rect">
            <a:avLst/>
          </a:prstGeom>
          <a:noFill/>
        </p:spPr>
        <p:txBody>
          <a:bodyPr wrap="square" rtlCol="0">
            <a:spAutoFit/>
          </a:bodyPr>
          <a:lstStyle/>
          <a:p>
            <a:r>
              <a:rPr lang="en-US" dirty="0"/>
              <a:t>By using the FWS Endangered Species List with the ECOS information, describe the characteristics of the site, and how it compares to each species critical habitat to determine what effects the development will have on the endangered/threatened species.</a:t>
            </a:r>
          </a:p>
        </p:txBody>
      </p:sp>
      <p:pic>
        <p:nvPicPr>
          <p:cNvPr id="7" name="Picture 6">
            <a:extLst>
              <a:ext uri="{FF2B5EF4-FFF2-40B4-BE49-F238E27FC236}">
                <a16:creationId xmlns:a16="http://schemas.microsoft.com/office/drawing/2014/main" id="{AE679321-D47E-46F2-A1D6-2D346D2F3C3B}"/>
              </a:ext>
            </a:extLst>
          </p:cNvPr>
          <p:cNvPicPr>
            <a:picLocks noChangeAspect="1"/>
          </p:cNvPicPr>
          <p:nvPr/>
        </p:nvPicPr>
        <p:blipFill>
          <a:blip r:embed="rId2"/>
          <a:stretch>
            <a:fillRect/>
          </a:stretch>
        </p:blipFill>
        <p:spPr>
          <a:xfrm>
            <a:off x="1066800" y="1885950"/>
            <a:ext cx="6877050" cy="2533650"/>
          </a:xfrm>
          <a:prstGeom prst="rect">
            <a:avLst/>
          </a:prstGeom>
        </p:spPr>
      </p:pic>
      <p:sp>
        <p:nvSpPr>
          <p:cNvPr id="9" name="TextBox 8">
            <a:extLst>
              <a:ext uri="{FF2B5EF4-FFF2-40B4-BE49-F238E27FC236}">
                <a16:creationId xmlns:a16="http://schemas.microsoft.com/office/drawing/2014/main" id="{0FC2F582-9E84-4758-B13D-74B4A60D0F13}"/>
              </a:ext>
            </a:extLst>
          </p:cNvPr>
          <p:cNvSpPr txBox="1"/>
          <p:nvPr/>
        </p:nvSpPr>
        <p:spPr>
          <a:xfrm>
            <a:off x="386550" y="4466272"/>
            <a:ext cx="8350507" cy="1477328"/>
          </a:xfrm>
          <a:prstGeom prst="rect">
            <a:avLst/>
          </a:prstGeom>
          <a:noFill/>
        </p:spPr>
        <p:txBody>
          <a:bodyPr wrap="square" rtlCol="0">
            <a:spAutoFit/>
          </a:bodyPr>
          <a:lstStyle/>
          <a:p>
            <a:r>
              <a:rPr lang="en-US" dirty="0"/>
              <a:t>If the project will have </a:t>
            </a:r>
            <a:r>
              <a:rPr lang="en-US" b="1" dirty="0"/>
              <a:t>No Effect </a:t>
            </a:r>
            <a:r>
              <a:rPr lang="en-US" dirty="0"/>
              <a:t>on listed species or critical habitats, there is no need to consult with the Services. The ERR should contain evidence the habitat will not be altered or species be affected (e.g. species list; habitat assessment conducted by a qualified expert; letter from local planning or natural resource departments; contracted study).</a:t>
            </a:r>
          </a:p>
        </p:txBody>
      </p:sp>
    </p:spTree>
    <p:extLst>
      <p:ext uri="{BB962C8B-B14F-4D97-AF65-F5344CB8AC3E}">
        <p14:creationId xmlns:p14="http://schemas.microsoft.com/office/powerpoint/2010/main" val="205751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7</a:t>
            </a:fld>
            <a:endParaRPr lang="en-US" dirty="0"/>
          </a:p>
        </p:txBody>
      </p:sp>
      <p:sp>
        <p:nvSpPr>
          <p:cNvPr id="8" name="TextBox 7">
            <a:extLst>
              <a:ext uri="{FF2B5EF4-FFF2-40B4-BE49-F238E27FC236}">
                <a16:creationId xmlns:a16="http://schemas.microsoft.com/office/drawing/2014/main" id="{2F1B1CA6-1D9D-4722-9471-9FFF0A1C1DA3}"/>
              </a:ext>
            </a:extLst>
          </p:cNvPr>
          <p:cNvSpPr txBox="1"/>
          <p:nvPr/>
        </p:nvSpPr>
        <p:spPr>
          <a:xfrm>
            <a:off x="304800" y="762000"/>
            <a:ext cx="8458200" cy="1477328"/>
          </a:xfrm>
          <a:prstGeom prst="rect">
            <a:avLst/>
          </a:prstGeom>
          <a:noFill/>
        </p:spPr>
        <p:txBody>
          <a:bodyPr wrap="square" rtlCol="0">
            <a:spAutoFit/>
          </a:bodyPr>
          <a:lstStyle/>
          <a:p>
            <a:r>
              <a:rPr lang="en-US" dirty="0"/>
              <a:t>A project </a:t>
            </a:r>
            <a:r>
              <a:rPr lang="en-US" b="1" dirty="0"/>
              <a:t>May Affect</a:t>
            </a:r>
            <a:r>
              <a:rPr lang="en-US" dirty="0"/>
              <a:t> but is </a:t>
            </a:r>
            <a:r>
              <a:rPr lang="en-US" b="1" dirty="0"/>
              <a:t>Not Likely to Adversely Affect </a:t>
            </a:r>
            <a:r>
              <a:rPr lang="en-US" dirty="0"/>
              <a:t>listed species and/or critical habitats if all potential effects will be beneficial, discountable, or insignificant. A project whose impacts on listed species and/or critical habitats may be greater than beneficial, discountable, or insignificant is considered </a:t>
            </a:r>
            <a:r>
              <a:rPr lang="en-US" b="1" dirty="0"/>
              <a:t>Likely to Adversely Affect.</a:t>
            </a:r>
          </a:p>
        </p:txBody>
      </p:sp>
      <p:sp>
        <p:nvSpPr>
          <p:cNvPr id="5" name="TextBox 4">
            <a:extLst>
              <a:ext uri="{FF2B5EF4-FFF2-40B4-BE49-F238E27FC236}">
                <a16:creationId xmlns:a16="http://schemas.microsoft.com/office/drawing/2014/main" id="{B285679A-99F5-4D66-92E5-2B70899FF699}"/>
              </a:ext>
            </a:extLst>
          </p:cNvPr>
          <p:cNvSpPr txBox="1"/>
          <p:nvPr/>
        </p:nvSpPr>
        <p:spPr>
          <a:xfrm>
            <a:off x="304800" y="2362200"/>
            <a:ext cx="8613832" cy="3416320"/>
          </a:xfrm>
          <a:prstGeom prst="rect">
            <a:avLst/>
          </a:prstGeom>
          <a:noFill/>
        </p:spPr>
        <p:txBody>
          <a:bodyPr wrap="square" rtlCol="0">
            <a:spAutoFit/>
          </a:bodyPr>
          <a:lstStyle/>
          <a:p>
            <a:r>
              <a:rPr lang="en-US" b="1" dirty="0"/>
              <a:t>Informal consultation </a:t>
            </a:r>
            <a:r>
              <a:rPr lang="en-US" dirty="0"/>
              <a:t>is required if the project is found Not Likely to Adversely Affect. The Services may either concur with the finding or find that formal consultation is required. If the Services concur with the finding that the project is Not Likely to Adversely Affect, consultation is complete. The ERR should contain all documentation, including the biological evaluation and concurrence(s).</a:t>
            </a:r>
          </a:p>
          <a:p>
            <a:endParaRPr lang="en-US" dirty="0"/>
          </a:p>
          <a:p>
            <a:r>
              <a:rPr lang="en-US" b="1" dirty="0"/>
              <a:t>Formal consultation </a:t>
            </a:r>
            <a:r>
              <a:rPr lang="en-US" dirty="0"/>
              <a:t>is required if the project is found Likely to Adversely Affect. Work with the Services to ensure that the project is not likely to jeopardize listed species or destroy or adversely modify critical habitat. Incorporate all appropriate mitigation measures into project plans, and include in the ERR all documentation, including the biological evaluation or assessment and biological option(s) issued by the Services.</a:t>
            </a:r>
          </a:p>
        </p:txBody>
      </p:sp>
    </p:spTree>
    <p:extLst>
      <p:ext uri="{BB962C8B-B14F-4D97-AF65-F5344CB8AC3E}">
        <p14:creationId xmlns:p14="http://schemas.microsoft.com/office/powerpoint/2010/main" val="43831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417"/>
            <a:ext cx="8229600" cy="970221"/>
          </a:xfrm>
        </p:spPr>
        <p:txBody>
          <a:bodyPr/>
          <a:lstStyle/>
          <a:p>
            <a:r>
              <a:rPr lang="en-US" sz="4000" b="1" dirty="0"/>
              <a:t>Endangered Species </a:t>
            </a:r>
            <a:br>
              <a:rPr lang="en-US" sz="4000" b="1" dirty="0"/>
            </a:br>
            <a:r>
              <a:rPr lang="en-US" sz="4000" b="1" dirty="0"/>
              <a:t>Preservation</a:t>
            </a:r>
          </a:p>
        </p:txBody>
      </p:sp>
      <p:sp>
        <p:nvSpPr>
          <p:cNvPr id="4" name="Slide Number Placeholder 3"/>
          <p:cNvSpPr>
            <a:spLocks noGrp="1"/>
          </p:cNvSpPr>
          <p:nvPr>
            <p:ph type="sldNum" sz="quarter" idx="12"/>
          </p:nvPr>
        </p:nvSpPr>
        <p:spPr>
          <a:xfrm>
            <a:off x="6400800" y="6356350"/>
            <a:ext cx="2133600" cy="365125"/>
          </a:xfrm>
        </p:spPr>
        <p:txBody>
          <a:bodyPr/>
          <a:lstStyle/>
          <a:p>
            <a:pPr>
              <a:defRPr/>
            </a:pPr>
            <a:fld id="{F1F30C1C-CDE0-4F30-A413-EA88285F78CF}" type="slidenum">
              <a:rPr lang="en-US" smtClean="0"/>
              <a:pPr>
                <a:defRPr/>
              </a:pPr>
              <a:t>8</a:t>
            </a:fld>
            <a:endParaRPr lang="en-US" dirty="0"/>
          </a:p>
        </p:txBody>
      </p:sp>
      <p:pic>
        <p:nvPicPr>
          <p:cNvPr id="5" name="Picture 4">
            <a:extLst>
              <a:ext uri="{FF2B5EF4-FFF2-40B4-BE49-F238E27FC236}">
                <a16:creationId xmlns:a16="http://schemas.microsoft.com/office/drawing/2014/main" id="{5DD1D08D-5361-4FF8-8B52-1ECF4A620502}"/>
              </a:ext>
            </a:extLst>
          </p:cNvPr>
          <p:cNvPicPr>
            <a:picLocks noChangeAspect="1"/>
          </p:cNvPicPr>
          <p:nvPr/>
        </p:nvPicPr>
        <p:blipFill>
          <a:blip r:embed="rId2"/>
          <a:stretch>
            <a:fillRect/>
          </a:stretch>
        </p:blipFill>
        <p:spPr>
          <a:xfrm>
            <a:off x="2212546" y="2073275"/>
            <a:ext cx="4718908" cy="2976129"/>
          </a:xfrm>
          <a:prstGeom prst="rect">
            <a:avLst/>
          </a:prstGeom>
        </p:spPr>
      </p:pic>
    </p:spTree>
    <p:extLst>
      <p:ext uri="{BB962C8B-B14F-4D97-AF65-F5344CB8AC3E}">
        <p14:creationId xmlns:p14="http://schemas.microsoft.com/office/powerpoint/2010/main" val="257851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0" y="97989"/>
            <a:ext cx="8458200" cy="868362"/>
          </a:xfrm>
        </p:spPr>
        <p:txBody>
          <a:bodyPr/>
          <a:lstStyle/>
          <a:p>
            <a:r>
              <a:rPr lang="en-US" sz="2400" b="1" dirty="0">
                <a:latin typeface="Arial" panose="020B0604020202020204" pitchFamily="34" charset="0"/>
                <a:ea typeface="ＭＳ Ｐゴシック"/>
                <a:cs typeface="Arial" panose="020B0604020202020204" pitchFamily="34" charset="0"/>
              </a:rPr>
              <a:t>Endangered Species Act</a:t>
            </a:r>
          </a:p>
        </p:txBody>
      </p:sp>
      <p:sp>
        <p:nvSpPr>
          <p:cNvPr id="4" name="Slide Number Placeholder 3"/>
          <p:cNvSpPr>
            <a:spLocks noGrp="1"/>
          </p:cNvSpPr>
          <p:nvPr>
            <p:ph type="sldNum" sz="quarter" idx="12"/>
          </p:nvPr>
        </p:nvSpPr>
        <p:spPr>
          <a:xfrm>
            <a:off x="6400800" y="6356786"/>
            <a:ext cx="2133600" cy="365125"/>
          </a:xfrm>
        </p:spPr>
        <p:txBody>
          <a:bodyPr/>
          <a:lstStyle/>
          <a:p>
            <a:pPr>
              <a:defRPr/>
            </a:pPr>
            <a:fld id="{F1F30C1C-CDE0-4F30-A413-EA88285F78CF}" type="slidenum">
              <a:rPr lang="en-US" smtClean="0"/>
              <a:pPr>
                <a:defRPr/>
              </a:pPr>
              <a:t>9</a:t>
            </a:fld>
            <a:endParaRPr lang="en-US" dirty="0"/>
          </a:p>
        </p:txBody>
      </p:sp>
      <p:sp>
        <p:nvSpPr>
          <p:cNvPr id="8" name="TextBox 7">
            <a:extLst>
              <a:ext uri="{FF2B5EF4-FFF2-40B4-BE49-F238E27FC236}">
                <a16:creationId xmlns:a16="http://schemas.microsoft.com/office/drawing/2014/main" id="{2F1B1CA6-1D9D-4722-9471-9FFF0A1C1DA3}"/>
              </a:ext>
            </a:extLst>
          </p:cNvPr>
          <p:cNvSpPr txBox="1"/>
          <p:nvPr/>
        </p:nvSpPr>
        <p:spPr>
          <a:xfrm>
            <a:off x="304800" y="762000"/>
            <a:ext cx="8458200" cy="2554545"/>
          </a:xfrm>
          <a:prstGeom prst="rect">
            <a:avLst/>
          </a:prstGeom>
          <a:noFill/>
        </p:spPr>
        <p:txBody>
          <a:bodyPr wrap="square" rtlCol="0">
            <a:spAutoFit/>
          </a:bodyPr>
          <a:lstStyle/>
          <a:p>
            <a:r>
              <a:rPr lang="en-US" sz="2000" dirty="0"/>
              <a:t>The federal funding agency is responsible for interacting with the Fish and Wildlife Services and/or the National Marine Fisheries Service (the Services). It is the responsibility of HUD to make the determination and conduct all consultation. </a:t>
            </a:r>
          </a:p>
          <a:p>
            <a:endParaRPr lang="en-US" sz="2000" dirty="0"/>
          </a:p>
          <a:p>
            <a:r>
              <a:rPr lang="en-US" sz="2000" i="1" dirty="0"/>
              <a:t>It is not appropriate for a consultant or other non-federal entity to consult directly with the Services, although they may provide information to the federal agency for it to make its determination.</a:t>
            </a:r>
            <a:endParaRPr lang="en-US" sz="2000" b="1" i="1" dirty="0"/>
          </a:p>
        </p:txBody>
      </p:sp>
      <p:pic>
        <p:nvPicPr>
          <p:cNvPr id="3" name="Picture 2">
            <a:extLst>
              <a:ext uri="{FF2B5EF4-FFF2-40B4-BE49-F238E27FC236}">
                <a16:creationId xmlns:a16="http://schemas.microsoft.com/office/drawing/2014/main" id="{ACFA325A-F04E-4BAA-B3A9-7C7F8B9BED3A}"/>
              </a:ext>
            </a:extLst>
          </p:cNvPr>
          <p:cNvPicPr>
            <a:picLocks noChangeAspect="1"/>
          </p:cNvPicPr>
          <p:nvPr/>
        </p:nvPicPr>
        <p:blipFill>
          <a:blip r:embed="rId2"/>
          <a:stretch>
            <a:fillRect/>
          </a:stretch>
        </p:blipFill>
        <p:spPr>
          <a:xfrm>
            <a:off x="533400" y="3311892"/>
            <a:ext cx="8153400" cy="2707908"/>
          </a:xfrm>
          <a:prstGeom prst="rect">
            <a:avLst/>
          </a:prstGeom>
        </p:spPr>
      </p:pic>
      <p:sp>
        <p:nvSpPr>
          <p:cNvPr id="6" name="TextBox 5">
            <a:extLst>
              <a:ext uri="{FF2B5EF4-FFF2-40B4-BE49-F238E27FC236}">
                <a16:creationId xmlns:a16="http://schemas.microsoft.com/office/drawing/2014/main" id="{EA6949A9-50C6-4B87-9792-47A29FCCB000}"/>
              </a:ext>
            </a:extLst>
          </p:cNvPr>
          <p:cNvSpPr txBox="1"/>
          <p:nvPr/>
        </p:nvSpPr>
        <p:spPr>
          <a:xfrm>
            <a:off x="8018958" y="5972889"/>
            <a:ext cx="753732" cy="246221"/>
          </a:xfrm>
          <a:prstGeom prst="rect">
            <a:avLst/>
          </a:prstGeom>
          <a:noFill/>
        </p:spPr>
        <p:txBody>
          <a:bodyPr wrap="none" rtlCol="0">
            <a:spAutoFit/>
          </a:bodyPr>
          <a:lstStyle/>
          <a:p>
            <a:r>
              <a:rPr lang="en-US" sz="1000" i="1" dirty="0"/>
              <a:t>Grey Wolf</a:t>
            </a:r>
          </a:p>
        </p:txBody>
      </p:sp>
      <p:sp>
        <p:nvSpPr>
          <p:cNvPr id="7" name="TextBox 6">
            <a:extLst>
              <a:ext uri="{FF2B5EF4-FFF2-40B4-BE49-F238E27FC236}">
                <a16:creationId xmlns:a16="http://schemas.microsoft.com/office/drawing/2014/main" id="{7DD6115D-7D1B-4FE5-B56D-CA4E35BFE090}"/>
              </a:ext>
            </a:extLst>
          </p:cNvPr>
          <p:cNvSpPr txBox="1"/>
          <p:nvPr/>
        </p:nvSpPr>
        <p:spPr>
          <a:xfrm>
            <a:off x="3581400" y="5972888"/>
            <a:ext cx="1083951" cy="246221"/>
          </a:xfrm>
          <a:prstGeom prst="rect">
            <a:avLst/>
          </a:prstGeom>
          <a:noFill/>
        </p:spPr>
        <p:txBody>
          <a:bodyPr wrap="none" rtlCol="0">
            <a:spAutoFit/>
          </a:bodyPr>
          <a:lstStyle/>
          <a:p>
            <a:r>
              <a:rPr lang="en-US" sz="1000" i="1" dirty="0"/>
              <a:t>Big Horn Sheep</a:t>
            </a:r>
          </a:p>
        </p:txBody>
      </p:sp>
    </p:spTree>
    <p:extLst>
      <p:ext uri="{BB962C8B-B14F-4D97-AF65-F5344CB8AC3E}">
        <p14:creationId xmlns:p14="http://schemas.microsoft.com/office/powerpoint/2010/main" val="1280424437"/>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E906CFCFD0E4D950F813F40DA39CD" ma:contentTypeVersion="10" ma:contentTypeDescription="Create a new document." ma:contentTypeScope="" ma:versionID="9abcccf70859c54aa573deaab6794a0a">
  <xsd:schema xmlns:xsd="http://www.w3.org/2001/XMLSchema" xmlns:xs="http://www.w3.org/2001/XMLSchema" xmlns:p="http://schemas.microsoft.com/office/2006/metadata/properties" xmlns:ns1="http://schemas.microsoft.com/sharepoint/v3" xmlns:ns3="82b9b328-2cd1-4f3c-ad5d-40d99abd3589" xmlns:ns4="04e4b675-4c97-4e8f-b486-6fcbfa31ec0e" targetNamespace="http://schemas.microsoft.com/office/2006/metadata/properties" ma:root="true" ma:fieldsID="5505b3fa95e7680c77d48b88327ffec4" ns1:_="" ns3:_="" ns4:_="">
    <xsd:import namespace="http://schemas.microsoft.com/sharepoint/v3"/>
    <xsd:import namespace="82b9b328-2cd1-4f3c-ad5d-40d99abd3589"/>
    <xsd:import namespace="04e4b675-4c97-4e8f-b486-6fcbfa31ec0e"/>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9b328-2cd1-4f3c-ad5d-40d99abd35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e4b675-4c97-4e8f-b486-6fcbfa31ec0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B362C-24E8-4781-9833-64AB3B675E06}">
  <ds:schemaRefs>
    <ds:schemaRef ds:uri="http://schemas.openxmlformats.org/package/2006/metadata/core-properties"/>
    <ds:schemaRef ds:uri="82b9b328-2cd1-4f3c-ad5d-40d99abd358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04e4b675-4c97-4e8f-b486-6fcbfa31ec0e"/>
    <ds:schemaRef ds:uri="http://www.w3.org/XML/1998/namespace"/>
  </ds:schemaRefs>
</ds:datastoreItem>
</file>

<file path=customXml/itemProps2.xml><?xml version="1.0" encoding="utf-8"?>
<ds:datastoreItem xmlns:ds="http://schemas.openxmlformats.org/officeDocument/2006/customXml" ds:itemID="{162FDA02-BA88-45B4-9E4B-AD1885AB0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b9b328-2cd1-4f3c-ad5d-40d99abd3589"/>
    <ds:schemaRef ds:uri="04e4b675-4c97-4e8f-b486-6fcbfa31e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E7B342-8FEC-409D-91F5-0DA9DA5C6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1911</TotalTime>
  <Words>2294</Words>
  <Application>Microsoft Office PowerPoint</Application>
  <PresentationFormat>On-screen Show (4:3)</PresentationFormat>
  <Paragraphs>208</Paragraphs>
  <Slides>32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Template</vt:lpstr>
      <vt:lpstr>Endangered Species Act</vt:lpstr>
      <vt:lpstr>Endangered Species Act</vt:lpstr>
      <vt:lpstr>Endangered Species Act</vt:lpstr>
      <vt:lpstr>Endangered Species Act</vt:lpstr>
      <vt:lpstr>Endangered Species Act</vt:lpstr>
      <vt:lpstr>Endangered Species Act</vt:lpstr>
      <vt:lpstr>Endangered Species Act</vt:lpstr>
      <vt:lpstr>Endangered Species  Preservation</vt:lpstr>
      <vt:lpstr>Endangered Species Act</vt:lpstr>
      <vt:lpstr>Endangered Species Act</vt:lpstr>
      <vt:lpstr>Endangered Species Act</vt:lpstr>
      <vt:lpstr>Endangered Species Act</vt:lpstr>
      <vt:lpstr>Endangered Species Act</vt:lpstr>
      <vt:lpstr>Endangered Species Act</vt:lpstr>
      <vt:lpstr>Important Reminder</vt:lpstr>
      <vt:lpstr>Coastal Waters (also water running into the Coastal Waters)</vt:lpstr>
      <vt:lpstr>“Required” Practices in  Pacific Northwest</vt:lpstr>
      <vt:lpstr>Bald Eagle Fishing Salmon…</vt:lpstr>
      <vt:lpstr>Endangered Salmon  (migrating species)</vt:lpstr>
      <vt:lpstr>Pacific NW Salmon Habitat</vt:lpstr>
      <vt:lpstr>Best Practices -- 221d4</vt:lpstr>
      <vt:lpstr>Toxics/Contamination</vt:lpstr>
      <vt:lpstr>Contamination – Phase 1/2</vt:lpstr>
      <vt:lpstr>Toxics/Contamination</vt:lpstr>
      <vt:lpstr>Toxics/Contamination</vt:lpstr>
      <vt:lpstr>Toxics Reminders </vt:lpstr>
      <vt:lpstr>Contamination “Case Study”</vt:lpstr>
      <vt:lpstr>HUD ECO Consultation</vt:lpstr>
      <vt:lpstr>Important: Doing Business in Region X</vt:lpstr>
      <vt:lpstr>Resources</vt:lpstr>
      <vt:lpstr>For more information and always changing:</vt:lpstr>
      <vt:lpstr>For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Bellegante, Christopher L</dc:creator>
  <cp:lastModifiedBy>Fergison, Laurence J</cp:lastModifiedBy>
  <cp:revision>31</cp:revision>
  <dcterms:created xsi:type="dcterms:W3CDTF">2019-07-08T20:20:41Z</dcterms:created>
  <dcterms:modified xsi:type="dcterms:W3CDTF">2019-09-04T18:14:50Z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0x010100B02E906CFCFD0E4D950F813F40DA39CD</vt:lpwstr>
  </property>
</Properties>
</file>