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9"/>
  </p:notesMasterIdLst>
  <p:sldIdLst>
    <p:sldId id="280" r:id="rId5"/>
    <p:sldId id="388" r:id="rId6"/>
    <p:sldId id="489" r:id="rId7"/>
    <p:sldId id="485" r:id="rId8"/>
    <p:sldId id="381" r:id="rId9"/>
    <p:sldId id="377" r:id="rId10"/>
    <p:sldId id="430" r:id="rId11"/>
    <p:sldId id="433" r:id="rId12"/>
    <p:sldId id="435" r:id="rId13"/>
    <p:sldId id="432" r:id="rId14"/>
    <p:sldId id="438" r:id="rId15"/>
    <p:sldId id="431" r:id="rId16"/>
    <p:sldId id="436" r:id="rId17"/>
    <p:sldId id="437" r:id="rId18"/>
    <p:sldId id="439" r:id="rId19"/>
    <p:sldId id="440" r:id="rId20"/>
    <p:sldId id="384" r:id="rId21"/>
    <p:sldId id="389" r:id="rId22"/>
    <p:sldId id="372" r:id="rId23"/>
    <p:sldId id="441" r:id="rId24"/>
    <p:sldId id="447" r:id="rId25"/>
    <p:sldId id="442" r:id="rId26"/>
    <p:sldId id="451" r:id="rId27"/>
    <p:sldId id="443" r:id="rId28"/>
    <p:sldId id="448" r:id="rId29"/>
    <p:sldId id="449" r:id="rId30"/>
    <p:sldId id="452" r:id="rId31"/>
    <p:sldId id="444" r:id="rId32"/>
    <p:sldId id="450" r:id="rId33"/>
    <p:sldId id="455" r:id="rId34"/>
    <p:sldId id="453" r:id="rId35"/>
    <p:sldId id="487" r:id="rId36"/>
    <p:sldId id="454" r:id="rId37"/>
    <p:sldId id="446" r:id="rId38"/>
    <p:sldId id="408" r:id="rId39"/>
    <p:sldId id="456" r:id="rId40"/>
    <p:sldId id="411" r:id="rId41"/>
    <p:sldId id="410" r:id="rId42"/>
    <p:sldId id="416" r:id="rId43"/>
    <p:sldId id="457" r:id="rId44"/>
    <p:sldId id="458" r:id="rId45"/>
    <p:sldId id="459" r:id="rId46"/>
    <p:sldId id="460" r:id="rId47"/>
    <p:sldId id="461" r:id="rId48"/>
    <p:sldId id="463" r:id="rId49"/>
    <p:sldId id="464" r:id="rId50"/>
    <p:sldId id="465" r:id="rId51"/>
    <p:sldId id="466" r:id="rId52"/>
    <p:sldId id="467" r:id="rId53"/>
    <p:sldId id="468" r:id="rId54"/>
    <p:sldId id="470" r:id="rId55"/>
    <p:sldId id="471" r:id="rId56"/>
    <p:sldId id="472" r:id="rId57"/>
    <p:sldId id="473" r:id="rId58"/>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vold, Tim" initials="ST" lastIdx="1" clrIdx="0"/>
  <p:cmAuthor id="2" name="Sturdivant, Brian" initials="SB" lastIdx="6" clrIdx="1">
    <p:extLst>
      <p:ext uri="{19B8F6BF-5375-455C-9EA6-DF929625EA0E}">
        <p15:presenceInfo xmlns:p15="http://schemas.microsoft.com/office/powerpoint/2012/main" userId="S::Brian.Sturdivant@hud.gov::9e9c1b0f-07be-48a4-aaf0-dff491a37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EF90DB-CDBB-4539-822B-9ED26F3D096D}" v="15" dt="2019-09-04T16:57:33.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6727" autoAdjust="0"/>
  </p:normalViewPr>
  <p:slideViewPr>
    <p:cSldViewPr>
      <p:cViewPr varScale="1">
        <p:scale>
          <a:sx n="109" d="100"/>
          <a:sy n="109" d="100"/>
        </p:scale>
        <p:origin x="1626" y="108"/>
      </p:cViewPr>
      <p:guideLst>
        <p:guide orient="horz" pos="2160"/>
        <p:guide pos="2880"/>
      </p:guideLst>
    </p:cSldViewPr>
  </p:slideViewPr>
  <p:outlineViewPr>
    <p:cViewPr>
      <p:scale>
        <a:sx n="33" d="100"/>
        <a:sy n="33" d="100"/>
      </p:scale>
      <p:origin x="0" y="-9126"/>
    </p:cViewPr>
  </p:outlineViewPr>
  <p:notesTextViewPr>
    <p:cViewPr>
      <p:scale>
        <a:sx n="1" d="1"/>
        <a:sy n="1" d="1"/>
      </p:scale>
      <p:origin x="0" y="0"/>
    </p:cViewPr>
  </p:notesTextViewPr>
  <p:sorterViewPr>
    <p:cViewPr>
      <p:scale>
        <a:sx n="100" d="100"/>
        <a:sy n="100" d="100"/>
      </p:scale>
      <p:origin x="0" y="-27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3343" cy="465455"/>
          </a:xfrm>
          <a:prstGeom prst="rect">
            <a:avLst/>
          </a:prstGeom>
        </p:spPr>
        <p:txBody>
          <a:bodyPr vert="horz" lIns="93314" tIns="46657" rIns="93314" bIns="4665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8134" y="0"/>
            <a:ext cx="3043343" cy="465455"/>
          </a:xfrm>
          <a:prstGeom prst="rect">
            <a:avLst/>
          </a:prstGeom>
        </p:spPr>
        <p:txBody>
          <a:bodyPr vert="horz" lIns="93314" tIns="46657" rIns="93314" bIns="46657" rtlCol="0"/>
          <a:lstStyle>
            <a:lvl1pPr algn="r" fontAlgn="auto">
              <a:spcBef>
                <a:spcPts val="0"/>
              </a:spcBef>
              <a:spcAft>
                <a:spcPts val="0"/>
              </a:spcAft>
              <a:defRPr sz="1200">
                <a:latin typeface="+mn-lt"/>
                <a:cs typeface="+mn-cs"/>
              </a:defRPr>
            </a:lvl1pPr>
          </a:lstStyle>
          <a:p>
            <a:pPr>
              <a:defRPr/>
            </a:pPr>
            <a:fld id="{806BEE68-60AF-4BC5-9E38-64B802023145}" type="datetimeFigureOut">
              <a:rPr lang="en-US"/>
              <a:pPr>
                <a:defRPr/>
              </a:pPr>
              <a:t>9/4/2019</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4" tIns="46657" rIns="93314" bIns="46657" rtlCol="0" anchor="ctr"/>
          <a:lstStyle/>
          <a:p>
            <a:pPr lvl="0"/>
            <a:endParaRPr lang="en-US" noProof="0" dirty="0"/>
          </a:p>
        </p:txBody>
      </p:sp>
      <p:sp>
        <p:nvSpPr>
          <p:cNvPr id="5" name="Notes Placeholder 4"/>
          <p:cNvSpPr>
            <a:spLocks noGrp="1"/>
          </p:cNvSpPr>
          <p:nvPr>
            <p:ph type="body" sz="quarter" idx="3"/>
          </p:nvPr>
        </p:nvSpPr>
        <p:spPr>
          <a:xfrm>
            <a:off x="702310" y="4421826"/>
            <a:ext cx="5618480" cy="4189095"/>
          </a:xfrm>
          <a:prstGeom prst="rect">
            <a:avLst/>
          </a:prstGeom>
        </p:spPr>
        <p:txBody>
          <a:bodyPr vert="horz" lIns="93314" tIns="46657" rIns="93314" bIns="46657"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42032"/>
            <a:ext cx="3043343" cy="465455"/>
          </a:xfrm>
          <a:prstGeom prst="rect">
            <a:avLst/>
          </a:prstGeom>
        </p:spPr>
        <p:txBody>
          <a:bodyPr vert="horz" lIns="93314" tIns="46657" rIns="93314" bIns="46657"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8134" y="8842032"/>
            <a:ext cx="3043343" cy="465455"/>
          </a:xfrm>
          <a:prstGeom prst="rect">
            <a:avLst/>
          </a:prstGeom>
        </p:spPr>
        <p:txBody>
          <a:bodyPr vert="horz" lIns="93314" tIns="46657" rIns="93314" bIns="46657" rtlCol="0" anchor="b"/>
          <a:lstStyle>
            <a:lvl1pPr algn="r" fontAlgn="auto">
              <a:spcBef>
                <a:spcPts val="0"/>
              </a:spcBef>
              <a:spcAft>
                <a:spcPts val="0"/>
              </a:spcAft>
              <a:defRPr sz="1200">
                <a:latin typeface="+mn-lt"/>
                <a:cs typeface="+mn-cs"/>
              </a:defRPr>
            </a:lvl1pPr>
          </a:lstStyle>
          <a:p>
            <a:pPr>
              <a:defRPr/>
            </a:pPr>
            <a:fld id="{43AD43FB-8ABF-4FD6-9910-737387E043D2}" type="slidenum">
              <a:rPr lang="en-US"/>
              <a:pPr>
                <a:defRPr/>
              </a:pPr>
              <a:t>‹#›</a:t>
            </a:fld>
            <a:endParaRPr lang="en-US" dirty="0"/>
          </a:p>
        </p:txBody>
      </p:sp>
    </p:spTree>
    <p:extLst>
      <p:ext uri="{BB962C8B-B14F-4D97-AF65-F5344CB8AC3E}">
        <p14:creationId xmlns:p14="http://schemas.microsoft.com/office/powerpoint/2010/main" val="1473663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19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8176" indent="-291605">
              <a:defRPr>
                <a:solidFill>
                  <a:schemeClr val="tx1"/>
                </a:solidFill>
                <a:latin typeface="Calibri" pitchFamily="34" charset="0"/>
              </a:defRPr>
            </a:lvl2pPr>
            <a:lvl3pPr marL="1166424" indent="-233284">
              <a:defRPr>
                <a:solidFill>
                  <a:schemeClr val="tx1"/>
                </a:solidFill>
                <a:latin typeface="Calibri" pitchFamily="34" charset="0"/>
              </a:defRPr>
            </a:lvl3pPr>
            <a:lvl4pPr marL="1632994" indent="-233284">
              <a:defRPr>
                <a:solidFill>
                  <a:schemeClr val="tx1"/>
                </a:solidFill>
                <a:latin typeface="Calibri" pitchFamily="34" charset="0"/>
              </a:defRPr>
            </a:lvl4pPr>
            <a:lvl5pPr marL="2099563" indent="-233284">
              <a:defRPr>
                <a:solidFill>
                  <a:schemeClr val="tx1"/>
                </a:solidFill>
                <a:latin typeface="Calibri" pitchFamily="34" charset="0"/>
              </a:defRPr>
            </a:lvl5pPr>
            <a:lvl6pPr marL="2566134" indent="-233284" fontAlgn="base">
              <a:spcBef>
                <a:spcPct val="0"/>
              </a:spcBef>
              <a:spcAft>
                <a:spcPct val="0"/>
              </a:spcAft>
              <a:defRPr>
                <a:solidFill>
                  <a:schemeClr val="tx1"/>
                </a:solidFill>
                <a:latin typeface="Calibri" pitchFamily="34" charset="0"/>
              </a:defRPr>
            </a:lvl6pPr>
            <a:lvl7pPr marL="3032703" indent="-233284" fontAlgn="base">
              <a:spcBef>
                <a:spcPct val="0"/>
              </a:spcBef>
              <a:spcAft>
                <a:spcPct val="0"/>
              </a:spcAft>
              <a:defRPr>
                <a:solidFill>
                  <a:schemeClr val="tx1"/>
                </a:solidFill>
                <a:latin typeface="Calibri" pitchFamily="34" charset="0"/>
              </a:defRPr>
            </a:lvl7pPr>
            <a:lvl8pPr marL="3499273" indent="-233284" fontAlgn="base">
              <a:spcBef>
                <a:spcPct val="0"/>
              </a:spcBef>
              <a:spcAft>
                <a:spcPct val="0"/>
              </a:spcAft>
              <a:defRPr>
                <a:solidFill>
                  <a:schemeClr val="tx1"/>
                </a:solidFill>
                <a:latin typeface="Calibri" pitchFamily="34" charset="0"/>
              </a:defRPr>
            </a:lvl8pPr>
            <a:lvl9pPr marL="3965843" indent="-23328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B2BC7-62B6-49C2-8F63-86BACB30F9C6}" type="slidenum">
              <a:rPr lang="en-US" altLang="en-US" smtClean="0">
                <a:solidFill>
                  <a:srgbClr val="000000"/>
                </a:solidFill>
              </a:rPr>
              <a:pPr fontAlgn="base">
                <a:spcBef>
                  <a:spcPct val="0"/>
                </a:spcBef>
                <a:spcAft>
                  <a:spcPct val="0"/>
                </a:spcAft>
                <a:defRPr/>
              </a:pPr>
              <a:t>1</a:t>
            </a:fld>
            <a:endParaRPr lang="en-US" altLang="en-US" dirty="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D43FB-8ABF-4FD6-9910-737387E043D2}" type="slidenum">
              <a:rPr lang="en-US" smtClean="0"/>
              <a:pPr>
                <a:defRPr/>
              </a:pPr>
              <a:t>31</a:t>
            </a:fld>
            <a:endParaRPr lang="en-US" dirty="0"/>
          </a:p>
        </p:txBody>
      </p:sp>
    </p:spTree>
    <p:extLst>
      <p:ext uri="{BB962C8B-B14F-4D97-AF65-F5344CB8AC3E}">
        <p14:creationId xmlns:p14="http://schemas.microsoft.com/office/powerpoint/2010/main" val="373353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3AD43FB-8ABF-4FD6-9910-737387E043D2}" type="slidenum">
              <a:rPr lang="en-US" smtClean="0"/>
              <a:pPr>
                <a:defRPr/>
              </a:pPr>
              <a:t>32</a:t>
            </a:fld>
            <a:endParaRPr lang="en-US" dirty="0"/>
          </a:p>
        </p:txBody>
      </p:sp>
    </p:spTree>
    <p:extLst>
      <p:ext uri="{BB962C8B-B14F-4D97-AF65-F5344CB8AC3E}">
        <p14:creationId xmlns:p14="http://schemas.microsoft.com/office/powerpoint/2010/main" val="2153494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D9F07ED2-069A-4CB1-AEA0-564295108CF6}" type="datetime1">
              <a:rPr lang="en-US"/>
              <a:pPr>
                <a:defRPr/>
              </a:pPr>
              <a:t>9/4/2019</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4A34C6B3-7653-45DB-820C-7B08B347A45A}" type="slidenum">
              <a:rPr lang="en-US"/>
              <a:pPr>
                <a:defRPr/>
              </a:pPr>
              <a:t>‹#›</a:t>
            </a:fld>
            <a:endParaRPr lang="en-US" dirty="0"/>
          </a:p>
        </p:txBody>
      </p:sp>
    </p:spTree>
    <p:extLst>
      <p:ext uri="{BB962C8B-B14F-4D97-AF65-F5344CB8AC3E}">
        <p14:creationId xmlns:p14="http://schemas.microsoft.com/office/powerpoint/2010/main" val="118328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06EE1471-F08D-4C84-8E5F-00D953A2A06F}" type="datetime1">
              <a:rPr lang="en-US"/>
              <a:pPr>
                <a:defRPr/>
              </a:pPr>
              <a:t>9/4/2019</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D9DFD0DA-22D7-41C5-B592-51DDDBADF579}" type="slidenum">
              <a:rPr lang="en-US"/>
              <a:pPr>
                <a:defRPr/>
              </a:pPr>
              <a:t>‹#›</a:t>
            </a:fld>
            <a:endParaRPr lang="en-US" dirty="0"/>
          </a:p>
        </p:txBody>
      </p:sp>
    </p:spTree>
    <p:extLst>
      <p:ext uri="{BB962C8B-B14F-4D97-AF65-F5344CB8AC3E}">
        <p14:creationId xmlns:p14="http://schemas.microsoft.com/office/powerpoint/2010/main" val="95002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560C15E8-C7E5-4BC0-9E72-9BDD259B26AE}" type="datetime1">
              <a:rPr lang="en-US"/>
              <a:pPr>
                <a:defRPr/>
              </a:pPr>
              <a:t>9/4/2019</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33925C3E-2EE5-462C-AE65-C8860EA5E9B2}" type="slidenum">
              <a:rPr lang="en-US"/>
              <a:pPr>
                <a:defRPr/>
              </a:pPr>
              <a:t>‹#›</a:t>
            </a:fld>
            <a:endParaRPr lang="en-US" dirty="0"/>
          </a:p>
        </p:txBody>
      </p:sp>
    </p:spTree>
    <p:extLst>
      <p:ext uri="{BB962C8B-B14F-4D97-AF65-F5344CB8AC3E}">
        <p14:creationId xmlns:p14="http://schemas.microsoft.com/office/powerpoint/2010/main" val="146211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C19ED64A-4CB5-49C9-AEC2-E122DC917E37}" type="datetime1">
              <a:rPr lang="en-US"/>
              <a:pPr>
                <a:defRPr/>
              </a:pPr>
              <a:t>9/4/2019</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CFF11DE6-E72F-4C78-A7FB-1DCC8C1EBAF5}" type="slidenum">
              <a:rPr lang="en-US"/>
              <a:pPr>
                <a:defRPr/>
              </a:pPr>
              <a:t>‹#›</a:t>
            </a:fld>
            <a:endParaRPr lang="en-US" dirty="0"/>
          </a:p>
        </p:txBody>
      </p:sp>
    </p:spTree>
    <p:extLst>
      <p:ext uri="{BB962C8B-B14F-4D97-AF65-F5344CB8AC3E}">
        <p14:creationId xmlns:p14="http://schemas.microsoft.com/office/powerpoint/2010/main" val="1737824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9625D408-B01A-43BB-AD69-19E8AFDB45D3}" type="datetime1">
              <a:rPr lang="en-US"/>
              <a:pPr>
                <a:defRPr/>
              </a:pPr>
              <a:t>9/4/2019</a:t>
            </a:fld>
            <a:endParaRPr lang="en-US" dirty="0"/>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F1F30C1C-CDE0-4F30-A413-EA88285F78CF}" type="slidenum">
              <a:rPr lang="en-US"/>
              <a:pPr>
                <a:defRPr/>
              </a:pPr>
              <a:t>‹#›</a:t>
            </a:fld>
            <a:endParaRPr lang="en-US" dirty="0"/>
          </a:p>
        </p:txBody>
      </p:sp>
    </p:spTree>
    <p:extLst>
      <p:ext uri="{BB962C8B-B14F-4D97-AF65-F5344CB8AC3E}">
        <p14:creationId xmlns:p14="http://schemas.microsoft.com/office/powerpoint/2010/main" val="3797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4059BB16-280C-416E-8326-C0101DFFC9F6}" type="datetime1">
              <a:rPr lang="en-US"/>
              <a:pPr>
                <a:defRPr/>
              </a:pPr>
              <a:t>9/4/2019</a:t>
            </a:fld>
            <a:endParaRPr lang="en-US" dirty="0"/>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CD45262B-15DD-418B-B930-F0ACA965153F}" type="slidenum">
              <a:rPr lang="en-US"/>
              <a:pPr>
                <a:defRPr/>
              </a:pPr>
              <a:t>‹#›</a:t>
            </a:fld>
            <a:endParaRPr lang="en-US" dirty="0"/>
          </a:p>
        </p:txBody>
      </p:sp>
    </p:spTree>
    <p:extLst>
      <p:ext uri="{BB962C8B-B14F-4D97-AF65-F5344CB8AC3E}">
        <p14:creationId xmlns:p14="http://schemas.microsoft.com/office/powerpoint/2010/main" val="176963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8427A7DA-B879-4DE5-B325-FC46FCFB8EE1}" type="datetime1">
              <a:rPr lang="en-US"/>
              <a:pPr>
                <a:defRPr/>
              </a:pPr>
              <a:t>9/4/2019</a:t>
            </a:fld>
            <a:endParaRPr lang="en-US" dirty="0"/>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9"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EF86853E-19FF-4644-A39B-C988E95DC744}" type="slidenum">
              <a:rPr lang="en-US"/>
              <a:pPr>
                <a:defRPr/>
              </a:pPr>
              <a:t>‹#›</a:t>
            </a:fld>
            <a:endParaRPr lang="en-US" dirty="0"/>
          </a:p>
        </p:txBody>
      </p:sp>
    </p:spTree>
    <p:extLst>
      <p:ext uri="{BB962C8B-B14F-4D97-AF65-F5344CB8AC3E}">
        <p14:creationId xmlns:p14="http://schemas.microsoft.com/office/powerpoint/2010/main" val="73054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12F4BB4E-2471-4A9E-9311-057C9595A0AD}" type="datetime1">
              <a:rPr lang="en-US"/>
              <a:pPr>
                <a:defRPr/>
              </a:pPr>
              <a:t>9/4/2019</a:t>
            </a:fld>
            <a:endParaRPr lang="en-US" dirty="0"/>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5"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FFDC3AF1-8DFA-4A86-984E-2A9BE78DC8D0}" type="slidenum">
              <a:rPr lang="en-US"/>
              <a:pPr>
                <a:defRPr/>
              </a:pPr>
              <a:t>‹#›</a:t>
            </a:fld>
            <a:endParaRPr lang="en-US" dirty="0"/>
          </a:p>
        </p:txBody>
      </p:sp>
    </p:spTree>
    <p:extLst>
      <p:ext uri="{BB962C8B-B14F-4D97-AF65-F5344CB8AC3E}">
        <p14:creationId xmlns:p14="http://schemas.microsoft.com/office/powerpoint/2010/main" val="160271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7C62CC01-4F9D-47D8-9D9B-3C568A8205C0}" type="datetime1">
              <a:rPr lang="en-US"/>
              <a:pPr>
                <a:defRPr/>
              </a:pPr>
              <a:t>9/4/2019</a:t>
            </a:fld>
            <a:endParaRPr lang="en-US" dirty="0"/>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4"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2BF315E8-EFAA-4560-B1BE-3DBC59E8F52D}" type="slidenum">
              <a:rPr lang="en-US"/>
              <a:pPr>
                <a:defRPr/>
              </a:pPr>
              <a:t>‹#›</a:t>
            </a:fld>
            <a:endParaRPr lang="en-US" dirty="0"/>
          </a:p>
        </p:txBody>
      </p:sp>
    </p:spTree>
    <p:extLst>
      <p:ext uri="{BB962C8B-B14F-4D97-AF65-F5344CB8AC3E}">
        <p14:creationId xmlns:p14="http://schemas.microsoft.com/office/powerpoint/2010/main" val="1461836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2CCE021A-901D-4F4B-B5CB-58862BC3C6BD}" type="datetime1">
              <a:rPr lang="en-US"/>
              <a:pPr>
                <a:defRPr/>
              </a:pPr>
              <a:t>9/4/2019</a:t>
            </a:fld>
            <a:endParaRPr lang="en-US" dirty="0"/>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C005BE19-7AF0-4154-AAAB-B3ACEB967FC5}" type="slidenum">
              <a:rPr lang="en-US"/>
              <a:pPr>
                <a:defRPr/>
              </a:pPr>
              <a:t>‹#›</a:t>
            </a:fld>
            <a:endParaRPr lang="en-US" dirty="0"/>
          </a:p>
        </p:txBody>
      </p:sp>
    </p:spTree>
    <p:extLst>
      <p:ext uri="{BB962C8B-B14F-4D97-AF65-F5344CB8AC3E}">
        <p14:creationId xmlns:p14="http://schemas.microsoft.com/office/powerpoint/2010/main" val="187922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atin typeface="Calibri" pitchFamily="26" charset="0"/>
                <a:ea typeface="+mn-ea"/>
                <a:cs typeface="+mn-cs"/>
              </a:defRPr>
            </a:lvl1pPr>
          </a:lstStyle>
          <a:p>
            <a:pPr>
              <a:defRPr/>
            </a:pPr>
            <a:fld id="{7E92A820-DA25-4036-9ECC-E61FC8118DD1}" type="datetime1">
              <a:rPr lang="en-US"/>
              <a:pPr>
                <a:defRPr/>
              </a:pPr>
              <a:t>9/4/2019</a:t>
            </a:fld>
            <a:endParaRPr lang="en-US" dirty="0"/>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fontAlgn="auto">
              <a:spcBef>
                <a:spcPts val="0"/>
              </a:spcBef>
              <a:spcAft>
                <a:spcPts val="0"/>
              </a:spcAft>
              <a:defRPr>
                <a:latin typeface="Calibri" pitchFamily="26" charset="0"/>
                <a:ea typeface="+mn-ea"/>
                <a:cs typeface="+mn-cs"/>
              </a:defRPr>
            </a:lvl1pPr>
          </a:lstStyle>
          <a:p>
            <a:pPr>
              <a:defRPr/>
            </a:pPr>
            <a:fld id="{345D22E1-A4CF-4E2B-9A8C-CDEADFF9CD5C}" type="slidenum">
              <a:rPr lang="en-US"/>
              <a:pPr>
                <a:defRPr/>
              </a:pPr>
              <a:t>‹#›</a:t>
            </a:fld>
            <a:endParaRPr lang="en-US" dirty="0"/>
          </a:p>
        </p:txBody>
      </p:sp>
    </p:spTree>
    <p:extLst>
      <p:ext uri="{BB962C8B-B14F-4D97-AF65-F5344CB8AC3E}">
        <p14:creationId xmlns:p14="http://schemas.microsoft.com/office/powerpoint/2010/main" val="525268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ea typeface="ＭＳ Ｐゴシック" pitchFamily="34" charset="-128"/>
                <a:cs typeface="Arial" pitchFamily="34" charset="0"/>
              </a:defRPr>
            </a:lvl1pPr>
          </a:lstStyle>
          <a:p>
            <a:pPr>
              <a:defRPr/>
            </a:pPr>
            <a:fld id="{89CD8F44-F43E-4837-B0F8-548F2E492C5B}" type="datetime1">
              <a:rPr lang="en-US" altLang="en-US"/>
              <a:pPr>
                <a:defRPr/>
              </a:pPr>
              <a:t>9/4/2019</a:t>
            </a:fld>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cs typeface="Arial" pitchFamily="34" charset="0"/>
              </a:defRPr>
            </a:lvl1pPr>
          </a:lstStyle>
          <a:p>
            <a:pPr>
              <a:defRPr/>
            </a:pPr>
            <a:fld id="{5825E0AC-F09A-4A7B-9A0F-B05F32D3E29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6" charset="-128"/>
          <a:cs typeface="ＭＳ Ｐゴシック" pitchFamily="26" charset="-128"/>
        </a:defRPr>
      </a:lvl1pPr>
      <a:lvl2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2pPr>
      <a:lvl3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3pPr>
      <a:lvl4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4pPr>
      <a:lvl5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5pPr>
      <a:lvl6pPr marL="4572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hyperlink" Target="https://www.hudexchange.info/environmental-review/dnl-calculator/" TargetMode="External"/><Relationship Id="rId2" Type="http://schemas.openxmlformats.org/officeDocument/2006/relationships/hyperlink" Target="https://www.hudexchange.info/resource/313/hud-noise-guidebook/" TargetMode="External"/><Relationship Id="rId1" Type="http://schemas.openxmlformats.org/officeDocument/2006/relationships/slideLayout" Target="../slideLayouts/slideLayout3.xml"/><Relationship Id="rId6" Type="http://schemas.openxmlformats.org/officeDocument/2006/relationships/hyperlink" Target="https://www.hudexchange.info/environmental-review/bpm-calculator/" TargetMode="External"/><Relationship Id="rId5" Type="http://schemas.openxmlformats.org/officeDocument/2006/relationships/hyperlink" Target="https://www.hud.gov/sites/documents/ENV_USERGUIDE_STRACAT.PDF" TargetMode="External"/><Relationship Id="rId4" Type="http://schemas.openxmlformats.org/officeDocument/2006/relationships/hyperlink" Target="https://www.hudexchange.info/straca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www.hudexchange.info/programs/environmental-review/noise-abatement-and-control/"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www.nps.gov/subjects/nationalregister/state-historic-preservation-offices.htm"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62118"/>
            <a:ext cx="7772400" cy="1470025"/>
          </a:xfrm>
        </p:spPr>
        <p:txBody>
          <a:bodyPr/>
          <a:lstStyle/>
          <a:p>
            <a:r>
              <a:rPr lang="en-US" dirty="0"/>
              <a:t> </a:t>
            </a:r>
          </a:p>
        </p:txBody>
      </p:sp>
      <p:sp>
        <p:nvSpPr>
          <p:cNvPr id="4" name="Title 1"/>
          <p:cNvSpPr txBox="1">
            <a:spLocks/>
          </p:cNvSpPr>
          <p:nvPr/>
        </p:nvSpPr>
        <p:spPr bwMode="auto">
          <a:xfrm>
            <a:off x="76200" y="1066800"/>
            <a:ext cx="899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0000" lnSpcReduction="20000"/>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6" charset="-128"/>
                <a:cs typeface="ＭＳ Ｐゴシック" pitchFamily="26" charset="-128"/>
              </a:defRPr>
            </a:lvl1pPr>
            <a:lvl2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2pPr>
            <a:lvl3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3pPr>
            <a:lvl4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4pPr>
            <a:lvl5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5pPr>
            <a:lvl6pPr marL="4572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a:lstStyle>
          <a:p>
            <a:endParaRPr lang="en-US" sz="16000" b="1" dirty="0">
              <a:latin typeface="Batang" panose="02030600000101010101" pitchFamily="18" charset="-127"/>
              <a:ea typeface="Batang" panose="02030600000101010101" pitchFamily="18" charset="-127"/>
            </a:endParaRPr>
          </a:p>
          <a:p>
            <a:r>
              <a:rPr lang="en-US" sz="15000" b="1" dirty="0">
                <a:latin typeface="Batang" panose="02030600000101010101" pitchFamily="18" charset="-127"/>
                <a:ea typeface="Batang" panose="02030600000101010101" pitchFamily="18" charset="-127"/>
              </a:rPr>
              <a:t>Environmental Issues – Best Practices</a:t>
            </a:r>
          </a:p>
          <a:p>
            <a:endParaRPr lang="en-US" u="sng" dirty="0"/>
          </a:p>
        </p:txBody>
      </p:sp>
      <p:sp>
        <p:nvSpPr>
          <p:cNvPr id="3" name="Rectangle 2"/>
          <p:cNvSpPr/>
          <p:nvPr/>
        </p:nvSpPr>
        <p:spPr>
          <a:xfrm>
            <a:off x="457200" y="3480390"/>
            <a:ext cx="8229600" cy="1477328"/>
          </a:xfrm>
          <a:prstGeom prst="rect">
            <a:avLst/>
          </a:prstGeom>
        </p:spPr>
        <p:txBody>
          <a:bodyPr wrap="square" anchor="t">
            <a:spAutoFit/>
          </a:bodyPr>
          <a:lstStyle/>
          <a:p>
            <a:pPr marL="0" indent="0" algn="ctr">
              <a:buNone/>
            </a:pPr>
            <a:endParaRPr lang="en-US" dirty="0"/>
          </a:p>
          <a:p>
            <a:pPr marL="0" indent="0" algn="ctr">
              <a:buNone/>
            </a:pPr>
            <a:endParaRPr lang="en-US" dirty="0"/>
          </a:p>
          <a:p>
            <a:pPr algn="ctr"/>
            <a:r>
              <a:rPr lang="en-US" b="1" dirty="0">
                <a:latin typeface="Batang"/>
                <a:ea typeface="Batang"/>
                <a:cs typeface="Arial"/>
              </a:rPr>
              <a:t>Western Mortgagee Advisory Council</a:t>
            </a:r>
            <a:endParaRPr lang="en-US" b="1" dirty="0">
              <a:latin typeface="Batang"/>
              <a:ea typeface="ＭＳ Ｐゴシック" pitchFamily="34" charset="-128"/>
              <a:cs typeface="Arial"/>
            </a:endParaRPr>
          </a:p>
          <a:p>
            <a:pPr algn="ctr"/>
            <a:r>
              <a:rPr lang="en-US" b="1" dirty="0">
                <a:latin typeface="Batang"/>
                <a:ea typeface="ＭＳ Ｐゴシック" pitchFamily="34" charset="-128"/>
                <a:cs typeface="Arial"/>
              </a:rPr>
              <a:t>September 11</a:t>
            </a:r>
            <a:r>
              <a:rPr lang="en-US" b="1" baseline="30000" dirty="0">
                <a:latin typeface="Batang"/>
                <a:ea typeface="ＭＳ Ｐゴシック" pitchFamily="34" charset="-128"/>
                <a:cs typeface="Arial"/>
              </a:rPr>
              <a:t>th</a:t>
            </a:r>
            <a:r>
              <a:rPr lang="en-US" b="1" dirty="0">
                <a:latin typeface="Batang"/>
                <a:ea typeface="ＭＳ Ｐゴシック" pitchFamily="34" charset="-128"/>
                <a:cs typeface="Arial"/>
              </a:rPr>
              <a:t>, 2019 – San Francisco</a:t>
            </a:r>
            <a:endParaRPr lang="en-US" b="1" dirty="0">
              <a:ea typeface="ＭＳ Ｐゴシック" pitchFamily="34" charset="-128"/>
            </a:endParaRPr>
          </a:p>
          <a:p>
            <a:pPr marL="0" indent="0" algn="ctr">
              <a:buNone/>
            </a:pPr>
            <a:r>
              <a:rPr lang="en-US" b="1" dirty="0">
                <a:latin typeface="Batang" panose="02030600000101010101" pitchFamily="18" charset="-127"/>
                <a:ea typeface="Batang" panose="02030600000101010101" pitchFamily="18" charset="-127"/>
              </a:rPr>
              <a:t>Multifamily West Region</a:t>
            </a:r>
            <a:endParaRPr lang="en-US" b="1" dirty="0">
              <a:ea typeface="ＭＳ Ｐゴシック"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06"/>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a:t>
            </a:r>
            <a:r>
              <a:rPr lang="en-US" sz="2800" b="1" dirty="0">
                <a:ea typeface="ＭＳ Ｐゴシック"/>
              </a:rPr>
              <a:t> 106 – Historic Preservation</a:t>
            </a:r>
          </a:p>
        </p:txBody>
      </p:sp>
      <p:sp>
        <p:nvSpPr>
          <p:cNvPr id="4" name="Slide Number Placeholder 3"/>
          <p:cNvSpPr>
            <a:spLocks noGrp="1"/>
          </p:cNvSpPr>
          <p:nvPr>
            <p:ph type="sldNum" sz="quarter" idx="12"/>
          </p:nvPr>
        </p:nvSpPr>
        <p:spPr>
          <a:xfrm>
            <a:off x="6400800" y="6358569"/>
            <a:ext cx="2133600" cy="365125"/>
          </a:xfrm>
        </p:spPr>
        <p:txBody>
          <a:bodyPr/>
          <a:lstStyle/>
          <a:p>
            <a:pPr>
              <a:defRPr/>
            </a:pPr>
            <a:fld id="{F1F30C1C-CDE0-4F30-A413-EA88285F78CF}" type="slidenum">
              <a:rPr lang="en-US" smtClean="0"/>
              <a:pPr>
                <a:defRPr/>
              </a:pPr>
              <a:t>10</a:t>
            </a:fld>
            <a:endParaRPr lang="en-US" dirty="0"/>
          </a:p>
        </p:txBody>
      </p:sp>
      <p:sp>
        <p:nvSpPr>
          <p:cNvPr id="7" name="Content Placeholder 2">
            <a:extLst>
              <a:ext uri="{FF2B5EF4-FFF2-40B4-BE49-F238E27FC236}">
                <a16:creationId xmlns:a16="http://schemas.microsoft.com/office/drawing/2014/main" id="{636DFD6F-D38F-456D-ADEF-8F94F0D30BC0}"/>
              </a:ext>
            </a:extLst>
          </p:cNvPr>
          <p:cNvSpPr>
            <a:spLocks noGrp="1"/>
          </p:cNvSpPr>
          <p:nvPr>
            <p:ph idx="1"/>
          </p:nvPr>
        </p:nvSpPr>
        <p:spPr>
          <a:xfrm>
            <a:off x="381000" y="304800"/>
            <a:ext cx="8343900" cy="5867400"/>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spcBef>
                <a:spcPts val="0"/>
              </a:spcBef>
              <a:buNone/>
            </a:pPr>
            <a:endParaRPr lang="en-US" sz="1800" b="1" dirty="0">
              <a:latin typeface="Arial" panose="020B0604020202020204" pitchFamily="34" charset="0"/>
              <a:ea typeface="ＭＳ Ｐゴシック"/>
              <a:cs typeface="Arial" panose="020B0604020202020204" pitchFamily="34" charset="0"/>
            </a:endParaRPr>
          </a:p>
          <a:p>
            <a:pPr marL="0" indent="0">
              <a:spcBef>
                <a:spcPts val="0"/>
              </a:spcBef>
              <a:buNone/>
            </a:pPr>
            <a:r>
              <a:rPr lang="en-US" sz="1800" b="1" dirty="0">
                <a:latin typeface="Arial" panose="020B0604020202020204" pitchFamily="34" charset="0"/>
                <a:ea typeface="ＭＳ Ｐゴシック"/>
                <a:cs typeface="Arial" panose="020B0604020202020204" pitchFamily="34" charset="0"/>
              </a:rPr>
              <a:t>Area of Potential Effects (APE) </a:t>
            </a:r>
            <a:r>
              <a:rPr lang="en-US" sz="1800" dirty="0">
                <a:latin typeface="Arial" panose="020B0604020202020204" pitchFamily="34" charset="0"/>
                <a:ea typeface="ＭＳ Ｐゴシック"/>
                <a:cs typeface="Arial" panose="020B0604020202020204" pitchFamily="34" charset="0"/>
              </a:rPr>
              <a:t>– the geographic area or areas within which an undertaking may directly or indirectly cause alterations in the character or use of historic properties, if any such properties exist. </a:t>
            </a:r>
            <a:r>
              <a:rPr lang="en-US" sz="1800" b="1" dirty="0">
                <a:latin typeface="Arial" panose="020B0604020202020204" pitchFamily="34" charset="0"/>
                <a:ea typeface="ＭＳ Ｐゴシック"/>
                <a:cs typeface="Arial" panose="020B0604020202020204" pitchFamily="34" charset="0"/>
              </a:rPr>
              <a:t>36 CFR 800.16(d)</a:t>
            </a:r>
          </a:p>
          <a:p>
            <a:pPr>
              <a:spcBef>
                <a:spcPts val="0"/>
              </a:spcBef>
              <a:buFont typeface="Arial" panose="020B0604020202020204" pitchFamily="34" charset="0"/>
              <a:buChar char="•"/>
            </a:pPr>
            <a:r>
              <a:rPr lang="en-US" sz="1800" b="1" dirty="0">
                <a:latin typeface="Arial" panose="020B0604020202020204" pitchFamily="34" charset="0"/>
                <a:ea typeface="ＭＳ Ｐゴシック"/>
                <a:cs typeface="Arial" panose="020B0604020202020204" pitchFamily="34" charset="0"/>
              </a:rPr>
              <a:t>The APE may be different for different kinds of effects.</a:t>
            </a:r>
          </a:p>
          <a:p>
            <a:pPr>
              <a:spcBef>
                <a:spcPts val="0"/>
              </a:spcBef>
            </a:pPr>
            <a:r>
              <a:rPr lang="en-US" sz="1800" b="1" dirty="0">
                <a:latin typeface="Arial" panose="020B0604020202020204" pitchFamily="34" charset="0"/>
                <a:ea typeface="ＭＳ Ｐゴシック"/>
                <a:cs typeface="Arial" panose="020B0604020202020204" pitchFamily="34" charset="0"/>
              </a:rPr>
              <a:t>Above-ground properties</a:t>
            </a:r>
            <a:r>
              <a:rPr lang="en-US" sz="1800" dirty="0">
                <a:latin typeface="Arial" panose="020B0604020202020204" pitchFamily="34" charset="0"/>
                <a:ea typeface="ＭＳ Ｐゴシック"/>
                <a:cs typeface="Arial" panose="020B0604020202020204" pitchFamily="34" charset="0"/>
              </a:rPr>
              <a:t> should consider the “view-shed” whereas the subject could visually impact historic places and, or neighborhoods, etc.</a:t>
            </a:r>
          </a:p>
          <a:p>
            <a:pPr>
              <a:spcBef>
                <a:spcPts val="0"/>
              </a:spcBef>
            </a:pPr>
            <a:r>
              <a:rPr lang="en-US" sz="1800" b="1" dirty="0">
                <a:latin typeface="Arial" panose="020B0604020202020204" pitchFamily="34" charset="0"/>
                <a:ea typeface="ＭＳ Ｐゴシック"/>
                <a:cs typeface="Arial" panose="020B0604020202020204" pitchFamily="34" charset="0"/>
              </a:rPr>
              <a:t>Archaeological properties </a:t>
            </a:r>
            <a:r>
              <a:rPr lang="en-US" sz="1800" dirty="0">
                <a:latin typeface="Arial" panose="020B0604020202020204" pitchFamily="34" charset="0"/>
                <a:ea typeface="ＭＳ Ｐゴシック"/>
                <a:cs typeface="Arial" panose="020B0604020202020204" pitchFamily="34" charset="0"/>
              </a:rPr>
              <a:t>should consider the project area where direct physical ground disturbance will occur (the project footprint).</a:t>
            </a:r>
          </a:p>
          <a:p>
            <a:pPr lvl="1">
              <a:spcBef>
                <a:spcPts val="0"/>
              </a:spcBef>
            </a:pPr>
            <a:r>
              <a:rPr lang="en-US" sz="1800" dirty="0">
                <a:latin typeface="Arial" panose="020B0604020202020204" pitchFamily="34" charset="0"/>
                <a:ea typeface="ＭＳ Ｐゴシック"/>
                <a:cs typeface="Arial" panose="020B0604020202020204" pitchFamily="34" charset="0"/>
              </a:rPr>
              <a:t>There is a single APE for the project, but it is defined differently for above-ground resources and archaeological resources. </a:t>
            </a:r>
          </a:p>
          <a:p>
            <a:pPr marL="0" indent="0">
              <a:spcBef>
                <a:spcPts val="0"/>
              </a:spcBef>
              <a:buNone/>
            </a:pPr>
            <a:endParaRPr lang="en-US" sz="1800" b="1" dirty="0">
              <a:latin typeface="Arial" panose="020B0604020202020204" pitchFamily="34" charset="0"/>
              <a:ea typeface="ＭＳ Ｐゴシック"/>
              <a:cs typeface="Arial" panose="020B0604020202020204" pitchFamily="34" charset="0"/>
            </a:endParaRPr>
          </a:p>
          <a:p>
            <a:pPr marL="0" indent="0">
              <a:spcBef>
                <a:spcPts val="0"/>
              </a:spcBef>
              <a:buNone/>
            </a:pPr>
            <a:r>
              <a:rPr lang="en-US" sz="1800" b="1" dirty="0">
                <a:latin typeface="Arial" panose="020B0604020202020204" pitchFamily="34" charset="0"/>
                <a:ea typeface="ＭＳ Ｐゴシック"/>
                <a:cs typeface="Arial" panose="020B0604020202020204" pitchFamily="34" charset="0"/>
              </a:rPr>
              <a:t>The APE should include:</a:t>
            </a:r>
          </a:p>
          <a:p>
            <a:pPr>
              <a:spcBef>
                <a:spcPts val="0"/>
              </a:spcBef>
            </a:pPr>
            <a:r>
              <a:rPr lang="en-US" sz="1800" dirty="0">
                <a:latin typeface="Arial" panose="020B0604020202020204" pitchFamily="34" charset="0"/>
                <a:ea typeface="ＭＳ Ｐゴシック"/>
                <a:cs typeface="Arial" panose="020B0604020202020204" pitchFamily="34" charset="0"/>
              </a:rPr>
              <a:t>All areas of potential direct or indirect effects;</a:t>
            </a:r>
          </a:p>
          <a:p>
            <a:pPr>
              <a:spcBef>
                <a:spcPts val="0"/>
              </a:spcBef>
            </a:pPr>
            <a:r>
              <a:rPr lang="en-US" sz="1800" dirty="0">
                <a:latin typeface="Arial" panose="020B0604020202020204" pitchFamily="34" charset="0"/>
                <a:ea typeface="ＭＳ Ｐゴシック"/>
                <a:cs typeface="Arial" panose="020B0604020202020204" pitchFamily="34" charset="0"/>
              </a:rPr>
              <a:t>All alternative locations;</a:t>
            </a:r>
          </a:p>
          <a:p>
            <a:pPr>
              <a:spcBef>
                <a:spcPts val="0"/>
              </a:spcBef>
            </a:pPr>
            <a:r>
              <a:rPr lang="en-US" sz="1800" dirty="0">
                <a:latin typeface="Arial" panose="020B0604020202020204" pitchFamily="34" charset="0"/>
                <a:ea typeface="ＭＳ Ｐゴシック"/>
                <a:cs typeface="Arial" panose="020B0604020202020204" pitchFamily="34" charset="0"/>
              </a:rPr>
              <a:t>All locations where ground disturbance may result;</a:t>
            </a:r>
          </a:p>
          <a:p>
            <a:pPr>
              <a:spcBef>
                <a:spcPts val="0"/>
              </a:spcBef>
            </a:pPr>
            <a:r>
              <a:rPr lang="en-US" sz="1800" dirty="0">
                <a:latin typeface="Arial" panose="020B0604020202020204" pitchFamily="34" charset="0"/>
                <a:ea typeface="ＭＳ Ｐゴシック"/>
                <a:cs typeface="Arial" panose="020B0604020202020204" pitchFamily="34" charset="0"/>
              </a:rPr>
              <a:t>All locations where the undertaking may be visible or audible;</a:t>
            </a:r>
          </a:p>
          <a:p>
            <a:pPr>
              <a:spcBef>
                <a:spcPts val="0"/>
              </a:spcBef>
            </a:pPr>
            <a:r>
              <a:rPr lang="en-US" sz="1800" dirty="0">
                <a:latin typeface="Arial" panose="020B0604020202020204" pitchFamily="34" charset="0"/>
                <a:ea typeface="ＭＳ Ｐゴシック"/>
                <a:cs typeface="Arial" panose="020B0604020202020204" pitchFamily="34" charset="0"/>
              </a:rPr>
              <a:t>All locations where the activity may result in changes in traffic patterns, land use, public access, and all areas where there may be indirect as well as direct impacts.</a:t>
            </a:r>
          </a:p>
          <a:p>
            <a:pPr marL="0" indent="0">
              <a:buNone/>
            </a:pPr>
            <a:endParaRPr lang="en-US" dirty="0"/>
          </a:p>
        </p:txBody>
      </p:sp>
    </p:spTree>
    <p:extLst>
      <p:ext uri="{BB962C8B-B14F-4D97-AF65-F5344CB8AC3E}">
        <p14:creationId xmlns:p14="http://schemas.microsoft.com/office/powerpoint/2010/main" val="2115377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306"/>
            <a:ext cx="8229600" cy="868362"/>
          </a:xfrm>
        </p:spPr>
        <p:txBody>
          <a:bodyPr/>
          <a:lstStyle/>
          <a:p>
            <a:r>
              <a:rPr lang="en-US" sz="2200" b="1" dirty="0">
                <a:latin typeface="Arial" panose="020B0604020202020204" pitchFamily="34" charset="0"/>
                <a:ea typeface="ＭＳ Ｐゴシック"/>
                <a:cs typeface="Arial" panose="020B0604020202020204" pitchFamily="34" charset="0"/>
              </a:rPr>
              <a:t>Section</a:t>
            </a:r>
            <a:r>
              <a:rPr lang="en-US" sz="2200" b="1" dirty="0">
                <a:ea typeface="ＭＳ Ｐゴシック"/>
              </a:rPr>
              <a:t> 106 – Historic Preservation</a:t>
            </a:r>
          </a:p>
        </p:txBody>
      </p:sp>
      <p:sp>
        <p:nvSpPr>
          <p:cNvPr id="3" name="Content Placeholder 2"/>
          <p:cNvSpPr>
            <a:spLocks noGrp="1"/>
          </p:cNvSpPr>
          <p:nvPr>
            <p:ph idx="1"/>
          </p:nvPr>
        </p:nvSpPr>
        <p:spPr>
          <a:xfrm>
            <a:off x="412339" y="457200"/>
            <a:ext cx="8305800" cy="4038600"/>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r>
              <a:rPr lang="en-US" sz="1700" b="1" dirty="0">
                <a:latin typeface="Arial" panose="020B0604020202020204" pitchFamily="34" charset="0"/>
                <a:ea typeface="ＭＳ Ｐゴシック"/>
                <a:cs typeface="Arial" panose="020B0604020202020204" pitchFamily="34" charset="0"/>
              </a:rPr>
              <a:t>Documentation</a:t>
            </a:r>
            <a:r>
              <a:rPr lang="en-US" sz="1700" dirty="0">
                <a:latin typeface="Arial" panose="020B0604020202020204" pitchFamily="34" charset="0"/>
                <a:ea typeface="ＭＳ Ｐゴシック"/>
                <a:cs typeface="Arial" panose="020B0604020202020204" pitchFamily="34" charset="0"/>
              </a:rPr>
              <a:t> –Sufficient information including but not limited to; the proposed development activities, current and historic use information, any existing improvement details, photographs, maps, etc.</a:t>
            </a:r>
          </a:p>
          <a:p>
            <a:pPr lvl="1"/>
            <a:r>
              <a:rPr lang="en-US" sz="1700" dirty="0">
                <a:latin typeface="Arial" panose="020B0604020202020204" pitchFamily="34" charset="0"/>
                <a:ea typeface="ＭＳ Ｐゴシック"/>
                <a:cs typeface="Arial" panose="020B0604020202020204" pitchFamily="34" charset="0"/>
              </a:rPr>
              <a:t>Each SHPO has their own requirements of delivery, and the exhibits included to provide a complete package. </a:t>
            </a:r>
          </a:p>
          <a:p>
            <a:endParaRPr lang="en-US" sz="1700" dirty="0">
              <a:latin typeface="Arial" panose="020B0604020202020204" pitchFamily="34" charset="0"/>
              <a:ea typeface="ＭＳ Ｐゴシック"/>
              <a:cs typeface="Arial" panose="020B0604020202020204" pitchFamily="34" charset="0"/>
            </a:endParaRPr>
          </a:p>
          <a:p>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endParaRPr lang="en-US" sz="1700" dirty="0">
              <a:latin typeface="Arial" panose="020B0604020202020204" pitchFamily="34" charset="0"/>
              <a:ea typeface="ＭＳ Ｐゴシック"/>
              <a:cs typeface="Arial" panose="020B0604020202020204" pitchFamily="34" charset="0"/>
            </a:endParaRPr>
          </a:p>
          <a:p>
            <a:pPr marL="0" indent="0">
              <a:buNone/>
            </a:pPr>
            <a:r>
              <a:rPr lang="en-US" sz="1700" dirty="0">
                <a:latin typeface="Arial" panose="020B0604020202020204" pitchFamily="34" charset="0"/>
                <a:ea typeface="ＭＳ Ｐゴシック"/>
                <a:cs typeface="Arial" panose="020B0604020202020204" pitchFamily="34" charset="0"/>
              </a:rPr>
              <a:t>The HUD West Regional staff has a great working relationship with the SHPO’s we serve. </a:t>
            </a:r>
            <a:r>
              <a:rPr lang="en-US" sz="1700" b="1" i="1" dirty="0">
                <a:latin typeface="Arial" panose="020B0604020202020204" pitchFamily="34" charset="0"/>
                <a:ea typeface="ＭＳ Ｐゴシック"/>
                <a:cs typeface="Arial" panose="020B0604020202020204" pitchFamily="34" charset="0"/>
              </a:rPr>
              <a:t>Consult with HUD at the Concept Stage </a:t>
            </a:r>
            <a:r>
              <a:rPr lang="en-US" sz="1700" dirty="0">
                <a:latin typeface="Arial" panose="020B0604020202020204" pitchFamily="34" charset="0"/>
                <a:ea typeface="ＭＳ Ｐゴシック"/>
                <a:cs typeface="Arial" panose="020B0604020202020204" pitchFamily="34" charset="0"/>
              </a:rPr>
              <a:t>to determine if your proposal will have an ‘adverse effect’ on historic properties and discuss the appropriate steps.</a:t>
            </a:r>
          </a:p>
          <a:p>
            <a:pPr marL="0" indent="0">
              <a:buNone/>
            </a:pPr>
            <a:endParaRPr lang="en-US" dirty="0"/>
          </a:p>
        </p:txBody>
      </p:sp>
      <p:sp>
        <p:nvSpPr>
          <p:cNvPr id="4" name="Slide Number Placeholder 3"/>
          <p:cNvSpPr>
            <a:spLocks noGrp="1"/>
          </p:cNvSpPr>
          <p:nvPr>
            <p:ph type="sldNum" sz="quarter" idx="12"/>
          </p:nvPr>
        </p:nvSpPr>
        <p:spPr>
          <a:xfrm>
            <a:off x="6403004" y="6340858"/>
            <a:ext cx="2133600" cy="365125"/>
          </a:xfrm>
        </p:spPr>
        <p:txBody>
          <a:bodyPr/>
          <a:lstStyle/>
          <a:p>
            <a:pPr>
              <a:defRPr/>
            </a:pPr>
            <a:fld id="{F1F30C1C-CDE0-4F30-A413-EA88285F78CF}" type="slidenum">
              <a:rPr lang="en-US" smtClean="0"/>
              <a:pPr>
                <a:defRPr/>
              </a:pPr>
              <a:t>11</a:t>
            </a:fld>
            <a:endParaRPr lang="en-US" dirty="0"/>
          </a:p>
        </p:txBody>
      </p:sp>
      <p:sp>
        <p:nvSpPr>
          <p:cNvPr id="5" name="TextBox 4">
            <a:extLst>
              <a:ext uri="{FF2B5EF4-FFF2-40B4-BE49-F238E27FC236}">
                <a16:creationId xmlns:a16="http://schemas.microsoft.com/office/drawing/2014/main" id="{911014F2-4FAD-4E00-B7F8-2A74490B717D}"/>
              </a:ext>
            </a:extLst>
          </p:cNvPr>
          <p:cNvSpPr txBox="1"/>
          <p:nvPr/>
        </p:nvSpPr>
        <p:spPr>
          <a:xfrm>
            <a:off x="6258575" y="5053766"/>
            <a:ext cx="2422458" cy="246221"/>
          </a:xfrm>
          <a:prstGeom prst="rect">
            <a:avLst/>
          </a:prstGeom>
          <a:noFill/>
        </p:spPr>
        <p:txBody>
          <a:bodyPr wrap="none" rtlCol="0">
            <a:spAutoFit/>
          </a:bodyPr>
          <a:lstStyle/>
          <a:p>
            <a:r>
              <a:rPr lang="en-US" sz="1000" i="1" dirty="0"/>
              <a:t>The Rosson House Est. 1894 – Arizona</a:t>
            </a:r>
          </a:p>
        </p:txBody>
      </p:sp>
      <p:sp>
        <p:nvSpPr>
          <p:cNvPr id="8" name="TextBox 7">
            <a:extLst>
              <a:ext uri="{FF2B5EF4-FFF2-40B4-BE49-F238E27FC236}">
                <a16:creationId xmlns:a16="http://schemas.microsoft.com/office/drawing/2014/main" id="{52183195-EA17-457A-B8B4-B3C1019E005E}"/>
              </a:ext>
            </a:extLst>
          </p:cNvPr>
          <p:cNvSpPr txBox="1"/>
          <p:nvPr/>
        </p:nvSpPr>
        <p:spPr>
          <a:xfrm>
            <a:off x="2568210" y="5069875"/>
            <a:ext cx="1850186" cy="246221"/>
          </a:xfrm>
          <a:prstGeom prst="rect">
            <a:avLst/>
          </a:prstGeom>
          <a:noFill/>
        </p:spPr>
        <p:txBody>
          <a:bodyPr wrap="none" rtlCol="0">
            <a:spAutoFit/>
          </a:bodyPr>
          <a:lstStyle/>
          <a:p>
            <a:r>
              <a:rPr lang="en-US" sz="1000" i="1" dirty="0"/>
              <a:t>Council Hall Est. 1864 – Utah</a:t>
            </a:r>
          </a:p>
        </p:txBody>
      </p:sp>
      <p:pic>
        <p:nvPicPr>
          <p:cNvPr id="9" name="Picture 8">
            <a:extLst>
              <a:ext uri="{FF2B5EF4-FFF2-40B4-BE49-F238E27FC236}">
                <a16:creationId xmlns:a16="http://schemas.microsoft.com/office/drawing/2014/main" id="{56CE0AB7-F742-4BB5-8204-4D1A7D10FEC0}"/>
              </a:ext>
            </a:extLst>
          </p:cNvPr>
          <p:cNvPicPr>
            <a:picLocks noChangeAspect="1"/>
          </p:cNvPicPr>
          <p:nvPr/>
        </p:nvPicPr>
        <p:blipFill>
          <a:blip r:embed="rId2"/>
          <a:stretch>
            <a:fillRect/>
          </a:stretch>
        </p:blipFill>
        <p:spPr>
          <a:xfrm>
            <a:off x="529343" y="2293207"/>
            <a:ext cx="3810000" cy="2780719"/>
          </a:xfrm>
          <a:prstGeom prst="rect">
            <a:avLst/>
          </a:prstGeom>
        </p:spPr>
      </p:pic>
      <p:pic>
        <p:nvPicPr>
          <p:cNvPr id="10" name="Picture 9">
            <a:extLst>
              <a:ext uri="{FF2B5EF4-FFF2-40B4-BE49-F238E27FC236}">
                <a16:creationId xmlns:a16="http://schemas.microsoft.com/office/drawing/2014/main" id="{40036DE5-2208-4D27-BB1A-82C52F58E25B}"/>
              </a:ext>
            </a:extLst>
          </p:cNvPr>
          <p:cNvPicPr>
            <a:picLocks noChangeAspect="1"/>
          </p:cNvPicPr>
          <p:nvPr/>
        </p:nvPicPr>
        <p:blipFill>
          <a:blip r:embed="rId3"/>
          <a:stretch>
            <a:fillRect/>
          </a:stretch>
        </p:blipFill>
        <p:spPr>
          <a:xfrm>
            <a:off x="4889736" y="2293207"/>
            <a:ext cx="3675963" cy="2782036"/>
          </a:xfrm>
          <a:prstGeom prst="rect">
            <a:avLst/>
          </a:prstGeom>
        </p:spPr>
      </p:pic>
    </p:spTree>
    <p:extLst>
      <p:ext uri="{BB962C8B-B14F-4D97-AF65-F5344CB8AC3E}">
        <p14:creationId xmlns:p14="http://schemas.microsoft.com/office/powerpoint/2010/main" val="1891218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997"/>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3" name="Content Placeholder 2"/>
          <p:cNvSpPr>
            <a:spLocks noGrp="1"/>
          </p:cNvSpPr>
          <p:nvPr>
            <p:ph idx="1"/>
          </p:nvPr>
        </p:nvSpPr>
        <p:spPr>
          <a:xfrm>
            <a:off x="304800" y="972844"/>
            <a:ext cx="8534400" cy="2362199"/>
          </a:xfrm>
        </p:spPr>
        <p:txBody>
          <a:bodyPr/>
          <a:lstStyle/>
          <a:p>
            <a:r>
              <a:rPr lang="en-US" sz="1800" dirty="0">
                <a:latin typeface="Arial" panose="020B0604020202020204" pitchFamily="34" charset="0"/>
                <a:ea typeface="ＭＳ Ｐゴシック"/>
                <a:cs typeface="Arial" panose="020B0604020202020204" pitchFamily="34" charset="0"/>
              </a:rPr>
              <a:t>Additional studies are also requested if discoveries were made in the general area previously, or in some cases where there is little to no data available. These reports have many names but are typically referred to as;</a:t>
            </a:r>
          </a:p>
          <a:p>
            <a:pPr lvl="1"/>
            <a:r>
              <a:rPr lang="en-US" sz="1800" dirty="0">
                <a:latin typeface="Arial" panose="020B0604020202020204" pitchFamily="34" charset="0"/>
                <a:ea typeface="ＭＳ Ｐゴシック"/>
                <a:cs typeface="Arial" panose="020B0604020202020204" pitchFamily="34" charset="0"/>
              </a:rPr>
              <a:t>Archaeological Report (Class I Assessment)</a:t>
            </a:r>
          </a:p>
          <a:p>
            <a:pPr lvl="1"/>
            <a:r>
              <a:rPr lang="en-US" sz="1800" dirty="0">
                <a:latin typeface="Arial" panose="020B0604020202020204" pitchFamily="34" charset="0"/>
                <a:ea typeface="ＭＳ Ｐゴシック"/>
                <a:cs typeface="Arial" panose="020B0604020202020204" pitchFamily="34" charset="0"/>
              </a:rPr>
              <a:t>Cultural Resource Survey</a:t>
            </a:r>
          </a:p>
          <a:p>
            <a:pPr lvl="1"/>
            <a:r>
              <a:rPr lang="en-US" sz="1800" dirty="0">
                <a:latin typeface="Arial" panose="020B0604020202020204" pitchFamily="34" charset="0"/>
                <a:ea typeface="ＭＳ Ｐゴシック"/>
                <a:cs typeface="Arial" panose="020B0604020202020204" pitchFamily="34" charset="0"/>
              </a:rPr>
              <a:t>Historical Inventory Study</a:t>
            </a:r>
          </a:p>
          <a:p>
            <a:pPr marL="0" indent="0">
              <a:buNone/>
            </a:pPr>
            <a:endParaRPr lang="en-US" dirty="0"/>
          </a:p>
        </p:txBody>
      </p:sp>
      <p:sp>
        <p:nvSpPr>
          <p:cNvPr id="4" name="Slide Number Placeholder 3"/>
          <p:cNvSpPr>
            <a:spLocks noGrp="1"/>
          </p:cNvSpPr>
          <p:nvPr>
            <p:ph type="sldNum" sz="quarter" idx="12"/>
          </p:nvPr>
        </p:nvSpPr>
        <p:spPr>
          <a:xfrm>
            <a:off x="6400800" y="6324600"/>
            <a:ext cx="2133600" cy="365125"/>
          </a:xfrm>
        </p:spPr>
        <p:txBody>
          <a:bodyPr/>
          <a:lstStyle/>
          <a:p>
            <a:pPr>
              <a:defRPr/>
            </a:pPr>
            <a:fld id="{F1F30C1C-CDE0-4F30-A413-EA88285F78CF}" type="slidenum">
              <a:rPr lang="en-US" smtClean="0"/>
              <a:pPr>
                <a:defRPr/>
              </a:pPr>
              <a:t>12</a:t>
            </a:fld>
            <a:endParaRPr lang="en-US" dirty="0"/>
          </a:p>
        </p:txBody>
      </p:sp>
      <p:sp>
        <p:nvSpPr>
          <p:cNvPr id="6" name="Content Placeholder 2">
            <a:extLst>
              <a:ext uri="{FF2B5EF4-FFF2-40B4-BE49-F238E27FC236}">
                <a16:creationId xmlns:a16="http://schemas.microsoft.com/office/drawing/2014/main" id="{CE8FFBD1-C4D1-4042-B419-7A48B31D6DD7}"/>
              </a:ext>
            </a:extLst>
          </p:cNvPr>
          <p:cNvSpPr txBox="1">
            <a:spLocks/>
          </p:cNvSpPr>
          <p:nvPr/>
        </p:nvSpPr>
        <p:spPr bwMode="auto">
          <a:xfrm>
            <a:off x="304800" y="3004475"/>
            <a:ext cx="4179297" cy="69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800" dirty="0">
                <a:latin typeface="Arial" panose="020B0604020202020204" pitchFamily="34" charset="0"/>
                <a:cs typeface="Arial" panose="020B0604020202020204" pitchFamily="34" charset="0"/>
              </a:rPr>
              <a:t>These reports provide an in-depth investigation into whether or not historic properties are present. Typically, these surveys consists of four tasks:</a:t>
            </a:r>
          </a:p>
          <a:p>
            <a:pPr marL="457200" indent="-457200">
              <a:buFont typeface="+mj-lt"/>
              <a:buAutoNum type="arabicPeriod"/>
            </a:pPr>
            <a:r>
              <a:rPr lang="en-US" sz="1800" dirty="0">
                <a:latin typeface="Arial" panose="020B0604020202020204" pitchFamily="34" charset="0"/>
                <a:cs typeface="Arial" panose="020B0604020202020204" pitchFamily="34" charset="0"/>
              </a:rPr>
              <a:t>Literature and Records Search</a:t>
            </a:r>
          </a:p>
          <a:p>
            <a:pPr marL="457200" indent="-457200">
              <a:buFont typeface="+mj-lt"/>
              <a:buAutoNum type="arabicPeriod"/>
            </a:pPr>
            <a:r>
              <a:rPr lang="en-US" sz="1800" dirty="0">
                <a:latin typeface="Arial" panose="020B0604020202020204" pitchFamily="34" charset="0"/>
                <a:cs typeface="Arial" panose="020B0604020202020204" pitchFamily="34" charset="0"/>
              </a:rPr>
              <a:t>Fieldwork</a:t>
            </a:r>
          </a:p>
          <a:p>
            <a:pPr marL="457200" indent="-457200">
              <a:buFont typeface="+mj-lt"/>
              <a:buAutoNum type="arabicPeriod"/>
            </a:pPr>
            <a:r>
              <a:rPr lang="en-US" sz="1800" dirty="0">
                <a:latin typeface="Arial" panose="020B0604020202020204" pitchFamily="34" charset="0"/>
                <a:cs typeface="Arial" panose="020B0604020202020204" pitchFamily="34" charset="0"/>
              </a:rPr>
              <a:t>Testing &amp; Analysis</a:t>
            </a:r>
          </a:p>
          <a:p>
            <a:pPr marL="457200" indent="-457200">
              <a:buFont typeface="+mj-lt"/>
              <a:buAutoNum type="arabicPeriod"/>
            </a:pPr>
            <a:r>
              <a:rPr lang="en-US" sz="1800" dirty="0">
                <a:latin typeface="Arial" panose="020B0604020202020204" pitchFamily="34" charset="0"/>
                <a:cs typeface="Arial" panose="020B0604020202020204" pitchFamily="34" charset="0"/>
              </a:rPr>
              <a:t>Reporting</a:t>
            </a:r>
          </a:p>
        </p:txBody>
      </p:sp>
      <p:sp>
        <p:nvSpPr>
          <p:cNvPr id="7" name="TextBox 6">
            <a:extLst>
              <a:ext uri="{FF2B5EF4-FFF2-40B4-BE49-F238E27FC236}">
                <a16:creationId xmlns:a16="http://schemas.microsoft.com/office/drawing/2014/main" id="{55641A54-DBA4-4539-A253-A861DF472E12}"/>
              </a:ext>
            </a:extLst>
          </p:cNvPr>
          <p:cNvSpPr txBox="1"/>
          <p:nvPr/>
        </p:nvSpPr>
        <p:spPr>
          <a:xfrm>
            <a:off x="6582595" y="5571478"/>
            <a:ext cx="2180405" cy="246221"/>
          </a:xfrm>
          <a:prstGeom prst="rect">
            <a:avLst/>
          </a:prstGeom>
          <a:noFill/>
        </p:spPr>
        <p:txBody>
          <a:bodyPr wrap="none" rtlCol="0">
            <a:spAutoFit/>
          </a:bodyPr>
          <a:lstStyle/>
          <a:p>
            <a:r>
              <a:rPr lang="en-US" sz="1000" i="1" dirty="0"/>
              <a:t>Union Station Est. 1914 – Colorado</a:t>
            </a:r>
          </a:p>
        </p:txBody>
      </p:sp>
      <p:pic>
        <p:nvPicPr>
          <p:cNvPr id="8" name="Picture 7">
            <a:extLst>
              <a:ext uri="{FF2B5EF4-FFF2-40B4-BE49-F238E27FC236}">
                <a16:creationId xmlns:a16="http://schemas.microsoft.com/office/drawing/2014/main" id="{AFEF2206-7201-4D89-8D23-437FF90D13D5}"/>
              </a:ext>
            </a:extLst>
          </p:cNvPr>
          <p:cNvPicPr>
            <a:picLocks noChangeAspect="1"/>
          </p:cNvPicPr>
          <p:nvPr/>
        </p:nvPicPr>
        <p:blipFill>
          <a:blip r:embed="rId2"/>
          <a:stretch>
            <a:fillRect/>
          </a:stretch>
        </p:blipFill>
        <p:spPr>
          <a:xfrm>
            <a:off x="4484097" y="2932269"/>
            <a:ext cx="4184692" cy="2639209"/>
          </a:xfrm>
          <a:prstGeom prst="rect">
            <a:avLst/>
          </a:prstGeom>
        </p:spPr>
      </p:pic>
    </p:spTree>
    <p:extLst>
      <p:ext uri="{BB962C8B-B14F-4D97-AF65-F5344CB8AC3E}">
        <p14:creationId xmlns:p14="http://schemas.microsoft.com/office/powerpoint/2010/main" val="124666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039"/>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3" name="Content Placeholder 2"/>
          <p:cNvSpPr>
            <a:spLocks noGrp="1"/>
          </p:cNvSpPr>
          <p:nvPr>
            <p:ph idx="1"/>
          </p:nvPr>
        </p:nvSpPr>
        <p:spPr>
          <a:xfrm>
            <a:off x="571499" y="757146"/>
            <a:ext cx="8001000" cy="2443254"/>
          </a:xfrm>
        </p:spPr>
        <p:txBody>
          <a:bodyPr/>
          <a:lstStyle/>
          <a:p>
            <a:pPr marL="0" indent="0">
              <a:buNone/>
            </a:pPr>
            <a:r>
              <a:rPr lang="en-US" sz="1800" dirty="0">
                <a:latin typeface="Arial" panose="020B0604020202020204" pitchFamily="34" charset="0"/>
                <a:ea typeface="ＭＳ Ｐゴシック"/>
                <a:cs typeface="Arial" panose="020B0604020202020204" pitchFamily="34" charset="0"/>
              </a:rPr>
              <a:t>Results of the assessment:</a:t>
            </a:r>
          </a:p>
          <a:p>
            <a:r>
              <a:rPr lang="en-US" sz="1800" dirty="0">
                <a:latin typeface="Arial" panose="020B0604020202020204" pitchFamily="34" charset="0"/>
                <a:ea typeface="ＭＳ Ｐゴシック"/>
                <a:cs typeface="Arial" panose="020B0604020202020204" pitchFamily="34" charset="0"/>
              </a:rPr>
              <a:t>If HUD makes a finding of “No Historic Properties Affected”, and consultation with SHPO/THPO resulted in no objections, the proposed activities are in compliance with the National Historic Preservation Act and Section 106 process is complete.</a:t>
            </a:r>
          </a:p>
          <a:p>
            <a:r>
              <a:rPr lang="en-US" sz="1800" dirty="0">
                <a:latin typeface="Arial" panose="020B0604020202020204" pitchFamily="34" charset="0"/>
                <a:ea typeface="ＭＳ Ｐゴシック"/>
                <a:cs typeface="Arial" panose="020B0604020202020204" pitchFamily="34" charset="0"/>
              </a:rPr>
              <a:t>If an ‘Adverse effect’ is found, the process moves to the next step – resolving adverse effects and further consultation will be required.</a:t>
            </a:r>
          </a:p>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12"/>
          </p:nvPr>
        </p:nvSpPr>
        <p:spPr>
          <a:xfrm>
            <a:off x="6409903" y="6355836"/>
            <a:ext cx="2133600" cy="365125"/>
          </a:xfrm>
        </p:spPr>
        <p:txBody>
          <a:bodyPr/>
          <a:lstStyle/>
          <a:p>
            <a:pPr>
              <a:defRPr/>
            </a:pPr>
            <a:fld id="{F1F30C1C-CDE0-4F30-A413-EA88285F78CF}" type="slidenum">
              <a:rPr lang="en-US" smtClean="0"/>
              <a:pPr>
                <a:defRPr/>
              </a:pPr>
              <a:t>13</a:t>
            </a:fld>
            <a:endParaRPr lang="en-US" dirty="0"/>
          </a:p>
        </p:txBody>
      </p:sp>
      <p:sp>
        <p:nvSpPr>
          <p:cNvPr id="9" name="TextBox 8">
            <a:extLst>
              <a:ext uri="{FF2B5EF4-FFF2-40B4-BE49-F238E27FC236}">
                <a16:creationId xmlns:a16="http://schemas.microsoft.com/office/drawing/2014/main" id="{890C6ACF-5BB9-41D7-919B-7CD47F0FEA36}"/>
              </a:ext>
            </a:extLst>
          </p:cNvPr>
          <p:cNvSpPr txBox="1"/>
          <p:nvPr/>
        </p:nvSpPr>
        <p:spPr>
          <a:xfrm>
            <a:off x="5590450" y="5784377"/>
            <a:ext cx="2953053" cy="246221"/>
          </a:xfrm>
          <a:prstGeom prst="rect">
            <a:avLst/>
          </a:prstGeom>
          <a:noFill/>
        </p:spPr>
        <p:txBody>
          <a:bodyPr wrap="none" rtlCol="0">
            <a:spAutoFit/>
          </a:bodyPr>
          <a:lstStyle/>
          <a:p>
            <a:r>
              <a:rPr lang="en-US" sz="1000" i="1" dirty="0"/>
              <a:t>Santa Barbara Courthouse Est. 1929 – California</a:t>
            </a:r>
          </a:p>
        </p:txBody>
      </p:sp>
      <p:pic>
        <p:nvPicPr>
          <p:cNvPr id="5" name="Picture 4">
            <a:extLst>
              <a:ext uri="{FF2B5EF4-FFF2-40B4-BE49-F238E27FC236}">
                <a16:creationId xmlns:a16="http://schemas.microsoft.com/office/drawing/2014/main" id="{A1633BCE-0626-4254-BEB3-F0861410C64F}"/>
              </a:ext>
            </a:extLst>
          </p:cNvPr>
          <p:cNvPicPr>
            <a:picLocks noChangeAspect="1"/>
          </p:cNvPicPr>
          <p:nvPr/>
        </p:nvPicPr>
        <p:blipFill>
          <a:blip r:embed="rId2"/>
          <a:stretch>
            <a:fillRect/>
          </a:stretch>
        </p:blipFill>
        <p:spPr>
          <a:xfrm>
            <a:off x="717996" y="2967319"/>
            <a:ext cx="7708006" cy="2809386"/>
          </a:xfrm>
          <a:prstGeom prst="rect">
            <a:avLst/>
          </a:prstGeom>
        </p:spPr>
      </p:pic>
    </p:spTree>
    <p:extLst>
      <p:ext uri="{BB962C8B-B14F-4D97-AF65-F5344CB8AC3E}">
        <p14:creationId xmlns:p14="http://schemas.microsoft.com/office/powerpoint/2010/main" val="123053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772"/>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4" name="Slide Number Placeholder 3"/>
          <p:cNvSpPr>
            <a:spLocks noGrp="1"/>
          </p:cNvSpPr>
          <p:nvPr>
            <p:ph type="sldNum" sz="quarter" idx="12"/>
          </p:nvPr>
        </p:nvSpPr>
        <p:spPr>
          <a:xfrm>
            <a:off x="6400800" y="6348821"/>
            <a:ext cx="2133600" cy="365125"/>
          </a:xfrm>
        </p:spPr>
        <p:txBody>
          <a:bodyPr/>
          <a:lstStyle/>
          <a:p>
            <a:pPr>
              <a:defRPr/>
            </a:pPr>
            <a:fld id="{F1F30C1C-CDE0-4F30-A413-EA88285F78CF}" type="slidenum">
              <a:rPr lang="en-US" smtClean="0"/>
              <a:pPr>
                <a:defRPr/>
              </a:pPr>
              <a:t>14</a:t>
            </a:fld>
            <a:endParaRPr lang="en-US" dirty="0"/>
          </a:p>
        </p:txBody>
      </p:sp>
      <p:sp>
        <p:nvSpPr>
          <p:cNvPr id="7" name="Content Placeholder 2">
            <a:extLst>
              <a:ext uri="{FF2B5EF4-FFF2-40B4-BE49-F238E27FC236}">
                <a16:creationId xmlns:a16="http://schemas.microsoft.com/office/drawing/2014/main" id="{EE717DEB-ECC3-4F4E-B6CE-730A7AF23C04}"/>
              </a:ext>
            </a:extLst>
          </p:cNvPr>
          <p:cNvSpPr>
            <a:spLocks noGrp="1"/>
          </p:cNvSpPr>
          <p:nvPr>
            <p:ph idx="1"/>
          </p:nvPr>
        </p:nvSpPr>
        <p:spPr>
          <a:xfrm>
            <a:off x="457200" y="685800"/>
            <a:ext cx="8229600" cy="4970756"/>
          </a:xfrm>
        </p:spPr>
        <p:txBody>
          <a:bodyPr/>
          <a:lstStyle/>
          <a:p>
            <a:pPr marL="0" indent="0" algn="just">
              <a:spcBef>
                <a:spcPts val="0"/>
              </a:spcBef>
              <a:buNone/>
            </a:pPr>
            <a:r>
              <a:rPr lang="en-US" sz="1700" dirty="0">
                <a:latin typeface="Arial" panose="020B0604020202020204" pitchFamily="34" charset="0"/>
                <a:ea typeface="ＭＳ Ｐゴシック"/>
                <a:cs typeface="Arial" panose="020B0604020202020204" pitchFamily="34" charset="0"/>
              </a:rPr>
              <a:t>Additional steps are necessary to ensure </a:t>
            </a:r>
            <a:r>
              <a:rPr lang="en-US" sz="1700" b="1" dirty="0">
                <a:latin typeface="Arial" panose="020B0604020202020204" pitchFamily="34" charset="0"/>
                <a:ea typeface="ＭＳ Ｐゴシック"/>
                <a:cs typeface="Arial" panose="020B0604020202020204" pitchFamily="34" charset="0"/>
              </a:rPr>
              <a:t>ALL</a:t>
            </a:r>
            <a:r>
              <a:rPr lang="en-US" sz="1700" dirty="0">
                <a:latin typeface="Arial" panose="020B0604020202020204" pitchFamily="34" charset="0"/>
                <a:ea typeface="ＭＳ Ｐゴシック"/>
                <a:cs typeface="Arial" panose="020B0604020202020204" pitchFamily="34" charset="0"/>
              </a:rPr>
              <a:t> potentially interested parties are provided an opportunity to comment on the undertaking. SHPO is a great source in identifying other potentially interested parties, which can include:</a:t>
            </a:r>
          </a:p>
          <a:p>
            <a:pPr marL="365760" indent="-365760" algn="just">
              <a:spcBef>
                <a:spcPts val="0"/>
              </a:spcBef>
              <a:buFont typeface="Arial" panose="020B0604020202020204" pitchFamily="34" charset="0"/>
              <a:buChar char="•"/>
            </a:pPr>
            <a:r>
              <a:rPr lang="en-US" sz="1700" dirty="0">
                <a:latin typeface="Arial" panose="020B0604020202020204" pitchFamily="34" charset="0"/>
                <a:ea typeface="ＭＳ Ｐゴシック"/>
                <a:cs typeface="Arial" panose="020B0604020202020204" pitchFamily="34" charset="0"/>
              </a:rPr>
              <a:t>Native American Tribes and Native Hawaiian Organizations who attach religious and cultural significance to historic properties that may be affected</a:t>
            </a:r>
          </a:p>
          <a:p>
            <a:pPr marL="365760" indent="-365760" algn="just">
              <a:spcBef>
                <a:spcPts val="0"/>
              </a:spcBef>
            </a:pPr>
            <a:r>
              <a:rPr lang="en-US" sz="1700" dirty="0">
                <a:latin typeface="Arial" panose="020B0604020202020204" pitchFamily="34" charset="0"/>
                <a:ea typeface="ＭＳ Ｐゴシック"/>
                <a:cs typeface="Arial" panose="020B0604020202020204" pitchFamily="34" charset="0"/>
              </a:rPr>
              <a:t>Representatives of local governments with jurisdictions </a:t>
            </a:r>
          </a:p>
          <a:p>
            <a:pPr marL="365760" indent="-365760" algn="just">
              <a:spcBef>
                <a:spcPts val="0"/>
              </a:spcBef>
            </a:pPr>
            <a:r>
              <a:rPr lang="en-US" sz="1700" dirty="0">
                <a:latin typeface="Arial" panose="020B0604020202020204" pitchFamily="34" charset="0"/>
                <a:ea typeface="ＭＳ Ｐゴシック"/>
                <a:cs typeface="Arial" panose="020B0604020202020204" pitchFamily="34" charset="0"/>
              </a:rPr>
              <a:t>Applicants for Federal assistance</a:t>
            </a:r>
          </a:p>
          <a:p>
            <a:pPr marL="365760" indent="-365760" algn="just">
              <a:spcBef>
                <a:spcPts val="0"/>
              </a:spcBef>
            </a:pPr>
            <a:r>
              <a:rPr lang="en-US" sz="1700" dirty="0">
                <a:latin typeface="Arial" panose="020B0604020202020204" pitchFamily="34" charset="0"/>
                <a:cs typeface="Arial" panose="020B0604020202020204" pitchFamily="34" charset="0"/>
              </a:rPr>
              <a:t>Individuals and organizations with a </a:t>
            </a:r>
            <a:r>
              <a:rPr lang="en-US" sz="1700" i="1" dirty="0">
                <a:latin typeface="Arial" panose="020B0604020202020204" pitchFamily="34" charset="0"/>
                <a:cs typeface="Arial" panose="020B0604020202020204" pitchFamily="34" charset="0"/>
              </a:rPr>
              <a:t>demonstrated interest in the undertaking - </a:t>
            </a:r>
            <a:r>
              <a:rPr lang="en-US" sz="1700" dirty="0">
                <a:latin typeface="Arial" panose="020B0604020202020204" pitchFamily="34" charset="0"/>
                <a:ea typeface="ＭＳ Ｐゴシック"/>
                <a:cs typeface="Arial" panose="020B0604020202020204" pitchFamily="34" charset="0"/>
              </a:rPr>
              <a:t>Historic Societies; Local Historical Official; Community Organizations; Preservation Groups; Individual Property Owners / Stakeholders, etc.</a:t>
            </a:r>
          </a:p>
          <a:p>
            <a:pPr marL="365760" indent="-365760" algn="just">
              <a:spcBef>
                <a:spcPts val="0"/>
              </a:spcBef>
            </a:pPr>
            <a:r>
              <a:rPr lang="en-US" sz="1700" b="1" dirty="0">
                <a:latin typeface="Arial" panose="020B0604020202020204" pitchFamily="34" charset="0"/>
                <a:ea typeface="ＭＳ Ｐゴシック"/>
                <a:cs typeface="Arial" panose="020B0604020202020204" pitchFamily="34" charset="0"/>
              </a:rPr>
              <a:t>Advisory Council on Historic Preservation (ACHP) - </a:t>
            </a:r>
            <a:r>
              <a:rPr lang="en-US" sz="1700" dirty="0">
                <a:latin typeface="Arial" panose="020B0604020202020204" pitchFamily="34" charset="0"/>
                <a:cs typeface="Arial" panose="020B0604020202020204" pitchFamily="34" charset="0"/>
              </a:rPr>
              <a:t>responsible for issuing the Section 106 regulations and overseeing compliance with Section 106. The ACHP generally does not participate in Section 106 consultation for individual projects, but has the right to do so, and can submit comments at any time.</a:t>
            </a:r>
          </a:p>
          <a:p>
            <a:pPr marL="0" indent="0" algn="just">
              <a:spcBef>
                <a:spcPts val="0"/>
              </a:spcBef>
              <a:buNone/>
            </a:pPr>
            <a:endParaRPr lang="en-US" sz="1700" dirty="0">
              <a:latin typeface="Arial" panose="020B0604020202020204" pitchFamily="34" charset="0"/>
              <a:ea typeface="ＭＳ Ｐゴシック"/>
              <a:cs typeface="Arial" panose="020B0604020202020204" pitchFamily="34" charset="0"/>
            </a:endParaRPr>
          </a:p>
          <a:p>
            <a:pPr marL="0" indent="0" algn="just">
              <a:spcBef>
                <a:spcPts val="0"/>
              </a:spcBef>
              <a:buNone/>
            </a:pPr>
            <a:r>
              <a:rPr lang="en-US" sz="1700" dirty="0">
                <a:latin typeface="Arial" panose="020B0604020202020204" pitchFamily="34" charset="0"/>
                <a:ea typeface="ＭＳ Ｐゴシック"/>
                <a:cs typeface="Arial" panose="020B0604020202020204" pitchFamily="34" charset="0"/>
              </a:rPr>
              <a:t>A 30-day review period is required by SHPO/THPO and the ACHP. Work must be done with consulting parties to try to avoid, minimize or mitigate adverse effects. Resolution of adverse effects generally results in a Memorandum of Agreement that spells out how the adverse effects will be minimized and/or mitigated. If adverse effects cannot be satisfactorily mitigated, HUD may disapprove a project.</a:t>
            </a:r>
          </a:p>
        </p:txBody>
      </p:sp>
    </p:spTree>
    <p:extLst>
      <p:ext uri="{BB962C8B-B14F-4D97-AF65-F5344CB8AC3E}">
        <p14:creationId xmlns:p14="http://schemas.microsoft.com/office/powerpoint/2010/main" val="1878606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3" name="Content Placeholder 2"/>
          <p:cNvSpPr>
            <a:spLocks noGrp="1"/>
          </p:cNvSpPr>
          <p:nvPr>
            <p:ph idx="1"/>
          </p:nvPr>
        </p:nvSpPr>
        <p:spPr>
          <a:xfrm>
            <a:off x="457200" y="685800"/>
            <a:ext cx="8229600" cy="4970756"/>
          </a:xfrm>
        </p:spPr>
        <p:txBody>
          <a:bodyPr/>
          <a:lstStyle/>
          <a:p>
            <a:pPr marL="0" indent="0">
              <a:buNone/>
            </a:pPr>
            <a:r>
              <a:rPr lang="en-US" sz="1800" dirty="0">
                <a:latin typeface="Arial" panose="020B0604020202020204" pitchFamily="34" charset="0"/>
                <a:ea typeface="ＭＳ Ｐゴシック"/>
                <a:cs typeface="Arial" panose="020B0604020202020204" pitchFamily="34" charset="0"/>
              </a:rPr>
              <a:t>A draft Memorandum of Agreement (MOA) could include a number of mitigation types, some include:</a:t>
            </a:r>
          </a:p>
          <a:p>
            <a:r>
              <a:rPr lang="en-US" sz="1800" dirty="0">
                <a:latin typeface="Arial" panose="020B0604020202020204" pitchFamily="34" charset="0"/>
                <a:ea typeface="ＭＳ Ｐゴシック"/>
                <a:cs typeface="Arial" panose="020B0604020202020204" pitchFamily="34" charset="0"/>
              </a:rPr>
              <a:t>Historic Property Report/Inventory Study – Documents the historic details of properties slated for demolition, or documents the historic properties present in an area. This report is then archived for public viewing.</a:t>
            </a:r>
          </a:p>
          <a:p>
            <a:r>
              <a:rPr lang="en-US" sz="1800" dirty="0">
                <a:latin typeface="Arial" panose="020B0604020202020204" pitchFamily="34" charset="0"/>
                <a:ea typeface="ＭＳ Ｐゴシック"/>
                <a:cs typeface="Arial" panose="020B0604020202020204" pitchFamily="34" charset="0"/>
              </a:rPr>
              <a:t>Monument/Memorial – An area dedicated to the historic property/properties affected at the proposed redevelopment.</a:t>
            </a:r>
          </a:p>
          <a:p>
            <a:r>
              <a:rPr lang="en-US" sz="1800" dirty="0">
                <a:latin typeface="Arial" panose="020B0604020202020204" pitchFamily="34" charset="0"/>
                <a:ea typeface="ＭＳ Ｐゴシック"/>
                <a:cs typeface="Arial" panose="020B0604020202020204" pitchFamily="34" charset="0"/>
              </a:rPr>
              <a:t>Aesthetic/Façade Design – Construct visually details where the development conforms to historic properties in the area.</a:t>
            </a:r>
          </a:p>
          <a:p>
            <a:r>
              <a:rPr lang="en-US" sz="1800" dirty="0">
                <a:latin typeface="Arial" panose="020B0604020202020204" pitchFamily="34" charset="0"/>
                <a:ea typeface="ＭＳ Ｐゴシック"/>
                <a:cs typeface="Arial" panose="020B0604020202020204" pitchFamily="34" charset="0"/>
              </a:rPr>
              <a:t>Artifact Curation and Collections Plan – Details the site disturbance, collection methods, and final destination (Tribes, Universities, Museums, etc.) of historic artifacts.</a:t>
            </a:r>
          </a:p>
          <a:p>
            <a:pPr marL="0" indent="0">
              <a:buNone/>
            </a:pPr>
            <a:r>
              <a:rPr lang="en-US" sz="1800" dirty="0">
                <a:latin typeface="Arial" panose="020B0604020202020204" pitchFamily="34" charset="0"/>
                <a:ea typeface="ＭＳ Ｐゴシック"/>
                <a:cs typeface="Arial" panose="020B0604020202020204" pitchFamily="34" charset="0"/>
              </a:rPr>
              <a:t>These reports are contracted with the developer/sponsor and typically require a state certified archaeologist where your proposal resides.</a:t>
            </a:r>
          </a:p>
          <a:p>
            <a:endParaRPr lang="en-US" sz="1800" dirty="0">
              <a:latin typeface="Arial" panose="020B0604020202020204" pitchFamily="34" charset="0"/>
              <a:ea typeface="ＭＳ Ｐゴシック"/>
              <a:cs typeface="Arial" panose="020B0604020202020204" pitchFamily="34" charset="0"/>
            </a:endParaRPr>
          </a:p>
          <a:p>
            <a:pPr marL="0" indent="0">
              <a:buNone/>
            </a:pPr>
            <a:r>
              <a:rPr lang="en-US" sz="1800" dirty="0">
                <a:latin typeface="Arial" panose="020B0604020202020204" pitchFamily="34" charset="0"/>
                <a:ea typeface="ＭＳ Ｐゴシック"/>
                <a:cs typeface="Arial" panose="020B0604020202020204" pitchFamily="34" charset="0"/>
              </a:rPr>
              <a:t>Once completed, </a:t>
            </a:r>
            <a:r>
              <a:rPr lang="en-US" sz="1800" b="1" dirty="0">
                <a:latin typeface="Arial" panose="020B0604020202020204" pitchFamily="34" charset="0"/>
                <a:ea typeface="ＭＳ Ｐゴシック"/>
                <a:cs typeface="Arial" panose="020B0604020202020204" pitchFamily="34" charset="0"/>
              </a:rPr>
              <a:t>ALL</a:t>
            </a:r>
            <a:r>
              <a:rPr lang="en-US" sz="1800" dirty="0">
                <a:latin typeface="Arial" panose="020B0604020202020204" pitchFamily="34" charset="0"/>
                <a:ea typeface="ＭＳ Ｐゴシック"/>
                <a:cs typeface="Arial" panose="020B0604020202020204" pitchFamily="34" charset="0"/>
              </a:rPr>
              <a:t> consulting parties must be satisfied with the mitigation which will be included as a </a:t>
            </a:r>
            <a:r>
              <a:rPr lang="en-US" sz="1800" b="1" dirty="0">
                <a:latin typeface="Arial" panose="020B0604020202020204" pitchFamily="34" charset="0"/>
                <a:ea typeface="ＭＳ Ｐゴシック"/>
                <a:cs typeface="Arial" panose="020B0604020202020204" pitchFamily="34" charset="0"/>
              </a:rPr>
              <a:t>Special Condition to the Firm </a:t>
            </a:r>
            <a:r>
              <a:rPr lang="en-US" sz="1800" dirty="0">
                <a:latin typeface="Arial" panose="020B0604020202020204" pitchFamily="34" charset="0"/>
                <a:ea typeface="ＭＳ Ｐゴシック"/>
                <a:cs typeface="Arial" panose="020B0604020202020204" pitchFamily="34" charset="0"/>
              </a:rPr>
              <a:t>and reviewed for compliance at final closing.</a:t>
            </a: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00800" y="6320151"/>
            <a:ext cx="2133600" cy="365125"/>
          </a:xfrm>
        </p:spPr>
        <p:txBody>
          <a:bodyPr/>
          <a:lstStyle/>
          <a:p>
            <a:pPr>
              <a:defRPr/>
            </a:pPr>
            <a:fld id="{F1F30C1C-CDE0-4F30-A413-EA88285F78CF}" type="slidenum">
              <a:rPr lang="en-US" smtClean="0"/>
              <a:pPr>
                <a:defRPr/>
              </a:pPr>
              <a:t>15</a:t>
            </a:fld>
            <a:endParaRPr lang="en-US" dirty="0"/>
          </a:p>
        </p:txBody>
      </p:sp>
    </p:spTree>
    <p:extLst>
      <p:ext uri="{BB962C8B-B14F-4D97-AF65-F5344CB8AC3E}">
        <p14:creationId xmlns:p14="http://schemas.microsoft.com/office/powerpoint/2010/main" val="363304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682"/>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4" name="Slide Number Placeholder 3"/>
          <p:cNvSpPr>
            <a:spLocks noGrp="1"/>
          </p:cNvSpPr>
          <p:nvPr>
            <p:ph type="sldNum" sz="quarter" idx="12"/>
          </p:nvPr>
        </p:nvSpPr>
        <p:spPr>
          <a:xfrm>
            <a:off x="6400800" y="6320151"/>
            <a:ext cx="2133600" cy="365125"/>
          </a:xfrm>
        </p:spPr>
        <p:txBody>
          <a:bodyPr/>
          <a:lstStyle/>
          <a:p>
            <a:pPr>
              <a:defRPr/>
            </a:pPr>
            <a:fld id="{F1F30C1C-CDE0-4F30-A413-EA88285F78CF}" type="slidenum">
              <a:rPr lang="en-US" smtClean="0"/>
              <a:pPr>
                <a:defRPr/>
              </a:pPr>
              <a:t>16</a:t>
            </a:fld>
            <a:endParaRPr lang="en-US" dirty="0"/>
          </a:p>
        </p:txBody>
      </p:sp>
      <p:sp>
        <p:nvSpPr>
          <p:cNvPr id="7" name="Content Placeholder 2">
            <a:extLst>
              <a:ext uri="{FF2B5EF4-FFF2-40B4-BE49-F238E27FC236}">
                <a16:creationId xmlns:a16="http://schemas.microsoft.com/office/drawing/2014/main" id="{2404554C-725D-42D4-A4F4-3060DD783901}"/>
              </a:ext>
            </a:extLst>
          </p:cNvPr>
          <p:cNvSpPr>
            <a:spLocks noGrp="1"/>
          </p:cNvSpPr>
          <p:nvPr>
            <p:ph idx="1"/>
          </p:nvPr>
        </p:nvSpPr>
        <p:spPr>
          <a:xfrm>
            <a:off x="457200" y="838200"/>
            <a:ext cx="8229600" cy="4970756"/>
          </a:xfrm>
        </p:spPr>
        <p:txBody>
          <a:bodyPr/>
          <a:lstStyle/>
          <a:p>
            <a:pPr marL="0" indent="0">
              <a:spcBef>
                <a:spcPts val="0"/>
              </a:spcBef>
              <a:buNone/>
            </a:pPr>
            <a:r>
              <a:rPr lang="en-US" sz="1800" u="sng" dirty="0">
                <a:latin typeface="Arial" panose="020B0604020202020204" pitchFamily="34" charset="0"/>
                <a:ea typeface="ＭＳ Ｐゴシック"/>
                <a:cs typeface="Arial" panose="020B0604020202020204" pitchFamily="34" charset="0"/>
              </a:rPr>
              <a:t>Best Practices</a:t>
            </a:r>
            <a:r>
              <a:rPr lang="en-US" sz="1800" dirty="0">
                <a:latin typeface="Arial" panose="020B0604020202020204" pitchFamily="34" charset="0"/>
                <a:ea typeface="ＭＳ Ｐゴシック"/>
                <a:cs typeface="Arial" panose="020B0604020202020204" pitchFamily="34" charset="0"/>
              </a:rPr>
              <a:t>:</a:t>
            </a:r>
            <a:endParaRPr lang="en-US" sz="1800" u="sng" dirty="0">
              <a:latin typeface="Arial" panose="020B0604020202020204" pitchFamily="34" charset="0"/>
              <a:ea typeface="ＭＳ Ｐゴシック"/>
              <a:cs typeface="Arial" panose="020B0604020202020204" pitchFamily="34" charset="0"/>
            </a:endParaRPr>
          </a:p>
          <a:p>
            <a:pPr>
              <a:spcBef>
                <a:spcPts val="0"/>
              </a:spcBef>
              <a:buFont typeface="Arial" panose="020B0604020202020204" pitchFamily="34" charset="0"/>
              <a:buChar char="•"/>
            </a:pPr>
            <a:r>
              <a:rPr lang="en-US" sz="1800" dirty="0">
                <a:latin typeface="Arial" panose="020B0604020202020204" pitchFamily="34" charset="0"/>
                <a:ea typeface="ＭＳ Ｐゴシック"/>
                <a:cs typeface="Arial" panose="020B0604020202020204" pitchFamily="34" charset="0"/>
              </a:rPr>
              <a:t>Begin Early - Concept Meeting</a:t>
            </a:r>
          </a:p>
          <a:p>
            <a:pPr>
              <a:spcBef>
                <a:spcPts val="0"/>
              </a:spcBef>
            </a:pPr>
            <a:r>
              <a:rPr lang="en-US" sz="1800" dirty="0">
                <a:latin typeface="Arial" panose="020B0604020202020204" pitchFamily="34" charset="0"/>
                <a:ea typeface="ＭＳ Ｐゴシック"/>
                <a:cs typeface="Arial" panose="020B0604020202020204" pitchFamily="34" charset="0"/>
              </a:rPr>
              <a:t>HUD can help the Lender get the Request for Project Review package to the SHPO before Pre-App by: 1) reviewing the package; 2) concurring with or amending HUD’s determination (i.e., No Properties Affected); 3) identifying deficiencies with the package; and 4) providing a letter to the SHPO, on HUD letterhead, requesting the SHPO to allow HUD to authorize the Lender’s EP to complete the Section 106 process with the SHPO (which all SHPOs in the West Region will do).</a:t>
            </a:r>
          </a:p>
          <a:p>
            <a:pPr marL="0" indent="0">
              <a:spcBef>
                <a:spcPts val="0"/>
              </a:spcBef>
              <a:buNone/>
            </a:pPr>
            <a:endParaRPr lang="en-US" sz="1800" dirty="0">
              <a:latin typeface="Arial" panose="020B0604020202020204" pitchFamily="34" charset="0"/>
              <a:ea typeface="ＭＳ Ｐゴシック"/>
              <a:cs typeface="Arial" panose="020B0604020202020204" pitchFamily="34" charset="0"/>
            </a:endParaRPr>
          </a:p>
          <a:p>
            <a:pPr marL="0" indent="0">
              <a:spcBef>
                <a:spcPts val="0"/>
              </a:spcBef>
              <a:buNone/>
            </a:pPr>
            <a:r>
              <a:rPr lang="en-US" sz="1800" u="sng" dirty="0">
                <a:latin typeface="Arial" panose="020B0604020202020204" pitchFamily="34" charset="0"/>
                <a:ea typeface="ＭＳ Ｐゴシック"/>
                <a:cs typeface="Arial" panose="020B0604020202020204" pitchFamily="34" charset="0"/>
              </a:rPr>
              <a:t>Sufficient Documentation</a:t>
            </a:r>
            <a:r>
              <a:rPr lang="en-US" sz="1800" dirty="0">
                <a:latin typeface="Arial" panose="020B0604020202020204" pitchFamily="34" charset="0"/>
                <a:ea typeface="ＭＳ Ｐゴシック"/>
                <a:cs typeface="Arial" panose="020B0604020202020204" pitchFamily="34" charset="0"/>
              </a:rPr>
              <a:t>:</a:t>
            </a:r>
            <a:endParaRPr lang="en-US" sz="1800" u="sng" dirty="0">
              <a:latin typeface="Arial" panose="020B0604020202020204" pitchFamily="34" charset="0"/>
              <a:ea typeface="ＭＳ Ｐゴシック"/>
              <a:cs typeface="Arial" panose="020B0604020202020204" pitchFamily="34" charset="0"/>
            </a:endParaRPr>
          </a:p>
          <a:p>
            <a:pPr>
              <a:spcBef>
                <a:spcPts val="0"/>
              </a:spcBef>
            </a:pPr>
            <a:r>
              <a:rPr lang="en-US" sz="1800" dirty="0">
                <a:latin typeface="Arial" panose="020B0604020202020204" pitchFamily="34" charset="0"/>
                <a:cs typeface="Arial" panose="020B0604020202020204" pitchFamily="34" charset="0"/>
              </a:rPr>
              <a:t>Conceptual drawings and photo simulations, if warranted, to depict the proposed project’s appearance in the vicinity of the historic property.</a:t>
            </a:r>
            <a:endParaRPr lang="en-US" sz="1800" dirty="0">
              <a:latin typeface="Arial" panose="020B0604020202020204" pitchFamily="34" charset="0"/>
              <a:ea typeface="ＭＳ Ｐゴシック"/>
              <a:cs typeface="Arial" panose="020B0604020202020204" pitchFamily="34" charset="0"/>
            </a:endParaRPr>
          </a:p>
          <a:p>
            <a:pPr>
              <a:spcBef>
                <a:spcPts val="0"/>
              </a:spcBef>
            </a:pPr>
            <a:r>
              <a:rPr lang="en-US" sz="1800" dirty="0">
                <a:latin typeface="Arial" panose="020B0604020202020204" pitchFamily="34" charset="0"/>
                <a:ea typeface="ＭＳ Ｐゴシック"/>
                <a:cs typeface="Arial" panose="020B0604020202020204" pitchFamily="34" charset="0"/>
              </a:rPr>
              <a:t>Proper APE selection to properly assess affects of Historic Properties.</a:t>
            </a:r>
          </a:p>
          <a:p>
            <a:pPr>
              <a:spcBef>
                <a:spcPts val="0"/>
              </a:spcBef>
            </a:pPr>
            <a:r>
              <a:rPr lang="en-US" sz="1800" dirty="0">
                <a:latin typeface="Arial" panose="020B0604020202020204" pitchFamily="34" charset="0"/>
                <a:ea typeface="ＭＳ Ｐゴシック"/>
                <a:cs typeface="Arial" panose="020B0604020202020204" pitchFamily="34" charset="0"/>
              </a:rPr>
              <a:t>Minimize the effects.</a:t>
            </a:r>
          </a:p>
          <a:p>
            <a:pPr>
              <a:spcBef>
                <a:spcPts val="0"/>
              </a:spcBef>
            </a:pPr>
            <a:r>
              <a:rPr lang="en-US" sz="1800" dirty="0">
                <a:latin typeface="Arial" panose="020B0604020202020204" pitchFamily="34" charset="0"/>
                <a:ea typeface="ＭＳ Ｐゴシック"/>
                <a:cs typeface="Arial" panose="020B0604020202020204" pitchFamily="34" charset="0"/>
              </a:rPr>
              <a:t>Consider historical/archaeological consultant certified in the state if an adverse effect is anticipated.</a:t>
            </a:r>
          </a:p>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497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sz="3200" b="1" dirty="0">
                <a:latin typeface="Arial" panose="020B0604020202020204" pitchFamily="34" charset="0"/>
                <a:cs typeface="Arial" panose="020B0604020202020204" pitchFamily="34" charset="0"/>
              </a:rPr>
              <a:t>SHPO/Historic Preservation</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San Francisco “Flavor”</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17</a:t>
            </a:fld>
            <a:endParaRPr lang="en-US" dirty="0"/>
          </a:p>
        </p:txBody>
      </p:sp>
      <p:pic>
        <p:nvPicPr>
          <p:cNvPr id="6" name="Picture 5">
            <a:extLst>
              <a:ext uri="{FF2B5EF4-FFF2-40B4-BE49-F238E27FC236}">
                <a16:creationId xmlns:a16="http://schemas.microsoft.com/office/drawing/2014/main" id="{436E2070-48C8-4BBA-9158-1EF75F49CBC9}"/>
              </a:ext>
            </a:extLst>
          </p:cNvPr>
          <p:cNvPicPr>
            <a:picLocks noChangeAspect="1"/>
          </p:cNvPicPr>
          <p:nvPr/>
        </p:nvPicPr>
        <p:blipFill>
          <a:blip r:embed="rId2"/>
          <a:stretch>
            <a:fillRect/>
          </a:stretch>
        </p:blipFill>
        <p:spPr>
          <a:xfrm>
            <a:off x="2500098" y="1524000"/>
            <a:ext cx="4143803" cy="4491006"/>
          </a:xfrm>
          <a:prstGeom prst="rect">
            <a:avLst/>
          </a:prstGeom>
        </p:spPr>
      </p:pic>
    </p:spTree>
    <p:extLst>
      <p:ext uri="{BB962C8B-B14F-4D97-AF65-F5344CB8AC3E}">
        <p14:creationId xmlns:p14="http://schemas.microsoft.com/office/powerpoint/2010/main" val="2593264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Arial" panose="020B0604020202020204" pitchFamily="34" charset="0"/>
                <a:cs typeface="Arial" panose="020B0604020202020204" pitchFamily="34" charset="0"/>
              </a:rPr>
              <a:t>Iconic Historic </a:t>
            </a:r>
            <a:r>
              <a:rPr lang="en-US" sz="3600" b="1" dirty="0" err="1">
                <a:latin typeface="Arial" panose="020B0604020202020204" pitchFamily="34" charset="0"/>
                <a:cs typeface="Arial" panose="020B0604020202020204" pitchFamily="34" charset="0"/>
              </a:rPr>
              <a:t>Haight</a:t>
            </a:r>
            <a:r>
              <a:rPr lang="en-US" sz="3600" b="1" dirty="0">
                <a:latin typeface="Arial" panose="020B0604020202020204" pitchFamily="34" charset="0"/>
                <a:cs typeface="Arial" panose="020B0604020202020204" pitchFamily="34" charset="0"/>
              </a:rPr>
              <a:t> Ashbury Building, San Francisco</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18</a:t>
            </a:fld>
            <a:endParaRPr lang="en-US" dirty="0"/>
          </a:p>
        </p:txBody>
      </p:sp>
      <p:pic>
        <p:nvPicPr>
          <p:cNvPr id="6" name="Picture 5">
            <a:extLst>
              <a:ext uri="{FF2B5EF4-FFF2-40B4-BE49-F238E27FC236}">
                <a16:creationId xmlns:a16="http://schemas.microsoft.com/office/drawing/2014/main" id="{A0E4F01D-1B3A-49C6-8383-7C5CB4F09D82}"/>
              </a:ext>
            </a:extLst>
          </p:cNvPr>
          <p:cNvPicPr>
            <a:picLocks noChangeAspect="1"/>
          </p:cNvPicPr>
          <p:nvPr/>
        </p:nvPicPr>
        <p:blipFill>
          <a:blip r:embed="rId2"/>
          <a:stretch>
            <a:fillRect/>
          </a:stretch>
        </p:blipFill>
        <p:spPr>
          <a:xfrm>
            <a:off x="2134784" y="1448118"/>
            <a:ext cx="4874431" cy="4605338"/>
          </a:xfrm>
          <a:prstGeom prst="rect">
            <a:avLst/>
          </a:prstGeom>
        </p:spPr>
      </p:pic>
    </p:spTree>
    <p:extLst>
      <p:ext uri="{BB962C8B-B14F-4D97-AF65-F5344CB8AC3E}">
        <p14:creationId xmlns:p14="http://schemas.microsoft.com/office/powerpoint/2010/main" val="631012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E802A-EF9F-4D5A-8D1A-18CEF2683625}"/>
              </a:ext>
            </a:extLst>
          </p:cNvPr>
          <p:cNvSpPr>
            <a:spLocks noGrp="1"/>
          </p:cNvSpPr>
          <p:nvPr>
            <p:ph type="title"/>
          </p:nvPr>
        </p:nvSpPr>
        <p:spPr/>
        <p:txBody>
          <a:bodyPr/>
          <a:lstStyle/>
          <a:p>
            <a:r>
              <a:rPr lang="en-US" sz="4000" b="1" dirty="0">
                <a:latin typeface="Arial" panose="020B0604020202020204" pitchFamily="34" charset="0"/>
                <a:cs typeface="Arial" panose="020B0604020202020204" pitchFamily="34" charset="0"/>
              </a:rPr>
              <a:t>SHPO &amp; Tribal Clearance</a:t>
            </a:r>
          </a:p>
        </p:txBody>
      </p:sp>
      <p:sp>
        <p:nvSpPr>
          <p:cNvPr id="3" name="Content Placeholder 2">
            <a:extLst>
              <a:ext uri="{FF2B5EF4-FFF2-40B4-BE49-F238E27FC236}">
                <a16:creationId xmlns:a16="http://schemas.microsoft.com/office/drawing/2014/main" id="{C64FE152-0BD4-44EB-81BA-737E22462530}"/>
              </a:ext>
            </a:extLst>
          </p:cNvPr>
          <p:cNvSpPr>
            <a:spLocks noGrp="1"/>
          </p:cNvSpPr>
          <p:nvPr>
            <p:ph idx="1"/>
          </p:nvPr>
        </p:nvSpPr>
        <p:spPr>
          <a:xfrm>
            <a:off x="487680" y="1295400"/>
            <a:ext cx="8229600" cy="4525963"/>
          </a:xfrm>
        </p:spPr>
        <p:txBody>
          <a:bodyPr/>
          <a:lstStyle/>
          <a:p>
            <a:r>
              <a:rPr lang="en-US" sz="2000" dirty="0">
                <a:latin typeface="Arial" panose="020B0604020202020204" pitchFamily="34" charset="0"/>
                <a:ea typeface="ＭＳ Ｐゴシック"/>
                <a:cs typeface="Arial" panose="020B0604020202020204" pitchFamily="34" charset="0"/>
              </a:rPr>
              <a:t>Washington State SHPO requests a HUD cover letter with ALL consultation requests. Consult with a Branch Chief prior to submission</a:t>
            </a:r>
          </a:p>
          <a:p>
            <a:r>
              <a:rPr lang="en-US" sz="2000" dirty="0">
                <a:latin typeface="Arial" panose="020B0604020202020204" pitchFamily="34" charset="0"/>
                <a:ea typeface="ＭＳ Ｐゴシック"/>
                <a:cs typeface="Arial" panose="020B0604020202020204" pitchFamily="34" charset="0"/>
              </a:rPr>
              <a:t>Don’t touch the site after Concept Meeting... AND…don’t alter the site before Concept to avoid Section 106 compliance problems...</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ea typeface="ＭＳ Ｐゴシック"/>
                <a:cs typeface="Arial" panose="020B0604020202020204" pitchFamily="34" charset="0"/>
              </a:rPr>
              <a:t>Don’t demolish/alter old buildings without clearance.  </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ea typeface="ＭＳ Ｐゴシック"/>
                <a:cs typeface="Arial" panose="020B0604020202020204" pitchFamily="34" charset="0"/>
              </a:rPr>
              <a:t>Historic and Contamination issues.</a:t>
            </a:r>
          </a:p>
          <a:p>
            <a:r>
              <a:rPr lang="en-US" sz="2000" dirty="0">
                <a:latin typeface="Arial" panose="020B0604020202020204" pitchFamily="34" charset="0"/>
                <a:ea typeface="ＭＳ Ｐゴシック"/>
                <a:cs typeface="Arial" panose="020B0604020202020204" pitchFamily="34" charset="0"/>
              </a:rPr>
              <a:t>Cultural Resource Study may be required by SHPO or American Indian Tribes.</a:t>
            </a:r>
          </a:p>
          <a:p>
            <a:pPr lvl="1"/>
            <a:r>
              <a:rPr lang="en-US" sz="2000" dirty="0">
                <a:latin typeface="Arial" panose="020B0604020202020204" pitchFamily="34" charset="0"/>
                <a:ea typeface="ＭＳ Ｐゴシック"/>
                <a:cs typeface="Arial" panose="020B0604020202020204" pitchFamily="34" charset="0"/>
              </a:rPr>
              <a:t>May require Historical Documentation by qualified consultant or construction monitoring.</a:t>
            </a:r>
          </a:p>
        </p:txBody>
      </p:sp>
      <p:sp>
        <p:nvSpPr>
          <p:cNvPr id="4" name="Slide Number Placeholder 3">
            <a:extLst>
              <a:ext uri="{FF2B5EF4-FFF2-40B4-BE49-F238E27FC236}">
                <a16:creationId xmlns:a16="http://schemas.microsoft.com/office/drawing/2014/main" id="{3EDBA3D4-946C-40BE-8C5F-A9508F4D8B62}"/>
              </a:ext>
            </a:extLst>
          </p:cNvPr>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19</a:t>
            </a:fld>
            <a:endParaRPr lang="en-US" dirty="0"/>
          </a:p>
        </p:txBody>
      </p:sp>
    </p:spTree>
    <p:extLst>
      <p:ext uri="{BB962C8B-B14F-4D97-AF65-F5344CB8AC3E}">
        <p14:creationId xmlns:p14="http://schemas.microsoft.com/office/powerpoint/2010/main" val="1674955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sz="3200" b="1" dirty="0">
                <a:ea typeface="ＭＳ Ｐゴシック"/>
              </a:rPr>
              <a:t>Disclaimer</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2</a:t>
            </a:fld>
            <a:endParaRPr lang="en-US" dirty="0"/>
          </a:p>
        </p:txBody>
      </p:sp>
      <p:sp>
        <p:nvSpPr>
          <p:cNvPr id="6" name="Rectangle 5">
            <a:extLst>
              <a:ext uri="{FF2B5EF4-FFF2-40B4-BE49-F238E27FC236}">
                <a16:creationId xmlns:a16="http://schemas.microsoft.com/office/drawing/2014/main" id="{34B249E6-1618-4129-885A-215C48F355B6}"/>
              </a:ext>
            </a:extLst>
          </p:cNvPr>
          <p:cNvSpPr/>
          <p:nvPr/>
        </p:nvSpPr>
        <p:spPr>
          <a:xfrm>
            <a:off x="381000" y="1720840"/>
            <a:ext cx="8382000" cy="2862322"/>
          </a:xfrm>
          <a:prstGeom prst="rect">
            <a:avLst/>
          </a:prstGeom>
        </p:spPr>
        <p:txBody>
          <a:bodyPr wrap="square">
            <a:spAutoFit/>
          </a:bodyPr>
          <a:lstStyle/>
          <a:p>
            <a:pPr marL="285750" indent="-285750">
              <a:buFont typeface="Arial" panose="020B0604020202020204" pitchFamily="34" charset="0"/>
              <a:buChar char="•"/>
            </a:pPr>
            <a:r>
              <a:rPr lang="en-US" sz="2000" dirty="0"/>
              <a:t>Information contained herein is for guidance only.  Applicable federal laws, authorities, and regulations take precedence over guidance material and should be consulted as necessary to achieve full compliance.</a:t>
            </a:r>
          </a:p>
          <a:p>
            <a:r>
              <a:rPr lang="en-US" sz="2000" dirty="0"/>
              <a:t> </a:t>
            </a:r>
          </a:p>
          <a:p>
            <a:pPr marL="285750" indent="-285750">
              <a:buFont typeface="Arial" panose="020B0604020202020204" pitchFamily="34" charset="0"/>
              <a:buChar char="•"/>
            </a:pPr>
            <a:r>
              <a:rPr lang="en-US" sz="2000" dirty="0"/>
              <a:t>HUD cannot attest to the accuracy of information provided by web sites external to HUD. Access to these sites does not constitute an endorsement by HUD or any of its employees, of the sponsors of the site, or the products presented on the site. </a:t>
            </a:r>
          </a:p>
        </p:txBody>
      </p:sp>
    </p:spTree>
    <p:extLst>
      <p:ext uri="{BB962C8B-B14F-4D97-AF65-F5344CB8AC3E}">
        <p14:creationId xmlns:p14="http://schemas.microsoft.com/office/powerpoint/2010/main" val="1546118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5A5DF0-D43A-436F-AECD-8D5FDAA073EF}"/>
              </a:ext>
            </a:extLst>
          </p:cNvPr>
          <p:cNvSpPr txBox="1"/>
          <p:nvPr/>
        </p:nvSpPr>
        <p:spPr>
          <a:xfrm>
            <a:off x="495300" y="826626"/>
            <a:ext cx="8077200" cy="5539978"/>
          </a:xfrm>
          <a:prstGeom prst="rect">
            <a:avLst/>
          </a:prstGeom>
          <a:noFill/>
        </p:spPr>
        <p:txBody>
          <a:bodyPr wrap="square" rtlCol="0">
            <a:spAutoFit/>
          </a:bodyPr>
          <a:lstStyle/>
          <a:p>
            <a:r>
              <a:rPr lang="en-US" dirty="0"/>
              <a:t>A Noise Analysis MUST be conducted for ALL new construction applications to assess if your proposal requires noise attenuation features to achieve environmental compliance. </a:t>
            </a:r>
            <a:r>
              <a:rPr lang="en-US" sz="1200" i="1" dirty="0"/>
              <a:t>Subpart B (Noise Abatement and Control) of 24 CFR Part 51.</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It is HUD's general policy to provide minimum national standards applicable to HUD programs to protect citizens against excessive noise in their communities and places of residence.</a:t>
            </a:r>
          </a:p>
        </p:txBody>
      </p:sp>
      <p:sp>
        <p:nvSpPr>
          <p:cNvPr id="2" name="Title 1"/>
          <p:cNvSpPr>
            <a:spLocks noGrp="1"/>
          </p:cNvSpPr>
          <p:nvPr>
            <p:ph type="title"/>
          </p:nvPr>
        </p:nvSpPr>
        <p:spPr>
          <a:xfrm>
            <a:off x="342900" y="171233"/>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4" name="Slide Number Placeholder 3"/>
          <p:cNvSpPr>
            <a:spLocks noGrp="1"/>
          </p:cNvSpPr>
          <p:nvPr>
            <p:ph type="sldNum" sz="quarter" idx="12"/>
          </p:nvPr>
        </p:nvSpPr>
        <p:spPr>
          <a:xfrm>
            <a:off x="6400800" y="6366604"/>
            <a:ext cx="2133600" cy="365125"/>
          </a:xfrm>
        </p:spPr>
        <p:txBody>
          <a:bodyPr/>
          <a:lstStyle/>
          <a:p>
            <a:pPr>
              <a:defRPr/>
            </a:pPr>
            <a:fld id="{F1F30C1C-CDE0-4F30-A413-EA88285F78CF}" type="slidenum">
              <a:rPr lang="en-US" smtClean="0"/>
              <a:pPr>
                <a:defRPr/>
              </a:pPr>
              <a:t>20</a:t>
            </a:fld>
            <a:endParaRPr lang="en-US" dirty="0"/>
          </a:p>
        </p:txBody>
      </p:sp>
      <p:pic>
        <p:nvPicPr>
          <p:cNvPr id="7" name="Picture 6">
            <a:extLst>
              <a:ext uri="{FF2B5EF4-FFF2-40B4-BE49-F238E27FC236}">
                <a16:creationId xmlns:a16="http://schemas.microsoft.com/office/drawing/2014/main" id="{B6DBAD92-FFF4-4939-B9FB-68FFD30B9E12}"/>
              </a:ext>
            </a:extLst>
          </p:cNvPr>
          <p:cNvPicPr>
            <a:picLocks noChangeAspect="1"/>
          </p:cNvPicPr>
          <p:nvPr/>
        </p:nvPicPr>
        <p:blipFill>
          <a:blip r:embed="rId2"/>
          <a:stretch>
            <a:fillRect/>
          </a:stretch>
        </p:blipFill>
        <p:spPr>
          <a:xfrm>
            <a:off x="609600" y="1752600"/>
            <a:ext cx="2614305" cy="3471862"/>
          </a:xfrm>
          <a:prstGeom prst="rect">
            <a:avLst/>
          </a:prstGeom>
        </p:spPr>
      </p:pic>
      <p:pic>
        <p:nvPicPr>
          <p:cNvPr id="9" name="Picture 8">
            <a:extLst>
              <a:ext uri="{FF2B5EF4-FFF2-40B4-BE49-F238E27FC236}">
                <a16:creationId xmlns:a16="http://schemas.microsoft.com/office/drawing/2014/main" id="{A844FA5C-6748-43AD-A310-20D7B2837B2C}"/>
              </a:ext>
            </a:extLst>
          </p:cNvPr>
          <p:cNvPicPr>
            <a:picLocks noChangeAspect="1"/>
          </p:cNvPicPr>
          <p:nvPr/>
        </p:nvPicPr>
        <p:blipFill>
          <a:blip r:embed="rId3"/>
          <a:stretch>
            <a:fillRect/>
          </a:stretch>
        </p:blipFill>
        <p:spPr>
          <a:xfrm>
            <a:off x="6224890" y="1752600"/>
            <a:ext cx="2309510" cy="3471862"/>
          </a:xfrm>
          <a:prstGeom prst="rect">
            <a:avLst/>
          </a:prstGeom>
        </p:spPr>
      </p:pic>
      <p:pic>
        <p:nvPicPr>
          <p:cNvPr id="8" name="Picture 7">
            <a:extLst>
              <a:ext uri="{FF2B5EF4-FFF2-40B4-BE49-F238E27FC236}">
                <a16:creationId xmlns:a16="http://schemas.microsoft.com/office/drawing/2014/main" id="{A847C367-52DD-42C6-9B62-2A61EBC2DB77}"/>
              </a:ext>
            </a:extLst>
          </p:cNvPr>
          <p:cNvPicPr>
            <a:picLocks noChangeAspect="1"/>
          </p:cNvPicPr>
          <p:nvPr/>
        </p:nvPicPr>
        <p:blipFill>
          <a:blip r:embed="rId4"/>
          <a:stretch>
            <a:fillRect/>
          </a:stretch>
        </p:blipFill>
        <p:spPr>
          <a:xfrm>
            <a:off x="3145087" y="2392779"/>
            <a:ext cx="3133817" cy="2099428"/>
          </a:xfrm>
          <a:prstGeom prst="rect">
            <a:avLst/>
          </a:prstGeom>
        </p:spPr>
      </p:pic>
      <p:sp>
        <p:nvSpPr>
          <p:cNvPr id="3" name="Content Placeholder 2"/>
          <p:cNvSpPr>
            <a:spLocks noGrp="1"/>
          </p:cNvSpPr>
          <p:nvPr>
            <p:ph idx="1"/>
          </p:nvPr>
        </p:nvSpPr>
        <p:spPr>
          <a:xfrm>
            <a:off x="457200" y="838200"/>
            <a:ext cx="8229600" cy="4970756"/>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657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0930"/>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4970756"/>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00800" y="6324600"/>
            <a:ext cx="2133600" cy="365125"/>
          </a:xfrm>
        </p:spPr>
        <p:txBody>
          <a:bodyPr/>
          <a:lstStyle/>
          <a:p>
            <a:pPr>
              <a:defRPr/>
            </a:pPr>
            <a:fld id="{F1F30C1C-CDE0-4F30-A413-EA88285F78CF}" type="slidenum">
              <a:rPr lang="en-US" smtClean="0"/>
              <a:pPr>
                <a:defRPr/>
              </a:pPr>
              <a:t>21</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533400" y="735955"/>
            <a:ext cx="8077200" cy="5386090"/>
          </a:xfrm>
          <a:prstGeom prst="rect">
            <a:avLst/>
          </a:prstGeom>
          <a:noFill/>
        </p:spPr>
        <p:txBody>
          <a:bodyPr wrap="square" rtlCol="0">
            <a:spAutoFit/>
          </a:bodyPr>
          <a:lstStyle/>
          <a:p>
            <a:r>
              <a:rPr lang="en-US" b="1" dirty="0"/>
              <a:t>The Noise Guidebook </a:t>
            </a:r>
            <a:r>
              <a:rPr lang="en-US" dirty="0"/>
              <a:t>– The guidebook provides information on HUD's noise policy. Assessment guidelines, attenuation, regulations, and major policy questions can be found in the guidebook.</a:t>
            </a:r>
          </a:p>
          <a:p>
            <a:r>
              <a:rPr lang="en-US" sz="1400" b="1" dirty="0">
                <a:hlinkClick r:id="rId2"/>
              </a:rPr>
              <a:t>https://www.hudexchange.info/resource/313/hud-noise-guidebook/</a:t>
            </a:r>
            <a:endParaRPr lang="en-US" sz="1400" b="1" dirty="0"/>
          </a:p>
          <a:p>
            <a:endParaRPr lang="en-US" dirty="0"/>
          </a:p>
          <a:p>
            <a:r>
              <a:rPr lang="en-US" b="1" dirty="0"/>
              <a:t>DNL Calculator </a:t>
            </a:r>
            <a:r>
              <a:rPr lang="en-US" dirty="0"/>
              <a:t>– The web-based calculator is typically used to aid in site planning, and document compliance. </a:t>
            </a:r>
          </a:p>
          <a:p>
            <a:r>
              <a:rPr lang="en-US" sz="1400" b="1" dirty="0">
                <a:hlinkClick r:id="rId3"/>
              </a:rPr>
              <a:t>https://www.hudexchange.info/environmental-review/dnl-calculator/</a:t>
            </a:r>
            <a:endParaRPr lang="en-US" sz="1400" b="1" dirty="0"/>
          </a:p>
          <a:p>
            <a:endParaRPr lang="en-US" b="1" dirty="0"/>
          </a:p>
          <a:p>
            <a:r>
              <a:rPr lang="en-US" b="1" dirty="0"/>
              <a:t>Sound Transmission Classification Assessment Tool (</a:t>
            </a:r>
            <a:r>
              <a:rPr lang="en-US" b="1" dirty="0" err="1"/>
              <a:t>STraCAT</a:t>
            </a:r>
            <a:r>
              <a:rPr lang="en-US" b="1" dirty="0"/>
              <a:t>) </a:t>
            </a:r>
            <a:r>
              <a:rPr lang="en-US" dirty="0"/>
              <a:t>– Automates and streamlines the completion of Figure 19 in the Noise Guidebook. </a:t>
            </a:r>
            <a:r>
              <a:rPr lang="en-US" dirty="0" err="1"/>
              <a:t>STraCAT</a:t>
            </a:r>
            <a:r>
              <a:rPr lang="en-US" dirty="0"/>
              <a:t> is intended to assist in reporting the noise mitigation performance of wall and window systems. </a:t>
            </a:r>
          </a:p>
          <a:p>
            <a:r>
              <a:rPr lang="en-US" sz="1400" b="1" dirty="0">
                <a:hlinkClick r:id="rId4"/>
              </a:rPr>
              <a:t>https://www.hudexchange.info/stracat/</a:t>
            </a:r>
            <a:endParaRPr lang="en-US" sz="1400" b="1" dirty="0"/>
          </a:p>
          <a:p>
            <a:r>
              <a:rPr lang="en-US" sz="1400" b="1" dirty="0">
                <a:hlinkClick r:id="rId5"/>
              </a:rPr>
              <a:t>https://www.hud.gov/sites/documents/ENV_USERGUIDE_STRACAT.</a:t>
            </a:r>
            <a:r>
              <a:rPr lang="en-US" b="1" dirty="0">
                <a:hlinkClick r:id="rId5"/>
              </a:rPr>
              <a:t>PDF</a:t>
            </a:r>
            <a:endParaRPr lang="en-US" b="1" dirty="0"/>
          </a:p>
          <a:p>
            <a:endParaRPr lang="en-US" b="1" dirty="0"/>
          </a:p>
          <a:p>
            <a:r>
              <a:rPr lang="en-US" b="1" dirty="0"/>
              <a:t>Barrier Performance Module </a:t>
            </a:r>
            <a:r>
              <a:rPr lang="en-US" dirty="0"/>
              <a:t>– Automated noise barrier evaluation worksheet which reports the amount of noise reduced by a particular design. Can be used with the DNL Calculator.</a:t>
            </a:r>
          </a:p>
          <a:p>
            <a:r>
              <a:rPr lang="en-US" sz="1400" b="1" dirty="0">
                <a:hlinkClick r:id="rId6"/>
              </a:rPr>
              <a:t>https://www.hudexchange.info/environmental-review/bpm-calculator/</a:t>
            </a:r>
            <a:endParaRPr lang="en-US" sz="1400" b="1" dirty="0"/>
          </a:p>
        </p:txBody>
      </p:sp>
    </p:spTree>
    <p:extLst>
      <p:ext uri="{BB962C8B-B14F-4D97-AF65-F5344CB8AC3E}">
        <p14:creationId xmlns:p14="http://schemas.microsoft.com/office/powerpoint/2010/main" val="421389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51301"/>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4970756"/>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00800" y="6366604"/>
            <a:ext cx="2133600" cy="365125"/>
          </a:xfrm>
        </p:spPr>
        <p:txBody>
          <a:bodyPr/>
          <a:lstStyle/>
          <a:p>
            <a:pPr>
              <a:defRPr/>
            </a:pPr>
            <a:fld id="{F1F30C1C-CDE0-4F30-A413-EA88285F78CF}" type="slidenum">
              <a:rPr lang="en-US" smtClean="0"/>
              <a:pPr>
                <a:defRPr/>
              </a:pPr>
              <a:t>22</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4717411" y="919504"/>
            <a:ext cx="3963229" cy="4247317"/>
          </a:xfrm>
          <a:prstGeom prst="rect">
            <a:avLst/>
          </a:prstGeom>
          <a:noFill/>
        </p:spPr>
        <p:txBody>
          <a:bodyPr wrap="square" rtlCol="0">
            <a:spAutoFit/>
          </a:bodyPr>
          <a:lstStyle/>
          <a:p>
            <a:r>
              <a:rPr lang="en-US" dirty="0"/>
              <a:t>Is your site located within </a:t>
            </a:r>
            <a:r>
              <a:rPr lang="en-US" b="1" dirty="0"/>
              <a:t>1,000 feet </a:t>
            </a:r>
            <a:r>
              <a:rPr lang="en-US" dirty="0"/>
              <a:t>from a major road; </a:t>
            </a:r>
            <a:r>
              <a:rPr lang="en-US" b="1" dirty="0"/>
              <a:t>3,000 feet </a:t>
            </a:r>
            <a:r>
              <a:rPr lang="en-US" dirty="0"/>
              <a:t>from railroad tracks (including light-rail); </a:t>
            </a:r>
            <a:r>
              <a:rPr lang="en-US" b="1" dirty="0"/>
              <a:t>15 miles </a:t>
            </a:r>
            <a:r>
              <a:rPr lang="en-US" dirty="0"/>
              <a:t>from an airport?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3EDF0E9F-8968-4978-B10A-5D1EAF8BB2C6}"/>
              </a:ext>
            </a:extLst>
          </p:cNvPr>
          <p:cNvSpPr txBox="1"/>
          <p:nvPr/>
        </p:nvSpPr>
        <p:spPr>
          <a:xfrm>
            <a:off x="457200" y="3157478"/>
            <a:ext cx="4001273" cy="2862322"/>
          </a:xfrm>
          <a:prstGeom prst="rect">
            <a:avLst/>
          </a:prstGeom>
          <a:noFill/>
        </p:spPr>
        <p:txBody>
          <a:bodyPr wrap="square" rtlCol="0">
            <a:spAutoFit/>
          </a:bodyPr>
          <a:lstStyle/>
          <a:p>
            <a:r>
              <a:rPr lang="en-US" dirty="0"/>
              <a:t>The distance from the nearest building to the noise source should be considered a </a:t>
            </a:r>
            <a:r>
              <a:rPr lang="en-US" b="1" i="1" dirty="0"/>
              <a:t>Noise Assessment Location (NAL)</a:t>
            </a:r>
            <a:r>
              <a:rPr lang="en-US" dirty="0"/>
              <a:t>, where sound levels are measured.</a:t>
            </a:r>
          </a:p>
          <a:p>
            <a:endParaRPr lang="en-US" dirty="0"/>
          </a:p>
          <a:p>
            <a:r>
              <a:rPr lang="en-US" dirty="0"/>
              <a:t>Additional NAL’s should include community gathering spaces such as a pool, and/or outdoor recreation area, etc.</a:t>
            </a:r>
          </a:p>
        </p:txBody>
      </p:sp>
      <p:pic>
        <p:nvPicPr>
          <p:cNvPr id="9" name="Picture 8">
            <a:extLst>
              <a:ext uri="{FF2B5EF4-FFF2-40B4-BE49-F238E27FC236}">
                <a16:creationId xmlns:a16="http://schemas.microsoft.com/office/drawing/2014/main" id="{6A5BC517-E897-4919-8C9F-B0C79D6B3D37}"/>
              </a:ext>
            </a:extLst>
          </p:cNvPr>
          <p:cNvPicPr>
            <a:picLocks noChangeAspect="1"/>
          </p:cNvPicPr>
          <p:nvPr/>
        </p:nvPicPr>
        <p:blipFill>
          <a:blip r:embed="rId2"/>
          <a:stretch>
            <a:fillRect/>
          </a:stretch>
        </p:blipFill>
        <p:spPr>
          <a:xfrm>
            <a:off x="4679368" y="2971799"/>
            <a:ext cx="3933773" cy="2950329"/>
          </a:xfrm>
          <a:prstGeom prst="rect">
            <a:avLst/>
          </a:prstGeom>
        </p:spPr>
      </p:pic>
      <p:pic>
        <p:nvPicPr>
          <p:cNvPr id="10" name="Picture 9">
            <a:extLst>
              <a:ext uri="{FF2B5EF4-FFF2-40B4-BE49-F238E27FC236}">
                <a16:creationId xmlns:a16="http://schemas.microsoft.com/office/drawing/2014/main" id="{439FBC1C-336B-45B4-AE74-6BB87F708623}"/>
              </a:ext>
            </a:extLst>
          </p:cNvPr>
          <p:cNvPicPr>
            <a:picLocks noChangeAspect="1"/>
          </p:cNvPicPr>
          <p:nvPr/>
        </p:nvPicPr>
        <p:blipFill>
          <a:blip r:embed="rId3"/>
          <a:stretch>
            <a:fillRect/>
          </a:stretch>
        </p:blipFill>
        <p:spPr>
          <a:xfrm>
            <a:off x="487680" y="919504"/>
            <a:ext cx="4115432" cy="2204696"/>
          </a:xfrm>
          <a:prstGeom prst="rect">
            <a:avLst/>
          </a:prstGeom>
        </p:spPr>
      </p:pic>
    </p:spTree>
    <p:extLst>
      <p:ext uri="{BB962C8B-B14F-4D97-AF65-F5344CB8AC3E}">
        <p14:creationId xmlns:p14="http://schemas.microsoft.com/office/powerpoint/2010/main" val="414036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4970756"/>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00800" y="6366604"/>
            <a:ext cx="2133600" cy="365125"/>
          </a:xfrm>
        </p:spPr>
        <p:txBody>
          <a:bodyPr/>
          <a:lstStyle/>
          <a:p>
            <a:pPr>
              <a:defRPr/>
            </a:pPr>
            <a:fld id="{F1F30C1C-CDE0-4F30-A413-EA88285F78CF}" type="slidenum">
              <a:rPr lang="en-US" smtClean="0"/>
              <a:pPr>
                <a:defRPr/>
              </a:pPr>
              <a:t>23</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448735" y="966351"/>
            <a:ext cx="8410791" cy="4308872"/>
          </a:xfrm>
          <a:prstGeom prst="rect">
            <a:avLst/>
          </a:prstGeom>
          <a:noFill/>
        </p:spPr>
        <p:txBody>
          <a:bodyPr wrap="square" rtlCol="0">
            <a:spAutoFit/>
          </a:bodyPr>
          <a:lstStyle/>
          <a:p>
            <a:r>
              <a:rPr lang="en-US" sz="2000" dirty="0"/>
              <a:t>Site planning should consider the noise impacts and minimize noise levels for safety, and long-term marketability. Placement of buildings, accessory buildings, and or barriers can help minimize noise levels. </a:t>
            </a:r>
            <a:r>
              <a:rPr lang="en-US" sz="1600" b="1" i="1" dirty="0"/>
              <a:t>Additional planning information can be found in the HUD Noise Guidebook.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B1D6EE54-634A-4798-9ACA-48AC796C05DA}"/>
              </a:ext>
            </a:extLst>
          </p:cNvPr>
          <p:cNvPicPr>
            <a:picLocks noChangeAspect="1"/>
          </p:cNvPicPr>
          <p:nvPr/>
        </p:nvPicPr>
        <p:blipFill>
          <a:blip r:embed="rId2"/>
          <a:stretch>
            <a:fillRect/>
          </a:stretch>
        </p:blipFill>
        <p:spPr>
          <a:xfrm>
            <a:off x="3847083" y="2419702"/>
            <a:ext cx="4924442" cy="3367087"/>
          </a:xfrm>
          <a:prstGeom prst="rect">
            <a:avLst/>
          </a:prstGeom>
        </p:spPr>
      </p:pic>
      <p:pic>
        <p:nvPicPr>
          <p:cNvPr id="10" name="Picture 9">
            <a:extLst>
              <a:ext uri="{FF2B5EF4-FFF2-40B4-BE49-F238E27FC236}">
                <a16:creationId xmlns:a16="http://schemas.microsoft.com/office/drawing/2014/main" id="{0DE7180F-8864-4365-90A3-7CEA66B76199}"/>
              </a:ext>
            </a:extLst>
          </p:cNvPr>
          <p:cNvPicPr>
            <a:picLocks noChangeAspect="1"/>
          </p:cNvPicPr>
          <p:nvPr/>
        </p:nvPicPr>
        <p:blipFill>
          <a:blip r:embed="rId3"/>
          <a:stretch>
            <a:fillRect/>
          </a:stretch>
        </p:blipFill>
        <p:spPr>
          <a:xfrm>
            <a:off x="448735" y="3167618"/>
            <a:ext cx="3284048" cy="1843088"/>
          </a:xfrm>
          <a:prstGeom prst="rect">
            <a:avLst/>
          </a:prstGeom>
        </p:spPr>
      </p:pic>
    </p:spTree>
    <p:extLst>
      <p:ext uri="{BB962C8B-B14F-4D97-AF65-F5344CB8AC3E}">
        <p14:creationId xmlns:p14="http://schemas.microsoft.com/office/powerpoint/2010/main" val="626060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3640373" y="2057400"/>
            <a:ext cx="5486399" cy="3313837"/>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01779" y="6352357"/>
            <a:ext cx="2133600" cy="365125"/>
          </a:xfrm>
        </p:spPr>
        <p:txBody>
          <a:bodyPr/>
          <a:lstStyle/>
          <a:p>
            <a:pPr>
              <a:defRPr/>
            </a:pPr>
            <a:fld id="{F1F30C1C-CDE0-4F30-A413-EA88285F78CF}" type="slidenum">
              <a:rPr lang="en-US" smtClean="0"/>
              <a:pPr>
                <a:defRPr/>
              </a:pPr>
              <a:t>24</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366091" y="902427"/>
            <a:ext cx="4811106" cy="2831544"/>
          </a:xfrm>
          <a:prstGeom prst="rect">
            <a:avLst/>
          </a:prstGeom>
          <a:noFill/>
        </p:spPr>
        <p:txBody>
          <a:bodyPr wrap="square" rtlCol="0">
            <a:spAutoFit/>
          </a:bodyPr>
          <a:lstStyle/>
          <a:p>
            <a:r>
              <a:rPr lang="en-US" sz="2000" b="1" dirty="0"/>
              <a:t>Roadway Noise Hazards – </a:t>
            </a:r>
            <a:r>
              <a:rPr lang="en-US" sz="2000" dirty="0"/>
              <a:t>State or local traffic data should be used when estimating the 10-year Day-Night-Level (DNL). </a:t>
            </a:r>
          </a:p>
          <a:p>
            <a:endParaRPr lang="en-US" sz="2000" dirty="0"/>
          </a:p>
          <a:p>
            <a:r>
              <a:rPr lang="en-US" sz="2000" dirty="0"/>
              <a:t>Measurements are required for cars, light trucks, and heavy trucks. Additional items required for calculation include: </a:t>
            </a:r>
          </a:p>
          <a:p>
            <a:endParaRPr lang="en-US" dirty="0"/>
          </a:p>
        </p:txBody>
      </p:sp>
      <p:pic>
        <p:nvPicPr>
          <p:cNvPr id="1026" name="Picture 2" descr="Image result for heavy congested bay bridge sf">
            <a:extLst>
              <a:ext uri="{FF2B5EF4-FFF2-40B4-BE49-F238E27FC236}">
                <a16:creationId xmlns:a16="http://schemas.microsoft.com/office/drawing/2014/main" id="{8CA82BD8-195E-4563-BC30-E0A05876E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923" y="945892"/>
            <a:ext cx="3285877" cy="49236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1AB9163-D638-4059-9148-33EB156D6718}"/>
              </a:ext>
            </a:extLst>
          </p:cNvPr>
          <p:cNvSpPr/>
          <p:nvPr/>
        </p:nvSpPr>
        <p:spPr>
          <a:xfrm>
            <a:off x="342900" y="3681008"/>
            <a:ext cx="4572000" cy="1938992"/>
          </a:xfrm>
          <a:prstGeom prst="rect">
            <a:avLst/>
          </a:prstGeom>
        </p:spPr>
        <p:txBody>
          <a:bodyPr>
            <a:spAutoFit/>
          </a:bodyPr>
          <a:lstStyle/>
          <a:p>
            <a:pPr marL="342900" indent="-342900">
              <a:buFont typeface="Arial" panose="020B0604020202020204" pitchFamily="34" charset="0"/>
              <a:buChar char="•"/>
            </a:pPr>
            <a:r>
              <a:rPr lang="en-US" sz="2000" dirty="0"/>
              <a:t>Effective Distance</a:t>
            </a:r>
          </a:p>
          <a:p>
            <a:pPr marL="342900" indent="-342900">
              <a:buFont typeface="Arial" panose="020B0604020202020204" pitchFamily="34" charset="0"/>
              <a:buChar char="•"/>
            </a:pPr>
            <a:r>
              <a:rPr lang="en-US" sz="2000" dirty="0"/>
              <a:t>Distance to Stop Sign</a:t>
            </a:r>
          </a:p>
          <a:p>
            <a:pPr marL="342900" indent="-342900">
              <a:buFont typeface="Arial" panose="020B0604020202020204" pitchFamily="34" charset="0"/>
              <a:buChar char="•"/>
            </a:pPr>
            <a:r>
              <a:rPr lang="en-US" sz="2000" dirty="0"/>
              <a:t>Average Speed</a:t>
            </a:r>
          </a:p>
          <a:p>
            <a:pPr marL="342900" indent="-342900">
              <a:buFont typeface="Arial" panose="020B0604020202020204" pitchFamily="34" charset="0"/>
              <a:buChar char="•"/>
            </a:pPr>
            <a:r>
              <a:rPr lang="en-US" sz="2000" dirty="0"/>
              <a:t>Average Daily Trips (ADT)</a:t>
            </a:r>
          </a:p>
          <a:p>
            <a:pPr marL="342900" indent="-342900">
              <a:buFont typeface="Arial" panose="020B0604020202020204" pitchFamily="34" charset="0"/>
              <a:buChar char="•"/>
            </a:pPr>
            <a:r>
              <a:rPr lang="en-US" sz="2000" dirty="0"/>
              <a:t>Night Fraction of ADT</a:t>
            </a:r>
          </a:p>
          <a:p>
            <a:pPr marL="342900" indent="-342900">
              <a:buFont typeface="Arial" panose="020B0604020202020204" pitchFamily="34" charset="0"/>
              <a:buChar char="•"/>
            </a:pPr>
            <a:r>
              <a:rPr lang="en-US" sz="2000" dirty="0"/>
              <a:t>Road Gradient (%)</a:t>
            </a:r>
          </a:p>
        </p:txBody>
      </p:sp>
    </p:spTree>
    <p:extLst>
      <p:ext uri="{BB962C8B-B14F-4D97-AF65-F5344CB8AC3E}">
        <p14:creationId xmlns:p14="http://schemas.microsoft.com/office/powerpoint/2010/main" val="56985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6546"/>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4" name="Slide Number Placeholder 3"/>
          <p:cNvSpPr>
            <a:spLocks noGrp="1"/>
          </p:cNvSpPr>
          <p:nvPr>
            <p:ph type="sldNum" sz="quarter" idx="12"/>
          </p:nvPr>
        </p:nvSpPr>
        <p:spPr>
          <a:xfrm>
            <a:off x="6400800" y="6400800"/>
            <a:ext cx="2133600" cy="365125"/>
          </a:xfrm>
        </p:spPr>
        <p:txBody>
          <a:bodyPr/>
          <a:lstStyle/>
          <a:p>
            <a:pPr>
              <a:defRPr/>
            </a:pPr>
            <a:fld id="{F1F30C1C-CDE0-4F30-A413-EA88285F78CF}" type="slidenum">
              <a:rPr lang="en-US" smtClean="0"/>
              <a:pPr>
                <a:defRPr/>
              </a:pPr>
              <a:t>25</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346806" y="966351"/>
            <a:ext cx="8454294" cy="1908215"/>
          </a:xfrm>
          <a:prstGeom prst="rect">
            <a:avLst/>
          </a:prstGeom>
          <a:noFill/>
        </p:spPr>
        <p:txBody>
          <a:bodyPr wrap="square" rtlCol="0">
            <a:spAutoFit/>
          </a:bodyPr>
          <a:lstStyle/>
          <a:p>
            <a:r>
              <a:rPr lang="en-US" sz="2000" b="1" dirty="0"/>
              <a:t>Railway Noise Hazards – </a:t>
            </a:r>
            <a:r>
              <a:rPr lang="en-US" sz="2000" dirty="0"/>
              <a:t>The Federal Railroad Administration (FRA), public transportation authorities, or on-site field data should be used when estimating the 10-year Day-Night-Level (DNL). </a:t>
            </a:r>
          </a:p>
          <a:p>
            <a:r>
              <a:rPr lang="en-US" sz="2000" dirty="0"/>
              <a:t>Measurements are required for electric and diesel engines. Additional items required for calculation include: </a:t>
            </a:r>
          </a:p>
          <a:p>
            <a:endParaRPr lang="en-US" dirty="0"/>
          </a:p>
        </p:txBody>
      </p:sp>
      <p:sp>
        <p:nvSpPr>
          <p:cNvPr id="7" name="Rectangle 6">
            <a:extLst>
              <a:ext uri="{FF2B5EF4-FFF2-40B4-BE49-F238E27FC236}">
                <a16:creationId xmlns:a16="http://schemas.microsoft.com/office/drawing/2014/main" id="{6DB0220E-C441-438E-80ED-8F9402D63308}"/>
              </a:ext>
            </a:extLst>
          </p:cNvPr>
          <p:cNvSpPr/>
          <p:nvPr/>
        </p:nvSpPr>
        <p:spPr>
          <a:xfrm>
            <a:off x="342900" y="2656151"/>
            <a:ext cx="3422043" cy="3170099"/>
          </a:xfrm>
          <a:prstGeom prst="rect">
            <a:avLst/>
          </a:prstGeom>
        </p:spPr>
        <p:txBody>
          <a:bodyPr wrap="square">
            <a:spAutoFit/>
          </a:bodyPr>
          <a:lstStyle/>
          <a:p>
            <a:pPr marL="285750" indent="-285750">
              <a:buFont typeface="Arial" panose="020B0604020202020204" pitchFamily="34" charset="0"/>
              <a:buChar char="•"/>
            </a:pPr>
            <a:r>
              <a:rPr lang="en-US" sz="2000" dirty="0"/>
              <a:t>Effective Distance</a:t>
            </a:r>
          </a:p>
          <a:p>
            <a:pPr marL="285750" indent="-285750">
              <a:buFont typeface="Arial" panose="020B0604020202020204" pitchFamily="34" charset="0"/>
              <a:buChar char="•"/>
            </a:pPr>
            <a:r>
              <a:rPr lang="en-US" sz="2000" dirty="0"/>
              <a:t>Average Train Speed</a:t>
            </a:r>
          </a:p>
          <a:p>
            <a:pPr marL="285750" indent="-285750">
              <a:buFont typeface="Arial" panose="020B0604020202020204" pitchFamily="34" charset="0"/>
              <a:buChar char="•"/>
            </a:pPr>
            <a:r>
              <a:rPr lang="en-US" sz="2000" dirty="0"/>
              <a:t>Engines per Train</a:t>
            </a:r>
          </a:p>
          <a:p>
            <a:pPr marL="285750" indent="-285750">
              <a:buFont typeface="Arial" panose="020B0604020202020204" pitchFamily="34" charset="0"/>
              <a:buChar char="•"/>
            </a:pPr>
            <a:r>
              <a:rPr lang="en-US" sz="2000" dirty="0"/>
              <a:t>Railway Cars per Train</a:t>
            </a:r>
          </a:p>
          <a:p>
            <a:pPr marL="285750" indent="-285750">
              <a:buFont typeface="Arial" panose="020B0604020202020204" pitchFamily="34" charset="0"/>
              <a:buChar char="•"/>
            </a:pPr>
            <a:r>
              <a:rPr lang="en-US" sz="2000" dirty="0"/>
              <a:t>Average Train Operations (ATO)</a:t>
            </a:r>
          </a:p>
          <a:p>
            <a:pPr marL="285750" indent="-285750">
              <a:buFont typeface="Arial" panose="020B0604020202020204" pitchFamily="34" charset="0"/>
              <a:buChar char="•"/>
            </a:pPr>
            <a:r>
              <a:rPr lang="en-US" sz="2000" dirty="0"/>
              <a:t>Night Fraction of ATO</a:t>
            </a:r>
          </a:p>
          <a:p>
            <a:pPr marL="285750" indent="-285750">
              <a:buFont typeface="Arial" panose="020B0604020202020204" pitchFamily="34" charset="0"/>
              <a:buChar char="•"/>
            </a:pPr>
            <a:r>
              <a:rPr lang="en-US" sz="2000" dirty="0"/>
              <a:t>Railway Whistles or Horns</a:t>
            </a:r>
          </a:p>
          <a:p>
            <a:pPr marL="285750" indent="-285750">
              <a:buFont typeface="Arial" panose="020B0604020202020204" pitchFamily="34" charset="0"/>
              <a:buChar char="•"/>
            </a:pPr>
            <a:r>
              <a:rPr lang="en-US" sz="2000" dirty="0"/>
              <a:t>Bolted Tracks</a:t>
            </a:r>
          </a:p>
        </p:txBody>
      </p:sp>
      <p:pic>
        <p:nvPicPr>
          <p:cNvPr id="11" name="Picture 10">
            <a:extLst>
              <a:ext uri="{FF2B5EF4-FFF2-40B4-BE49-F238E27FC236}">
                <a16:creationId xmlns:a16="http://schemas.microsoft.com/office/drawing/2014/main" id="{F3A37B44-E836-471D-BDD1-EEB7BD716105}"/>
              </a:ext>
            </a:extLst>
          </p:cNvPr>
          <p:cNvPicPr>
            <a:picLocks noChangeAspect="1"/>
          </p:cNvPicPr>
          <p:nvPr/>
        </p:nvPicPr>
        <p:blipFill>
          <a:blip r:embed="rId2"/>
          <a:stretch>
            <a:fillRect/>
          </a:stretch>
        </p:blipFill>
        <p:spPr>
          <a:xfrm>
            <a:off x="3800724" y="2577500"/>
            <a:ext cx="4991100" cy="3327400"/>
          </a:xfrm>
          <a:prstGeom prst="rect">
            <a:avLst/>
          </a:prstGeom>
        </p:spPr>
      </p:pic>
    </p:spTree>
    <p:extLst>
      <p:ext uri="{BB962C8B-B14F-4D97-AF65-F5344CB8AC3E}">
        <p14:creationId xmlns:p14="http://schemas.microsoft.com/office/powerpoint/2010/main" val="1560381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6546"/>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4" name="Slide Number Placeholder 3"/>
          <p:cNvSpPr>
            <a:spLocks noGrp="1"/>
          </p:cNvSpPr>
          <p:nvPr>
            <p:ph type="sldNum" sz="quarter" idx="12"/>
          </p:nvPr>
        </p:nvSpPr>
        <p:spPr>
          <a:xfrm>
            <a:off x="6365081" y="6328697"/>
            <a:ext cx="2133600" cy="365125"/>
          </a:xfrm>
        </p:spPr>
        <p:txBody>
          <a:bodyPr/>
          <a:lstStyle/>
          <a:p>
            <a:pPr>
              <a:defRPr/>
            </a:pPr>
            <a:fld id="{F1F30C1C-CDE0-4F30-A413-EA88285F78CF}" type="slidenum">
              <a:rPr lang="en-US" smtClean="0"/>
              <a:pPr>
                <a:defRPr/>
              </a:pPr>
              <a:t>26</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270606" y="966351"/>
            <a:ext cx="8644794" cy="1292662"/>
          </a:xfrm>
          <a:prstGeom prst="rect">
            <a:avLst/>
          </a:prstGeom>
          <a:noFill/>
        </p:spPr>
        <p:txBody>
          <a:bodyPr wrap="square" rtlCol="0">
            <a:spAutoFit/>
          </a:bodyPr>
          <a:lstStyle/>
          <a:p>
            <a:r>
              <a:rPr lang="en-US" sz="2000" b="1" dirty="0"/>
              <a:t>Airport Noise Hazards </a:t>
            </a:r>
            <a:r>
              <a:rPr lang="en-US" sz="2000" dirty="0"/>
              <a:t>– Noise contour maps should be available for public viewing. The Federal Aviation Administration (FAA) and the Airport Authority are great sources to determine if your site is affected by air noise. </a:t>
            </a:r>
          </a:p>
          <a:p>
            <a:endParaRPr lang="en-US" dirty="0"/>
          </a:p>
        </p:txBody>
      </p:sp>
      <p:pic>
        <p:nvPicPr>
          <p:cNvPr id="6" name="Picture 5">
            <a:extLst>
              <a:ext uri="{FF2B5EF4-FFF2-40B4-BE49-F238E27FC236}">
                <a16:creationId xmlns:a16="http://schemas.microsoft.com/office/drawing/2014/main" id="{DCB56DB1-3B14-43C6-9F36-EB32B9DC6670}"/>
              </a:ext>
            </a:extLst>
          </p:cNvPr>
          <p:cNvPicPr>
            <a:picLocks noChangeAspect="1"/>
          </p:cNvPicPr>
          <p:nvPr/>
        </p:nvPicPr>
        <p:blipFill>
          <a:blip r:embed="rId2"/>
          <a:stretch>
            <a:fillRect/>
          </a:stretch>
        </p:blipFill>
        <p:spPr>
          <a:xfrm>
            <a:off x="1960959" y="2077193"/>
            <a:ext cx="5222081" cy="3228747"/>
          </a:xfrm>
          <a:prstGeom prst="rect">
            <a:avLst/>
          </a:prstGeom>
        </p:spPr>
      </p:pic>
      <p:sp>
        <p:nvSpPr>
          <p:cNvPr id="3" name="Rectangle 2">
            <a:extLst>
              <a:ext uri="{FF2B5EF4-FFF2-40B4-BE49-F238E27FC236}">
                <a16:creationId xmlns:a16="http://schemas.microsoft.com/office/drawing/2014/main" id="{3D1DF62F-EF3A-4C98-A947-C6B610031C43}"/>
              </a:ext>
            </a:extLst>
          </p:cNvPr>
          <p:cNvSpPr/>
          <p:nvPr/>
        </p:nvSpPr>
        <p:spPr>
          <a:xfrm>
            <a:off x="346807" y="5513501"/>
            <a:ext cx="8454293" cy="584775"/>
          </a:xfrm>
          <a:prstGeom prst="rect">
            <a:avLst/>
          </a:prstGeom>
        </p:spPr>
        <p:txBody>
          <a:bodyPr wrap="square">
            <a:spAutoFit/>
          </a:bodyPr>
          <a:lstStyle/>
          <a:p>
            <a:r>
              <a:rPr lang="en-US" sz="1600" i="1" dirty="0"/>
              <a:t>Highlight where the site lies on the contour map and include the corresponding DNL in the overall noise calculation. </a:t>
            </a:r>
          </a:p>
        </p:txBody>
      </p:sp>
    </p:spTree>
    <p:extLst>
      <p:ext uri="{BB962C8B-B14F-4D97-AF65-F5344CB8AC3E}">
        <p14:creationId xmlns:p14="http://schemas.microsoft.com/office/powerpoint/2010/main" val="44507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auto">
          <a:xfrm>
            <a:off x="342900" y="370271"/>
            <a:ext cx="8458200" cy="59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p>
            <a:pPr>
              <a:lnSpc>
                <a:spcPct val="90000"/>
              </a:lnSpc>
            </a:pPr>
            <a:r>
              <a:rPr lang="en-US" sz="2800" b="1" dirty="0"/>
              <a:t>Noise Abatement and Control 24 CFR Part 51, Subpart B </a:t>
            </a:r>
          </a:p>
        </p:txBody>
      </p:sp>
      <p:sp>
        <p:nvSpPr>
          <p:cNvPr id="5" name="TextBox 4">
            <a:extLst>
              <a:ext uri="{FF2B5EF4-FFF2-40B4-BE49-F238E27FC236}">
                <a16:creationId xmlns:a16="http://schemas.microsoft.com/office/drawing/2014/main" id="{655A5DF0-D43A-436F-AECD-8D5FDAA073EF}"/>
              </a:ext>
            </a:extLst>
          </p:cNvPr>
          <p:cNvSpPr txBox="1"/>
          <p:nvPr/>
        </p:nvSpPr>
        <p:spPr bwMode="auto">
          <a:xfrm>
            <a:off x="342900" y="983295"/>
            <a:ext cx="3924300" cy="4940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t">
            <a:normAutofit/>
          </a:bodyPr>
          <a:lstStyle/>
          <a:p>
            <a:pPr>
              <a:spcAft>
                <a:spcPts val="600"/>
              </a:spcAft>
            </a:pPr>
            <a:r>
              <a:rPr lang="en-US" dirty="0"/>
              <a:t>NALs should be mapped with measurements to visually assess the affected location and its distance to the noise source.</a:t>
            </a:r>
          </a:p>
          <a:p>
            <a:pPr>
              <a:spcAft>
                <a:spcPts val="600"/>
              </a:spcAft>
            </a:pPr>
            <a:endParaRPr lang="en-US" dirty="0"/>
          </a:p>
          <a:p>
            <a:pPr>
              <a:spcAft>
                <a:spcPts val="600"/>
              </a:spcAft>
            </a:pPr>
            <a:r>
              <a:rPr lang="en-US" dirty="0"/>
              <a:t>All data used to estimate the 10-year noise levels must be included in the report for HUD verification and upload into the HUD Exchange for archiving.</a:t>
            </a:r>
          </a:p>
          <a:p>
            <a:pPr>
              <a:spcAft>
                <a:spcPts val="600"/>
              </a:spcAft>
            </a:pPr>
            <a:endParaRPr lang="en-US" dirty="0"/>
          </a:p>
          <a:p>
            <a:pPr>
              <a:spcAft>
                <a:spcPts val="600"/>
              </a:spcAft>
            </a:pPr>
            <a:endParaRPr lang="en-US" dirty="0"/>
          </a:p>
          <a:p>
            <a:pPr>
              <a:spcAft>
                <a:spcPts val="600"/>
              </a:spcAft>
            </a:pPr>
            <a:endParaRPr lang="en-US" sz="2800" dirty="0"/>
          </a:p>
        </p:txBody>
      </p:sp>
      <p:pic>
        <p:nvPicPr>
          <p:cNvPr id="7" name="Picture 6">
            <a:extLst>
              <a:ext uri="{FF2B5EF4-FFF2-40B4-BE49-F238E27FC236}">
                <a16:creationId xmlns:a16="http://schemas.microsoft.com/office/drawing/2014/main" id="{9FEAAC5B-93CF-4016-BA31-B9DF00FEE050}"/>
              </a:ext>
            </a:extLst>
          </p:cNvPr>
          <p:cNvPicPr>
            <a:picLocks noChangeAspect="1"/>
          </p:cNvPicPr>
          <p:nvPr/>
        </p:nvPicPr>
        <p:blipFill>
          <a:blip r:embed="rId3"/>
          <a:stretch>
            <a:fillRect/>
          </a:stretch>
        </p:blipFill>
        <p:spPr>
          <a:xfrm>
            <a:off x="4493955" y="983295"/>
            <a:ext cx="4200465" cy="3664905"/>
          </a:xfrm>
          <a:prstGeom prst="rect">
            <a:avLst/>
          </a:prstGeom>
          <a:noFill/>
        </p:spPr>
      </p:pic>
      <p:sp>
        <p:nvSpPr>
          <p:cNvPr id="4" name="Slide Number Placeholder 3"/>
          <p:cNvSpPr>
            <a:spLocks noGrp="1"/>
          </p:cNvSpPr>
          <p:nvPr>
            <p:ph type="sldNum" sz="quarter" idx="12"/>
          </p:nvPr>
        </p:nvSpPr>
        <p:spPr>
          <a:xfrm>
            <a:off x="6324600" y="6324600"/>
            <a:ext cx="2133600" cy="365125"/>
          </a:xfrm>
          <a:prstGeom prst="rect">
            <a:avLst/>
          </a:prstGeom>
        </p:spPr>
        <p:txBody>
          <a:bodyPr wrap="square" anchor="ctr">
            <a:normAutofit/>
          </a:bodyPr>
          <a:lstStyle/>
          <a:p>
            <a:pPr>
              <a:spcAft>
                <a:spcPts val="600"/>
              </a:spcAft>
              <a:defRPr/>
            </a:pPr>
            <a:fld id="{F1F30C1C-CDE0-4F30-A413-EA88285F78CF}" type="slidenum">
              <a:rPr lang="en-US" smtClean="0"/>
              <a:pPr>
                <a:spcAft>
                  <a:spcPts val="600"/>
                </a:spcAft>
                <a:defRPr/>
              </a:pPr>
              <a:t>27</a:t>
            </a:fld>
            <a:endParaRPr lang="en-US" dirty="0"/>
          </a:p>
        </p:txBody>
      </p:sp>
      <p:pic>
        <p:nvPicPr>
          <p:cNvPr id="3" name="Picture 2">
            <a:extLst>
              <a:ext uri="{FF2B5EF4-FFF2-40B4-BE49-F238E27FC236}">
                <a16:creationId xmlns:a16="http://schemas.microsoft.com/office/drawing/2014/main" id="{A7731BC9-61A8-4A7B-AC6B-3FEF2224326C}"/>
              </a:ext>
            </a:extLst>
          </p:cNvPr>
          <p:cNvPicPr>
            <a:picLocks noChangeAspect="1"/>
          </p:cNvPicPr>
          <p:nvPr/>
        </p:nvPicPr>
        <p:blipFill>
          <a:blip r:embed="rId4"/>
          <a:stretch>
            <a:fillRect/>
          </a:stretch>
        </p:blipFill>
        <p:spPr>
          <a:xfrm>
            <a:off x="1752600" y="4038599"/>
            <a:ext cx="5486400" cy="1984317"/>
          </a:xfrm>
          <a:prstGeom prst="rect">
            <a:avLst/>
          </a:prstGeom>
        </p:spPr>
      </p:pic>
    </p:spTree>
    <p:extLst>
      <p:ext uri="{BB962C8B-B14F-4D97-AF65-F5344CB8AC3E}">
        <p14:creationId xmlns:p14="http://schemas.microsoft.com/office/powerpoint/2010/main" val="3480684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69371"/>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4970756"/>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19168" y="6338744"/>
            <a:ext cx="2133600" cy="365125"/>
          </a:xfrm>
        </p:spPr>
        <p:txBody>
          <a:bodyPr/>
          <a:lstStyle/>
          <a:p>
            <a:pPr>
              <a:defRPr/>
            </a:pPr>
            <a:fld id="{F1F30C1C-CDE0-4F30-A413-EA88285F78CF}" type="slidenum">
              <a:rPr lang="en-US" smtClean="0"/>
              <a:pPr>
                <a:defRPr/>
              </a:pPr>
              <a:t>28</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414574" y="871500"/>
            <a:ext cx="8272226" cy="1569660"/>
          </a:xfrm>
          <a:prstGeom prst="rect">
            <a:avLst/>
          </a:prstGeom>
          <a:noFill/>
        </p:spPr>
        <p:txBody>
          <a:bodyPr wrap="square" rtlCol="0">
            <a:spAutoFit/>
          </a:bodyPr>
          <a:lstStyle/>
          <a:p>
            <a:r>
              <a:rPr lang="en-US" sz="1600" b="1" i="1" dirty="0"/>
              <a:t>Exterior noise goals -</a:t>
            </a:r>
            <a:r>
              <a:rPr lang="en-US" sz="1600" dirty="0"/>
              <a:t> For the purposes of this regulation and to meet other program objectives, sites with a day-night average sound level of 65 decibels and below are considered acceptable and allowable.</a:t>
            </a:r>
          </a:p>
          <a:p>
            <a:r>
              <a:rPr lang="en-US" sz="1600" b="1" i="1" dirty="0"/>
              <a:t>Interior noise goals -</a:t>
            </a:r>
            <a:r>
              <a:rPr lang="en-US" sz="1600" dirty="0"/>
              <a:t> It is a HUD goal that the interior auditory environment shall not exceed a day-night average sound level of 45 decibels. </a:t>
            </a:r>
          </a:p>
          <a:p>
            <a:pPr marL="171450" indent="-171450">
              <a:buFont typeface="Arial" panose="020B0604020202020204" pitchFamily="34" charset="0"/>
              <a:buChar char="•"/>
            </a:pPr>
            <a:r>
              <a:rPr lang="en-US" sz="1600" dirty="0"/>
              <a:t>Attenuation measures to meet these interior goals shall be employed where feasible. </a:t>
            </a:r>
          </a:p>
        </p:txBody>
      </p:sp>
      <p:pic>
        <p:nvPicPr>
          <p:cNvPr id="6" name="Picture 5">
            <a:extLst>
              <a:ext uri="{FF2B5EF4-FFF2-40B4-BE49-F238E27FC236}">
                <a16:creationId xmlns:a16="http://schemas.microsoft.com/office/drawing/2014/main" id="{A2AD34C3-B3B4-4C18-A18B-6FC393CD5A34}"/>
              </a:ext>
            </a:extLst>
          </p:cNvPr>
          <p:cNvPicPr>
            <a:picLocks noChangeAspect="1"/>
          </p:cNvPicPr>
          <p:nvPr/>
        </p:nvPicPr>
        <p:blipFill>
          <a:blip r:embed="rId2"/>
          <a:stretch>
            <a:fillRect/>
          </a:stretch>
        </p:blipFill>
        <p:spPr>
          <a:xfrm>
            <a:off x="1719026" y="2926290"/>
            <a:ext cx="5660228" cy="2423909"/>
          </a:xfrm>
          <a:prstGeom prst="rect">
            <a:avLst/>
          </a:prstGeom>
        </p:spPr>
      </p:pic>
      <p:sp>
        <p:nvSpPr>
          <p:cNvPr id="7" name="TextBox 6">
            <a:extLst>
              <a:ext uri="{FF2B5EF4-FFF2-40B4-BE49-F238E27FC236}">
                <a16:creationId xmlns:a16="http://schemas.microsoft.com/office/drawing/2014/main" id="{BD981515-2238-4208-A5F5-92BC4FEC7955}"/>
              </a:ext>
            </a:extLst>
          </p:cNvPr>
          <p:cNvSpPr txBox="1"/>
          <p:nvPr/>
        </p:nvSpPr>
        <p:spPr>
          <a:xfrm>
            <a:off x="2855312" y="2464800"/>
            <a:ext cx="3433376" cy="369332"/>
          </a:xfrm>
          <a:prstGeom prst="rect">
            <a:avLst/>
          </a:prstGeom>
          <a:noFill/>
        </p:spPr>
        <p:txBody>
          <a:bodyPr wrap="none" rtlCol="0">
            <a:spAutoFit/>
          </a:bodyPr>
          <a:lstStyle/>
          <a:p>
            <a:r>
              <a:rPr lang="en-US" b="1" dirty="0"/>
              <a:t>Noise Applicability Standards</a:t>
            </a:r>
          </a:p>
        </p:txBody>
      </p:sp>
      <p:sp>
        <p:nvSpPr>
          <p:cNvPr id="9" name="TextBox 8">
            <a:extLst>
              <a:ext uri="{FF2B5EF4-FFF2-40B4-BE49-F238E27FC236}">
                <a16:creationId xmlns:a16="http://schemas.microsoft.com/office/drawing/2014/main" id="{9CF06BFA-94C8-410A-BB00-4FDE6A86EB63}"/>
              </a:ext>
            </a:extLst>
          </p:cNvPr>
          <p:cNvSpPr txBox="1"/>
          <p:nvPr/>
        </p:nvSpPr>
        <p:spPr>
          <a:xfrm>
            <a:off x="414574" y="5499796"/>
            <a:ext cx="8272226" cy="584775"/>
          </a:xfrm>
          <a:prstGeom prst="rect">
            <a:avLst/>
          </a:prstGeom>
          <a:noFill/>
        </p:spPr>
        <p:txBody>
          <a:bodyPr wrap="square" rtlCol="0">
            <a:spAutoFit/>
          </a:bodyPr>
          <a:lstStyle/>
          <a:p>
            <a:r>
              <a:rPr lang="en-US" sz="1600" dirty="0"/>
              <a:t>If site planning and design did not achieve acceptable results, mitigation using enhanced construction materials will be required to achieve acceptable interior noise levels. </a:t>
            </a:r>
          </a:p>
        </p:txBody>
      </p:sp>
    </p:spTree>
    <p:extLst>
      <p:ext uri="{BB962C8B-B14F-4D97-AF65-F5344CB8AC3E}">
        <p14:creationId xmlns:p14="http://schemas.microsoft.com/office/powerpoint/2010/main" val="2581022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109111"/>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1313441"/>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35314" y="6340475"/>
            <a:ext cx="2133600" cy="365125"/>
          </a:xfrm>
        </p:spPr>
        <p:txBody>
          <a:bodyPr/>
          <a:lstStyle/>
          <a:p>
            <a:pPr>
              <a:defRPr/>
            </a:pPr>
            <a:fld id="{F1F30C1C-CDE0-4F30-A413-EA88285F78CF}" type="slidenum">
              <a:rPr lang="en-US" smtClean="0"/>
              <a:pPr>
                <a:defRPr/>
              </a:pPr>
              <a:t>29</a:t>
            </a:fld>
            <a:endParaRPr lang="en-US" dirty="0"/>
          </a:p>
        </p:txBody>
      </p:sp>
      <p:sp>
        <p:nvSpPr>
          <p:cNvPr id="9" name="TextBox 8">
            <a:extLst>
              <a:ext uri="{FF2B5EF4-FFF2-40B4-BE49-F238E27FC236}">
                <a16:creationId xmlns:a16="http://schemas.microsoft.com/office/drawing/2014/main" id="{453816D5-60A8-47A8-873A-C1691F65FE9B}"/>
              </a:ext>
            </a:extLst>
          </p:cNvPr>
          <p:cNvSpPr txBox="1"/>
          <p:nvPr/>
        </p:nvSpPr>
        <p:spPr>
          <a:xfrm>
            <a:off x="393122" y="819438"/>
            <a:ext cx="8357755" cy="4524315"/>
          </a:xfrm>
          <a:prstGeom prst="rect">
            <a:avLst/>
          </a:prstGeom>
          <a:noFill/>
        </p:spPr>
        <p:txBody>
          <a:bodyPr wrap="square" rtlCol="0">
            <a:spAutoFit/>
          </a:bodyPr>
          <a:lstStyle/>
          <a:p>
            <a:r>
              <a:rPr lang="en-US" dirty="0"/>
              <a:t>Window, Wall, and Door components have a </a:t>
            </a:r>
            <a:r>
              <a:rPr lang="en-US" i="1" dirty="0"/>
              <a:t>Sound Transmission Class (STC) </a:t>
            </a:r>
            <a:r>
              <a:rPr lang="en-US" dirty="0"/>
              <a:t>rating that can reduce noise intrusion. Each of these components are entered into Figure 19/</a:t>
            </a:r>
            <a:r>
              <a:rPr lang="en-US" dirty="0" err="1"/>
              <a:t>STraCAT</a:t>
            </a:r>
            <a:r>
              <a:rPr lang="en-US" dirty="0"/>
              <a:t>; where the results will indicate whether the proposed materials meet the noise attenuation requirements.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id="{3E9BB2A7-4ED6-47E4-BE8F-8BE9F54646B6}"/>
              </a:ext>
            </a:extLst>
          </p:cNvPr>
          <p:cNvPicPr>
            <a:picLocks noChangeAspect="1"/>
          </p:cNvPicPr>
          <p:nvPr/>
        </p:nvPicPr>
        <p:blipFill>
          <a:blip r:embed="rId2"/>
          <a:stretch>
            <a:fillRect/>
          </a:stretch>
        </p:blipFill>
        <p:spPr>
          <a:xfrm>
            <a:off x="533400" y="2206936"/>
            <a:ext cx="3840666" cy="2560443"/>
          </a:xfrm>
          <a:prstGeom prst="rect">
            <a:avLst/>
          </a:prstGeom>
        </p:spPr>
      </p:pic>
      <p:pic>
        <p:nvPicPr>
          <p:cNvPr id="10" name="Picture 9">
            <a:extLst>
              <a:ext uri="{FF2B5EF4-FFF2-40B4-BE49-F238E27FC236}">
                <a16:creationId xmlns:a16="http://schemas.microsoft.com/office/drawing/2014/main" id="{CFCD2011-91D1-450F-8387-B9EC1F9AF954}"/>
              </a:ext>
            </a:extLst>
          </p:cNvPr>
          <p:cNvPicPr>
            <a:picLocks noChangeAspect="1"/>
          </p:cNvPicPr>
          <p:nvPr/>
        </p:nvPicPr>
        <p:blipFill>
          <a:blip r:embed="rId3"/>
          <a:stretch>
            <a:fillRect/>
          </a:stretch>
        </p:blipFill>
        <p:spPr>
          <a:xfrm>
            <a:off x="4987364" y="1946486"/>
            <a:ext cx="3749660" cy="4148424"/>
          </a:xfrm>
          <a:prstGeom prst="rect">
            <a:avLst/>
          </a:prstGeom>
        </p:spPr>
      </p:pic>
      <p:sp>
        <p:nvSpPr>
          <p:cNvPr id="11" name="TextBox 10">
            <a:extLst>
              <a:ext uri="{FF2B5EF4-FFF2-40B4-BE49-F238E27FC236}">
                <a16:creationId xmlns:a16="http://schemas.microsoft.com/office/drawing/2014/main" id="{69E0696F-1C07-4B0B-98E5-2762EE05EAC1}"/>
              </a:ext>
            </a:extLst>
          </p:cNvPr>
          <p:cNvSpPr txBox="1"/>
          <p:nvPr/>
        </p:nvSpPr>
        <p:spPr>
          <a:xfrm>
            <a:off x="393122" y="4911514"/>
            <a:ext cx="4565065" cy="923330"/>
          </a:xfrm>
          <a:prstGeom prst="rect">
            <a:avLst/>
          </a:prstGeom>
          <a:noFill/>
        </p:spPr>
        <p:txBody>
          <a:bodyPr wrap="square" rtlCol="0">
            <a:spAutoFit/>
          </a:bodyPr>
          <a:lstStyle/>
          <a:p>
            <a:r>
              <a:rPr lang="en-US" b="1" dirty="0"/>
              <a:t>Sound Transmission Class (STC) </a:t>
            </a:r>
            <a:r>
              <a:rPr lang="en-US" dirty="0"/>
              <a:t>- is an integer rating of how well a building partition attenuates airborne sound. </a:t>
            </a:r>
          </a:p>
        </p:txBody>
      </p:sp>
    </p:spTree>
    <p:extLst>
      <p:ext uri="{BB962C8B-B14F-4D97-AF65-F5344CB8AC3E}">
        <p14:creationId xmlns:p14="http://schemas.microsoft.com/office/powerpoint/2010/main" val="3668248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sz="3200" b="1" dirty="0">
                <a:ea typeface="ＭＳ Ｐゴシック"/>
              </a:rPr>
              <a:t>Time-Sensitive Environmental Procedures </a:t>
            </a:r>
          </a:p>
        </p:txBody>
      </p:sp>
      <p:sp>
        <p:nvSpPr>
          <p:cNvPr id="3" name="Content Placeholder 2"/>
          <p:cNvSpPr>
            <a:spLocks noGrp="1"/>
          </p:cNvSpPr>
          <p:nvPr>
            <p:ph idx="1"/>
          </p:nvPr>
        </p:nvSpPr>
        <p:spPr>
          <a:xfrm>
            <a:off x="457200" y="1477040"/>
            <a:ext cx="8458200" cy="4618959"/>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a:p>
            <a:r>
              <a:rPr lang="en-US" sz="2400" b="1" dirty="0">
                <a:latin typeface="Arial" panose="020B0604020202020204" pitchFamily="34" charset="0"/>
                <a:ea typeface="ＭＳ Ｐゴシック"/>
                <a:cs typeface="Arial" panose="020B0604020202020204" pitchFamily="34" charset="0"/>
              </a:rPr>
              <a:t>HUD Noise Regulations</a:t>
            </a:r>
          </a:p>
          <a:p>
            <a:r>
              <a:rPr lang="en-US" sz="2400" b="1" dirty="0">
                <a:latin typeface="Arial" panose="020B0604020202020204" pitchFamily="34" charset="0"/>
                <a:ea typeface="ＭＳ Ｐゴシック"/>
                <a:cs typeface="Arial" panose="020B0604020202020204" pitchFamily="34" charset="0"/>
              </a:rPr>
              <a:t>Floodplain/Wetland Management+</a:t>
            </a:r>
          </a:p>
          <a:p>
            <a:r>
              <a:rPr lang="en-US" sz="2400" b="1" dirty="0">
                <a:latin typeface="Arial" panose="020B0604020202020204" pitchFamily="34" charset="0"/>
                <a:ea typeface="ＭＳ Ｐゴシック"/>
                <a:cs typeface="Arial" panose="020B0604020202020204" pitchFamily="34" charset="0"/>
              </a:rPr>
              <a:t>USFWS – Endangered/Threatened Species</a:t>
            </a:r>
          </a:p>
          <a:p>
            <a:r>
              <a:rPr lang="en-US" sz="2400" b="1" dirty="0">
                <a:latin typeface="Arial" panose="020B0604020202020204" pitchFamily="34" charset="0"/>
                <a:ea typeface="ＭＳ Ｐゴシック"/>
                <a:cs typeface="Arial" panose="020B0604020202020204" pitchFamily="34" charset="0"/>
              </a:rPr>
              <a:t>Contamination</a:t>
            </a:r>
          </a:p>
          <a:p>
            <a:pPr marL="0" indent="0">
              <a:buNone/>
            </a:pPr>
            <a:endParaRPr lang="en-US" sz="2400" dirty="0">
              <a:latin typeface="Arial" panose="020B0604020202020204" pitchFamily="34" charset="0"/>
              <a:ea typeface="ＭＳ Ｐゴシック"/>
              <a:cs typeface="Arial" panose="020B0604020202020204" pitchFamily="34" charset="0"/>
            </a:endParaRPr>
          </a:p>
          <a:p>
            <a:pPr marL="0" indent="0">
              <a:buNone/>
            </a:pPr>
            <a:endParaRPr lang="en-US" sz="2400" dirty="0">
              <a:latin typeface="Arial" panose="020B0604020202020204" pitchFamily="34" charset="0"/>
              <a:ea typeface="ＭＳ Ｐゴシック"/>
              <a:cs typeface="Arial" panose="020B0604020202020204" pitchFamily="34" charset="0"/>
            </a:endParaRPr>
          </a:p>
          <a:p>
            <a:pPr marL="0" indent="0">
              <a:buNone/>
            </a:pPr>
            <a:r>
              <a:rPr lang="en-US" sz="2000" dirty="0">
                <a:latin typeface="Arial" panose="020B0604020202020204" pitchFamily="34" charset="0"/>
                <a:ea typeface="ＭＳ Ｐゴシック"/>
                <a:cs typeface="Arial" panose="020B0604020202020204" pitchFamily="34" charset="0"/>
              </a:rPr>
              <a:t>Issues that must be addressed, but not necessarily considered “Long Lead Time Items.”</a:t>
            </a:r>
          </a:p>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3</a:t>
            </a:fld>
            <a:endParaRPr lang="en-US" dirty="0"/>
          </a:p>
        </p:txBody>
      </p:sp>
    </p:spTree>
    <p:extLst>
      <p:ext uri="{BB962C8B-B14F-4D97-AF65-F5344CB8AC3E}">
        <p14:creationId xmlns:p14="http://schemas.microsoft.com/office/powerpoint/2010/main" val="768148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109111"/>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1313441"/>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35314" y="6383764"/>
            <a:ext cx="2133600" cy="365125"/>
          </a:xfrm>
        </p:spPr>
        <p:txBody>
          <a:bodyPr/>
          <a:lstStyle/>
          <a:p>
            <a:pPr>
              <a:defRPr/>
            </a:pPr>
            <a:fld id="{F1F30C1C-CDE0-4F30-A413-EA88285F78CF}" type="slidenum">
              <a:rPr lang="en-US" smtClean="0"/>
              <a:pPr>
                <a:defRPr/>
              </a:pPr>
              <a:t>30</a:t>
            </a:fld>
            <a:endParaRPr lang="en-US" dirty="0"/>
          </a:p>
        </p:txBody>
      </p:sp>
      <p:sp>
        <p:nvSpPr>
          <p:cNvPr id="9" name="TextBox 8">
            <a:extLst>
              <a:ext uri="{FF2B5EF4-FFF2-40B4-BE49-F238E27FC236}">
                <a16:creationId xmlns:a16="http://schemas.microsoft.com/office/drawing/2014/main" id="{453816D5-60A8-47A8-873A-C1691F65FE9B}"/>
              </a:ext>
            </a:extLst>
          </p:cNvPr>
          <p:cNvSpPr txBox="1"/>
          <p:nvPr/>
        </p:nvSpPr>
        <p:spPr>
          <a:xfrm>
            <a:off x="393123" y="758026"/>
            <a:ext cx="8357755" cy="1015663"/>
          </a:xfrm>
          <a:prstGeom prst="rect">
            <a:avLst/>
          </a:prstGeom>
          <a:noFill/>
        </p:spPr>
        <p:txBody>
          <a:bodyPr wrap="square" rtlCol="0">
            <a:spAutoFit/>
          </a:bodyPr>
          <a:lstStyle/>
          <a:p>
            <a:r>
              <a:rPr lang="en-US" sz="1400" dirty="0"/>
              <a:t>When mitigation measures are required for noise compliance, HUD staff must review the building plans and specifications to ensure the materials recommended in the Figure 19/</a:t>
            </a:r>
            <a:r>
              <a:rPr lang="en-US" sz="1400" dirty="0" err="1"/>
              <a:t>STraCAT</a:t>
            </a:r>
            <a:r>
              <a:rPr lang="en-US" sz="1400" dirty="0"/>
              <a:t> worksheets are designed, planned, and budgeted. </a:t>
            </a:r>
          </a:p>
          <a:p>
            <a:endParaRPr lang="en-US" dirty="0"/>
          </a:p>
        </p:txBody>
      </p:sp>
      <p:pic>
        <p:nvPicPr>
          <p:cNvPr id="5" name="Picture 4">
            <a:extLst>
              <a:ext uri="{FF2B5EF4-FFF2-40B4-BE49-F238E27FC236}">
                <a16:creationId xmlns:a16="http://schemas.microsoft.com/office/drawing/2014/main" id="{DDE67C96-110C-4528-8935-9BEA6969393F}"/>
              </a:ext>
            </a:extLst>
          </p:cNvPr>
          <p:cNvPicPr>
            <a:picLocks noChangeAspect="1"/>
          </p:cNvPicPr>
          <p:nvPr/>
        </p:nvPicPr>
        <p:blipFill>
          <a:blip r:embed="rId2"/>
          <a:stretch>
            <a:fillRect/>
          </a:stretch>
        </p:blipFill>
        <p:spPr>
          <a:xfrm>
            <a:off x="5867401" y="1923336"/>
            <a:ext cx="2758676" cy="3731340"/>
          </a:xfrm>
          <a:prstGeom prst="rect">
            <a:avLst/>
          </a:prstGeom>
        </p:spPr>
      </p:pic>
      <p:sp>
        <p:nvSpPr>
          <p:cNvPr id="6" name="TextBox 5">
            <a:extLst>
              <a:ext uri="{FF2B5EF4-FFF2-40B4-BE49-F238E27FC236}">
                <a16:creationId xmlns:a16="http://schemas.microsoft.com/office/drawing/2014/main" id="{F6E60F35-714C-4BD3-BAA7-2DBC28E64FFD}"/>
              </a:ext>
            </a:extLst>
          </p:cNvPr>
          <p:cNvSpPr txBox="1"/>
          <p:nvPr/>
        </p:nvSpPr>
        <p:spPr>
          <a:xfrm>
            <a:off x="393122" y="1517780"/>
            <a:ext cx="5321878" cy="4308872"/>
          </a:xfrm>
          <a:prstGeom prst="rect">
            <a:avLst/>
          </a:prstGeom>
          <a:noFill/>
        </p:spPr>
        <p:txBody>
          <a:bodyPr wrap="square" rtlCol="0">
            <a:spAutoFit/>
          </a:bodyPr>
          <a:lstStyle/>
          <a:p>
            <a:r>
              <a:rPr lang="en-US" sz="1400" b="1" dirty="0"/>
              <a:t>Sample firm invitation conditions: </a:t>
            </a:r>
          </a:p>
          <a:p>
            <a:pPr marL="342900" indent="-342900">
              <a:buAutoNum type="alphaLcPeriod"/>
            </a:pPr>
            <a:r>
              <a:rPr lang="en-US" sz="1300" dirty="0"/>
              <a:t>Half-size project plans and specifications and related product cut-sheets with the windows' and doors' Sound Transmission Class for the unacceptable areas.</a:t>
            </a:r>
          </a:p>
          <a:p>
            <a:pPr marL="342900" indent="-342900">
              <a:buAutoNum type="alphaLcPeriod"/>
            </a:pPr>
            <a:r>
              <a:rPr lang="en-US" sz="1300" dirty="0"/>
              <a:t>The </a:t>
            </a:r>
            <a:r>
              <a:rPr lang="en-US" sz="1300" dirty="0" err="1"/>
              <a:t>StraCAT</a:t>
            </a:r>
            <a:r>
              <a:rPr lang="en-US" sz="1300" dirty="0"/>
              <a:t> attached was acceptable and required 26.9 STC of attenuation.</a:t>
            </a:r>
          </a:p>
          <a:p>
            <a:pPr marL="342900" indent="-342900">
              <a:buAutoNum type="alphaLcPeriod"/>
            </a:pPr>
            <a:r>
              <a:rPr lang="en-US" sz="1300" dirty="0"/>
              <a:t>Certification from the Architect of Record that exterior wall assemblies will provide a composite Sound Transmission Class of thirty-six (36) STC of attenuation. Note that Architect Letter is attached.</a:t>
            </a:r>
          </a:p>
          <a:p>
            <a:pPr marL="342900" indent="-342900">
              <a:buAutoNum type="alphaLcPeriod"/>
            </a:pPr>
            <a:r>
              <a:rPr lang="en-US" sz="1300" dirty="0"/>
              <a:t>An Operations and Maintenance plan that provides regular inspection and replacement of door and window seals for any dwelling unit with a private balcony.</a:t>
            </a:r>
          </a:p>
          <a:p>
            <a:pPr marL="342900" indent="-342900">
              <a:buAutoNum type="alphaLcPeriod"/>
            </a:pPr>
            <a:r>
              <a:rPr lang="en-US" sz="1300" dirty="0"/>
              <a:t>Sealing of all holes, gaps and spaces in exterior walls, including penetrations for pipes, hose bids, ducts, electrical conduit, etc., with a permanently pliable caulk or a permanently resilient gasket material.</a:t>
            </a:r>
          </a:p>
          <a:p>
            <a:pPr marL="342900" indent="-342900">
              <a:buAutoNum type="alphaLcPeriod"/>
            </a:pPr>
            <a:r>
              <a:rPr lang="en-US" sz="1300" dirty="0"/>
              <a:t>Inclusion of back-draft dampers or acoustical baffling on all exhaust vents.</a:t>
            </a:r>
          </a:p>
          <a:p>
            <a:pPr marL="342900" indent="-342900">
              <a:buAutoNum type="alphaLcPeriod"/>
            </a:pPr>
            <a:r>
              <a:rPr lang="en-US" sz="1300" dirty="0"/>
              <a:t>Mechanical ventilation that allows for operation in closed-window and -door conditions in all seasons.</a:t>
            </a:r>
          </a:p>
        </p:txBody>
      </p:sp>
    </p:spTree>
    <p:extLst>
      <p:ext uri="{BB962C8B-B14F-4D97-AF65-F5344CB8AC3E}">
        <p14:creationId xmlns:p14="http://schemas.microsoft.com/office/powerpoint/2010/main" val="2574577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83" y="101844"/>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1313441"/>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35314" y="6383764"/>
            <a:ext cx="2133600" cy="365125"/>
          </a:xfrm>
        </p:spPr>
        <p:txBody>
          <a:bodyPr/>
          <a:lstStyle/>
          <a:p>
            <a:pPr>
              <a:defRPr/>
            </a:pPr>
            <a:fld id="{F1F30C1C-CDE0-4F30-A413-EA88285F78CF}" type="slidenum">
              <a:rPr lang="en-US" smtClean="0"/>
              <a:pPr>
                <a:defRPr/>
              </a:pPr>
              <a:t>31</a:t>
            </a:fld>
            <a:endParaRPr lang="en-US" dirty="0"/>
          </a:p>
        </p:txBody>
      </p:sp>
      <p:sp>
        <p:nvSpPr>
          <p:cNvPr id="5" name="TextBox 4">
            <a:extLst>
              <a:ext uri="{FF2B5EF4-FFF2-40B4-BE49-F238E27FC236}">
                <a16:creationId xmlns:a16="http://schemas.microsoft.com/office/drawing/2014/main" id="{655A5DF0-D43A-436F-AECD-8D5FDAA073EF}"/>
              </a:ext>
            </a:extLst>
          </p:cNvPr>
          <p:cNvSpPr txBox="1"/>
          <p:nvPr/>
        </p:nvSpPr>
        <p:spPr>
          <a:xfrm>
            <a:off x="403337" y="762000"/>
            <a:ext cx="8458200" cy="5047536"/>
          </a:xfrm>
          <a:prstGeom prst="rect">
            <a:avLst/>
          </a:prstGeom>
          <a:noFill/>
        </p:spPr>
        <p:txBody>
          <a:bodyPr wrap="square" rtlCol="0">
            <a:spAutoFit/>
          </a:bodyPr>
          <a:lstStyle/>
          <a:p>
            <a:r>
              <a:rPr lang="en-US" b="1" dirty="0"/>
              <a:t>Loud Impulsive Sounds </a:t>
            </a:r>
            <a:r>
              <a:rPr lang="en-US" b="1" i="1" dirty="0"/>
              <a:t>– </a:t>
            </a:r>
            <a:r>
              <a:rPr lang="en-US" dirty="0"/>
              <a:t>Nearby activity that creates additional noise outside of Air, Road, and Rail. Examples: explosions, sonic booms, artillery firing, industrial operations, etc. +8 decibels to the combined DNL – </a:t>
            </a:r>
            <a:r>
              <a:rPr lang="en-US" sz="1600" dirty="0"/>
              <a:t>24 CFR 51.103(b)</a:t>
            </a:r>
          </a:p>
          <a:p>
            <a:r>
              <a:rPr lang="en-US" b="1" dirty="0"/>
              <a:t>Balcony Spaces Notice CPD-16-19: Balcony Policy:</a:t>
            </a:r>
          </a:p>
          <a:p>
            <a:r>
              <a:rPr lang="en-US" dirty="0"/>
              <a:t>For new construction projects in Unacceptable and Normally Unacceptable noise areas (in accordance with </a:t>
            </a:r>
            <a:r>
              <a:rPr lang="en-US" sz="1600" dirty="0"/>
              <a:t>24 CFR 51.101(a)(3)) </a:t>
            </a:r>
            <a:r>
              <a:rPr lang="en-US" dirty="0"/>
              <a:t>and major or substantial rehabilitation that results in a change of land use, bedrooms and studio apartments may have direct access to balconies if:</a:t>
            </a:r>
            <a:r>
              <a:rPr lang="en-US" b="1" dirty="0"/>
              <a:t>	</a:t>
            </a:r>
          </a:p>
          <a:p>
            <a:r>
              <a:rPr lang="en-US" b="1" dirty="0"/>
              <a:t>1.</a:t>
            </a:r>
            <a:r>
              <a:rPr lang="en-US" dirty="0"/>
              <a:t> The interior noise levels have been mitigated to not exceed a day-night average noise level of 45 decibels as documented by the Sound Transmission Classification of the dwelling unit’s exterior walls factoring in fenestration.</a:t>
            </a:r>
          </a:p>
          <a:p>
            <a:r>
              <a:rPr lang="en-US" b="1" dirty="0"/>
              <a:t>2. </a:t>
            </a:r>
            <a:r>
              <a:rPr lang="en-US" dirty="0"/>
              <a:t>Appropriate ventilation is provided by a mechanical ventilation system and not by opening doors or windows, and</a:t>
            </a:r>
          </a:p>
          <a:p>
            <a:r>
              <a:rPr lang="en-US" b="1" dirty="0"/>
              <a:t>3. </a:t>
            </a:r>
            <a:r>
              <a:rPr lang="en-US" dirty="0"/>
              <a:t>An Operations and Maintenance plan is in place that requires periodically inspecting seals and repairing or replacing building components when their performance diminishes. </a:t>
            </a:r>
          </a:p>
          <a:p>
            <a:endParaRPr lang="en-US" sz="1600" dirty="0"/>
          </a:p>
          <a:p>
            <a:endParaRPr lang="en-US" dirty="0"/>
          </a:p>
        </p:txBody>
      </p:sp>
    </p:spTree>
    <p:extLst>
      <p:ext uri="{BB962C8B-B14F-4D97-AF65-F5344CB8AC3E}">
        <p14:creationId xmlns:p14="http://schemas.microsoft.com/office/powerpoint/2010/main" val="38966944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83" y="101844"/>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1313441"/>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35314" y="6383764"/>
            <a:ext cx="2133600" cy="365125"/>
          </a:xfrm>
        </p:spPr>
        <p:txBody>
          <a:bodyPr/>
          <a:lstStyle/>
          <a:p>
            <a:pPr>
              <a:defRPr/>
            </a:pPr>
            <a:fld id="{F1F30C1C-CDE0-4F30-A413-EA88285F78CF}" type="slidenum">
              <a:rPr lang="en-US" smtClean="0"/>
              <a:pPr>
                <a:defRPr/>
              </a:pPr>
              <a:t>32</a:t>
            </a:fld>
            <a:endParaRPr lang="en-US" dirty="0"/>
          </a:p>
        </p:txBody>
      </p:sp>
      <p:sp>
        <p:nvSpPr>
          <p:cNvPr id="7" name="TextBox 6">
            <a:extLst>
              <a:ext uri="{FF2B5EF4-FFF2-40B4-BE49-F238E27FC236}">
                <a16:creationId xmlns:a16="http://schemas.microsoft.com/office/drawing/2014/main" id="{0D6C0E8D-D176-49C9-8567-D0A9E6AC7202}"/>
              </a:ext>
            </a:extLst>
          </p:cNvPr>
          <p:cNvSpPr txBox="1"/>
          <p:nvPr/>
        </p:nvSpPr>
        <p:spPr>
          <a:xfrm>
            <a:off x="457200" y="762000"/>
            <a:ext cx="8229600" cy="5390963"/>
          </a:xfrm>
          <a:prstGeom prst="rect">
            <a:avLst/>
          </a:prstGeom>
          <a:noFill/>
        </p:spPr>
        <p:txBody>
          <a:bodyPr wrap="square" rtlCol="0">
            <a:spAutoFit/>
          </a:bodyPr>
          <a:lstStyle/>
          <a:p>
            <a:pPr lvl="0">
              <a:lnSpc>
                <a:spcPct val="120000"/>
              </a:lnSpc>
              <a:spcBef>
                <a:spcPts val="0"/>
              </a:spcBef>
            </a:pPr>
            <a:r>
              <a:rPr lang="en-US" sz="1600" b="1" dirty="0">
                <a:solidFill>
                  <a:prstClr val="black"/>
                </a:solidFill>
                <a:latin typeface="Arial" panose="020B0604020202020204" pitchFamily="34" charset="0"/>
                <a:cs typeface="Arial" panose="020B0604020202020204" pitchFamily="34" charset="0"/>
              </a:rPr>
              <a:t>51.105 Exceptions </a:t>
            </a:r>
            <a:r>
              <a:rPr lang="en-US" sz="1600" dirty="0">
                <a:solidFill>
                  <a:prstClr val="black"/>
                </a:solidFill>
                <a:latin typeface="Arial" panose="020B0604020202020204" pitchFamily="34" charset="0"/>
                <a:cs typeface="Arial" panose="020B0604020202020204" pitchFamily="34" charset="0"/>
              </a:rPr>
              <a:t>– </a:t>
            </a:r>
          </a:p>
          <a:p>
            <a:pPr lvl="0">
              <a:lnSpc>
                <a:spcPct val="120000"/>
              </a:lnSpc>
              <a:spcBef>
                <a:spcPts val="0"/>
              </a:spcBef>
            </a:pPr>
            <a:r>
              <a:rPr lang="en-US" sz="1600" dirty="0">
                <a:solidFill>
                  <a:prstClr val="black"/>
                </a:solidFill>
                <a:latin typeface="Arial" panose="020B0604020202020204" pitchFamily="34" charset="0"/>
                <a:cs typeface="Arial" panose="020B0604020202020204" pitchFamily="34" charset="0"/>
              </a:rPr>
              <a:t>Acceptable threshold may be shifted to 70 dB in special circumstances.  </a:t>
            </a:r>
          </a:p>
          <a:p>
            <a:pPr lvl="0">
              <a:lnSpc>
                <a:spcPct val="120000"/>
              </a:lnSpc>
              <a:spcBef>
                <a:spcPts val="0"/>
              </a:spcBef>
            </a:pPr>
            <a:r>
              <a:rPr lang="en-US" sz="1600" dirty="0">
                <a:solidFill>
                  <a:prstClr val="black"/>
                </a:solidFill>
                <a:latin typeface="Arial" panose="020B0604020202020204" pitchFamily="34" charset="0"/>
                <a:cs typeface="Arial" panose="020B0604020202020204" pitchFamily="34" charset="0"/>
              </a:rPr>
              <a:t>(a) Where it is determined that program objectives cannot be achieved on sites meeting the acceptability standard of 65 decibels, the Acceptable Zone may be shifted to </a:t>
            </a:r>
            <a:r>
              <a:rPr lang="en-US" sz="1600" dirty="0" err="1">
                <a:solidFill>
                  <a:prstClr val="black"/>
                </a:solidFill>
                <a:latin typeface="Arial" panose="020B0604020202020204" pitchFamily="34" charset="0"/>
                <a:cs typeface="Arial" panose="020B0604020202020204" pitchFamily="34" charset="0"/>
              </a:rPr>
              <a:t>Ldn</a:t>
            </a:r>
            <a:r>
              <a:rPr lang="en-US" sz="1600" dirty="0">
                <a:solidFill>
                  <a:prstClr val="black"/>
                </a:solidFill>
                <a:latin typeface="Arial" panose="020B0604020202020204" pitchFamily="34" charset="0"/>
                <a:cs typeface="Arial" panose="020B0604020202020204" pitchFamily="34" charset="0"/>
              </a:rPr>
              <a:t> 70 on a case-by-case basis if all the following conditions are satisfied:</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The project does not require an Environmental Impact Statement and noise is the only environmental issue.</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The project has received a Special Environmental Clearance and has received the concurrence of the ECO.</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The project meets other program goals to provide housing in proximity to employment, public facilities and transportation.</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The project is in conformance with local goals and maintains the character of the neighborhood.</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The project sponsor has set forth reasons, acceptable to HUD, as to why the noise attenuation measures that would normally be required for new construction in the </a:t>
            </a:r>
            <a:r>
              <a:rPr lang="en-US" sz="1600" dirty="0" err="1">
                <a:solidFill>
                  <a:prstClr val="black"/>
                </a:solidFill>
                <a:latin typeface="Arial" panose="020B0604020202020204" pitchFamily="34" charset="0"/>
                <a:cs typeface="Arial" panose="020B0604020202020204" pitchFamily="34" charset="0"/>
              </a:rPr>
              <a:t>Ldn</a:t>
            </a:r>
            <a:r>
              <a:rPr lang="en-US" sz="1600" dirty="0">
                <a:solidFill>
                  <a:prstClr val="black"/>
                </a:solidFill>
                <a:latin typeface="Arial" panose="020B0604020202020204" pitchFamily="34" charset="0"/>
                <a:cs typeface="Arial" panose="020B0604020202020204" pitchFamily="34" charset="0"/>
              </a:rPr>
              <a:t> 65 to </a:t>
            </a:r>
            <a:r>
              <a:rPr lang="en-US" sz="1600" dirty="0" err="1">
                <a:solidFill>
                  <a:prstClr val="black"/>
                </a:solidFill>
                <a:latin typeface="Arial" panose="020B0604020202020204" pitchFamily="34" charset="0"/>
                <a:cs typeface="Arial" panose="020B0604020202020204" pitchFamily="34" charset="0"/>
              </a:rPr>
              <a:t>Ldn</a:t>
            </a:r>
            <a:r>
              <a:rPr lang="en-US" sz="1600" dirty="0">
                <a:solidFill>
                  <a:prstClr val="black"/>
                </a:solidFill>
                <a:latin typeface="Arial" panose="020B0604020202020204" pitchFamily="34" charset="0"/>
                <a:cs typeface="Arial" panose="020B0604020202020204" pitchFamily="34" charset="0"/>
              </a:rPr>
              <a:t> 70 zone cannot be met.</a:t>
            </a:r>
          </a:p>
          <a:p>
            <a:pPr marL="457200" lvl="0" indent="-457200">
              <a:lnSpc>
                <a:spcPct val="120000"/>
              </a:lnSpc>
              <a:spcBef>
                <a:spcPts val="0"/>
              </a:spcBef>
              <a:buFont typeface="Arial" panose="020B0604020202020204" pitchFamily="34" charset="0"/>
              <a:buAutoNum type="arabicPeriod"/>
            </a:pPr>
            <a:r>
              <a:rPr lang="en-US" sz="1600" dirty="0">
                <a:solidFill>
                  <a:prstClr val="black"/>
                </a:solidFill>
                <a:latin typeface="Arial" panose="020B0604020202020204" pitchFamily="34" charset="0"/>
                <a:cs typeface="Arial" panose="020B0604020202020204" pitchFamily="34" charset="0"/>
              </a:rPr>
              <a:t>Other sites which are not exposed to noise above </a:t>
            </a:r>
            <a:r>
              <a:rPr lang="en-US" sz="1600" dirty="0" err="1">
                <a:solidFill>
                  <a:prstClr val="black"/>
                </a:solidFill>
                <a:latin typeface="Arial" panose="020B0604020202020204" pitchFamily="34" charset="0"/>
                <a:cs typeface="Arial" panose="020B0604020202020204" pitchFamily="34" charset="0"/>
              </a:rPr>
              <a:t>Ldn</a:t>
            </a:r>
            <a:r>
              <a:rPr lang="en-US" sz="1600" dirty="0">
                <a:solidFill>
                  <a:prstClr val="black"/>
                </a:solidFill>
                <a:latin typeface="Arial" panose="020B0604020202020204" pitchFamily="34" charset="0"/>
                <a:cs typeface="Arial" panose="020B0604020202020204" pitchFamily="34" charset="0"/>
              </a:rPr>
              <a:t> 65 and which meet program objectives are generally not available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442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9111"/>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3" name="Content Placeholder 2"/>
          <p:cNvSpPr>
            <a:spLocks noGrp="1"/>
          </p:cNvSpPr>
          <p:nvPr>
            <p:ph idx="1"/>
          </p:nvPr>
        </p:nvSpPr>
        <p:spPr>
          <a:xfrm>
            <a:off x="457200" y="838200"/>
            <a:ext cx="8229600" cy="1313441"/>
          </a:xfrm>
        </p:spPr>
        <p:txBody>
          <a:bodyPr/>
          <a:lstStyle/>
          <a:p>
            <a:pPr marL="0" indent="0">
              <a:buNone/>
            </a:pPr>
            <a:endParaRPr lang="en-US" sz="1800" dirty="0">
              <a:latin typeface="Arial" panose="020B0604020202020204" pitchFamily="34" charset="0"/>
              <a:ea typeface="ＭＳ Ｐゴシック"/>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335314" y="6383764"/>
            <a:ext cx="2133600" cy="365125"/>
          </a:xfrm>
        </p:spPr>
        <p:txBody>
          <a:bodyPr/>
          <a:lstStyle/>
          <a:p>
            <a:pPr>
              <a:defRPr/>
            </a:pPr>
            <a:fld id="{F1F30C1C-CDE0-4F30-A413-EA88285F78CF}" type="slidenum">
              <a:rPr lang="en-US" smtClean="0"/>
              <a:pPr>
                <a:defRPr/>
              </a:pPr>
              <a:t>33</a:t>
            </a:fld>
            <a:endParaRPr lang="en-US" dirty="0"/>
          </a:p>
        </p:txBody>
      </p:sp>
      <p:pic>
        <p:nvPicPr>
          <p:cNvPr id="7" name="Picture 6">
            <a:extLst>
              <a:ext uri="{FF2B5EF4-FFF2-40B4-BE49-F238E27FC236}">
                <a16:creationId xmlns:a16="http://schemas.microsoft.com/office/drawing/2014/main" id="{680EDE7D-BF66-4475-9E29-AC10F03DB9FA}"/>
              </a:ext>
            </a:extLst>
          </p:cNvPr>
          <p:cNvPicPr>
            <a:picLocks noChangeAspect="1"/>
          </p:cNvPicPr>
          <p:nvPr/>
        </p:nvPicPr>
        <p:blipFill>
          <a:blip r:embed="rId2"/>
          <a:stretch>
            <a:fillRect/>
          </a:stretch>
        </p:blipFill>
        <p:spPr>
          <a:xfrm>
            <a:off x="397802" y="2734050"/>
            <a:ext cx="4344140" cy="2900920"/>
          </a:xfrm>
          <a:prstGeom prst="rect">
            <a:avLst/>
          </a:prstGeom>
        </p:spPr>
      </p:pic>
      <p:sp>
        <p:nvSpPr>
          <p:cNvPr id="8" name="TextBox 7">
            <a:extLst>
              <a:ext uri="{FF2B5EF4-FFF2-40B4-BE49-F238E27FC236}">
                <a16:creationId xmlns:a16="http://schemas.microsoft.com/office/drawing/2014/main" id="{467F8A4F-E9B8-450C-8562-F39B8C2727CB}"/>
              </a:ext>
            </a:extLst>
          </p:cNvPr>
          <p:cNvSpPr txBox="1"/>
          <p:nvPr/>
        </p:nvSpPr>
        <p:spPr>
          <a:xfrm>
            <a:off x="4888977" y="836815"/>
            <a:ext cx="4026423" cy="5786071"/>
          </a:xfrm>
          <a:prstGeom prst="rect">
            <a:avLst/>
          </a:prstGeom>
          <a:noFill/>
        </p:spPr>
        <p:txBody>
          <a:bodyPr wrap="square" rtlCol="0">
            <a:spAutoFit/>
          </a:bodyPr>
          <a:lstStyle/>
          <a:p>
            <a:r>
              <a:rPr lang="en-US" sz="1600" b="1" dirty="0"/>
              <a:t>Other Methods – </a:t>
            </a:r>
            <a:r>
              <a:rPr lang="en-US" sz="1600" dirty="0"/>
              <a:t>The noise calculator provides an accurate estimate of projected 10-year noise levels in HUD insured programs. In rare circumstances, where traffic data is not available, unreliable or certain site characteristics are present that make the calculation less reliable. </a:t>
            </a:r>
          </a:p>
          <a:p>
            <a:endParaRPr lang="en-US" sz="1600" b="1" dirty="0"/>
          </a:p>
          <a:p>
            <a:r>
              <a:rPr lang="en-US" sz="1600" b="1" dirty="0"/>
              <a:t>Where measurements should be taken -  </a:t>
            </a:r>
            <a:r>
              <a:rPr lang="en-US" sz="1600" dirty="0"/>
              <a:t>Noise assessment locations (NAL) should be identical to locations used for calculations from the HUD Noise Guidebook.</a:t>
            </a:r>
          </a:p>
          <a:p>
            <a:endParaRPr lang="en-US" sz="1600" dirty="0"/>
          </a:p>
          <a:p>
            <a:r>
              <a:rPr lang="en-US" sz="1600" b="1" dirty="0"/>
              <a:t>When measurements should be taken – </a:t>
            </a:r>
            <a:r>
              <a:rPr lang="en-US" sz="1600" dirty="0"/>
              <a:t>Avoid testing when unusual conditions are present (i.e. road construction, traffic diversion). Do not test during Holidays, during extreme weather conditions, or other unusual times. Testing should be conducted over several days.</a:t>
            </a:r>
          </a:p>
          <a:p>
            <a:endParaRPr lang="en-US" sz="1600" b="1" dirty="0"/>
          </a:p>
          <a:p>
            <a:endParaRPr lang="en-US" sz="1799" b="1" dirty="0"/>
          </a:p>
        </p:txBody>
      </p:sp>
      <p:sp>
        <p:nvSpPr>
          <p:cNvPr id="9" name="TextBox 8">
            <a:extLst>
              <a:ext uri="{FF2B5EF4-FFF2-40B4-BE49-F238E27FC236}">
                <a16:creationId xmlns:a16="http://schemas.microsoft.com/office/drawing/2014/main" id="{8131C2B6-987A-4CF6-8F66-1E959DBB215E}"/>
              </a:ext>
            </a:extLst>
          </p:cNvPr>
          <p:cNvSpPr txBox="1"/>
          <p:nvPr/>
        </p:nvSpPr>
        <p:spPr>
          <a:xfrm>
            <a:off x="297695" y="857609"/>
            <a:ext cx="4591281" cy="1754326"/>
          </a:xfrm>
          <a:prstGeom prst="rect">
            <a:avLst/>
          </a:prstGeom>
          <a:noFill/>
        </p:spPr>
        <p:txBody>
          <a:bodyPr wrap="square" rtlCol="0">
            <a:spAutoFit/>
          </a:bodyPr>
          <a:lstStyle/>
          <a:p>
            <a:r>
              <a:rPr lang="en-US" i="1" dirty="0"/>
              <a:t>Consult with HUD prior to using other methods to estimate noise levels. A waiver MUST be granted prior to acceptance. An assessment using the HUD Noise Guidebook should also be conducted to compare the results. </a:t>
            </a:r>
          </a:p>
        </p:txBody>
      </p:sp>
      <p:sp>
        <p:nvSpPr>
          <p:cNvPr id="10" name="TextBox 9">
            <a:extLst>
              <a:ext uri="{FF2B5EF4-FFF2-40B4-BE49-F238E27FC236}">
                <a16:creationId xmlns:a16="http://schemas.microsoft.com/office/drawing/2014/main" id="{78B152FF-DFA9-4487-8D4D-BAC2F2E160EE}"/>
              </a:ext>
            </a:extLst>
          </p:cNvPr>
          <p:cNvSpPr txBox="1"/>
          <p:nvPr/>
        </p:nvSpPr>
        <p:spPr>
          <a:xfrm>
            <a:off x="297696" y="5708152"/>
            <a:ext cx="4434548" cy="461665"/>
          </a:xfrm>
          <a:prstGeom prst="rect">
            <a:avLst/>
          </a:prstGeom>
          <a:noFill/>
        </p:spPr>
        <p:txBody>
          <a:bodyPr wrap="square" rtlCol="0">
            <a:spAutoFit/>
          </a:bodyPr>
          <a:lstStyle/>
          <a:p>
            <a:r>
              <a:rPr lang="en-US" sz="1200" b="1" i="1" dirty="0"/>
              <a:t>The Use of Noise Measurements HUD Noise Guidebook Chapter 7</a:t>
            </a:r>
          </a:p>
        </p:txBody>
      </p:sp>
    </p:spTree>
    <p:extLst>
      <p:ext uri="{BB962C8B-B14F-4D97-AF65-F5344CB8AC3E}">
        <p14:creationId xmlns:p14="http://schemas.microsoft.com/office/powerpoint/2010/main" val="3341276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Noise Abatement and Control 24 CFR Part 51, Subpart B </a:t>
            </a:r>
          </a:p>
        </p:txBody>
      </p:sp>
      <p:sp>
        <p:nvSpPr>
          <p:cNvPr id="4" name="Slide Number Placeholder 3"/>
          <p:cNvSpPr>
            <a:spLocks noGrp="1"/>
          </p:cNvSpPr>
          <p:nvPr>
            <p:ph type="sldNum" sz="quarter" idx="12"/>
          </p:nvPr>
        </p:nvSpPr>
        <p:spPr>
          <a:xfrm>
            <a:off x="6400800" y="6340475"/>
            <a:ext cx="2133600" cy="365125"/>
          </a:xfrm>
        </p:spPr>
        <p:txBody>
          <a:bodyPr/>
          <a:lstStyle/>
          <a:p>
            <a:pPr>
              <a:defRPr/>
            </a:pPr>
            <a:fld id="{F1F30C1C-CDE0-4F30-A413-EA88285F78CF}" type="slidenum">
              <a:rPr lang="en-US" smtClean="0"/>
              <a:pPr>
                <a:defRPr/>
              </a:pPr>
              <a:t>34</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371309" y="685800"/>
            <a:ext cx="8401381" cy="6032421"/>
          </a:xfrm>
          <a:prstGeom prst="rect">
            <a:avLst/>
          </a:prstGeom>
          <a:noFill/>
        </p:spPr>
        <p:txBody>
          <a:bodyPr wrap="square" rtlCol="0">
            <a:spAutoFit/>
          </a:bodyPr>
          <a:lstStyle/>
          <a:p>
            <a:r>
              <a:rPr lang="en-US" sz="2000" b="1" dirty="0"/>
              <a:t>Noise Best Practices – </a:t>
            </a:r>
          </a:p>
          <a:p>
            <a:pPr marL="285750" indent="-285750">
              <a:buFont typeface="Arial" panose="020B0604020202020204" pitchFamily="34" charset="0"/>
              <a:buChar char="•"/>
            </a:pPr>
            <a:r>
              <a:rPr lang="en-US" sz="2000" dirty="0"/>
              <a:t>Site planning and building configuration should consider the effects of noise.</a:t>
            </a:r>
          </a:p>
          <a:p>
            <a:pPr marL="285750" indent="-285750">
              <a:buFont typeface="Arial" panose="020B0604020202020204" pitchFamily="34" charset="0"/>
              <a:buChar char="•"/>
            </a:pPr>
            <a:r>
              <a:rPr lang="en-US" sz="2000" dirty="0"/>
              <a:t>Discuss possible noise issues at Concept Stage.</a:t>
            </a:r>
          </a:p>
          <a:p>
            <a:pPr marL="285750" indent="-285750">
              <a:buFont typeface="Arial" panose="020B0604020202020204" pitchFamily="34" charset="0"/>
              <a:buChar char="•"/>
            </a:pPr>
            <a:r>
              <a:rPr lang="en-US" sz="2000" dirty="0"/>
              <a:t>Evaluate noise from any roadway within 1,000 feet of the project site for which traffic data is available and where it may be suspect of being a noise generator.</a:t>
            </a:r>
          </a:p>
          <a:p>
            <a:pPr marL="285750" indent="-285750">
              <a:buFont typeface="Arial" panose="020B0604020202020204" pitchFamily="34" charset="0"/>
              <a:buChar char="•"/>
            </a:pPr>
            <a:r>
              <a:rPr lang="en-US" sz="2000" dirty="0"/>
              <a:t>Noise Reports should include maps with visual measurements, and all data used in the report.</a:t>
            </a:r>
          </a:p>
          <a:p>
            <a:pPr marL="285750" indent="-285750">
              <a:buFont typeface="Arial" panose="020B0604020202020204" pitchFamily="34" charset="0"/>
              <a:buChar char="•"/>
            </a:pPr>
            <a:r>
              <a:rPr lang="en-US" sz="2000" dirty="0"/>
              <a:t>HUD </a:t>
            </a:r>
            <a:r>
              <a:rPr lang="en-US" sz="2000" b="1" dirty="0"/>
              <a:t>ONLY </a:t>
            </a:r>
            <a:r>
              <a:rPr lang="en-US" sz="2000" dirty="0"/>
              <a:t>accepts noise calculations using the HUD DNL Calculator, a web-based application which includes air, rail and traffic noise. </a:t>
            </a:r>
          </a:p>
          <a:p>
            <a:pPr marL="1257300" lvl="2" indent="-342900">
              <a:buFont typeface="Arial" panose="020B0604020202020204" pitchFamily="34" charset="0"/>
              <a:buChar char="•"/>
            </a:pPr>
            <a:r>
              <a:rPr lang="en-US" sz="2000" dirty="0"/>
              <a:t>Consult with HUD </a:t>
            </a:r>
            <a:r>
              <a:rPr lang="en-US" sz="2000" b="1" u="sng" dirty="0"/>
              <a:t>prior to </a:t>
            </a:r>
            <a:r>
              <a:rPr lang="en-US" sz="2000" dirty="0"/>
              <a:t>using other methods to estimate noise levels.  </a:t>
            </a:r>
          </a:p>
          <a:p>
            <a:pPr marL="285750" indent="-285750">
              <a:buFont typeface="Arial" panose="020B0604020202020204" pitchFamily="34" charset="0"/>
              <a:buChar char="•"/>
            </a:pPr>
            <a:r>
              <a:rPr lang="en-US" sz="2000" dirty="0"/>
              <a:t>74.9 DNL will get close scrutiny by HUD…  HUD will want to verify data, assumptions, and calculations.  </a:t>
            </a:r>
          </a:p>
          <a:p>
            <a:endParaRPr lang="en-US" sz="2000" dirty="0"/>
          </a:p>
          <a:p>
            <a:r>
              <a:rPr lang="en-US" sz="1600" dirty="0">
                <a:hlinkClick r:id="rId2"/>
              </a:rPr>
              <a:t>https://www.hudexchange.info/programs/environmental-review/noise-abatement-and-control/</a:t>
            </a:r>
            <a:endParaRPr lang="en-US" sz="1600" dirty="0"/>
          </a:p>
          <a:p>
            <a:endParaRPr lang="en-US" sz="1600" dirty="0"/>
          </a:p>
          <a:p>
            <a:endParaRPr lang="en-US" dirty="0"/>
          </a:p>
        </p:txBody>
      </p:sp>
    </p:spTree>
    <p:extLst>
      <p:ext uri="{BB962C8B-B14F-4D97-AF65-F5344CB8AC3E}">
        <p14:creationId xmlns:p14="http://schemas.microsoft.com/office/powerpoint/2010/main" val="4254773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Some like it loud</a:t>
            </a:r>
            <a:r>
              <a:rPr lang="mr-IN" sz="4000" b="1" dirty="0"/>
              <a:t>…</a:t>
            </a:r>
            <a:endParaRPr lang="en-US" sz="4000" b="1" dirty="0"/>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35</a:t>
            </a:fld>
            <a:endParaRPr lang="en-US" dirty="0"/>
          </a:p>
        </p:txBody>
      </p:sp>
      <p:pic>
        <p:nvPicPr>
          <p:cNvPr id="6" name="Picture 5">
            <a:extLst>
              <a:ext uri="{FF2B5EF4-FFF2-40B4-BE49-F238E27FC236}">
                <a16:creationId xmlns:a16="http://schemas.microsoft.com/office/drawing/2014/main" id="{708B562A-C8BA-4037-AC32-54251640D2AE}"/>
              </a:ext>
            </a:extLst>
          </p:cNvPr>
          <p:cNvPicPr>
            <a:picLocks noChangeAspect="1"/>
          </p:cNvPicPr>
          <p:nvPr/>
        </p:nvPicPr>
        <p:blipFill>
          <a:blip r:embed="rId2"/>
          <a:stretch>
            <a:fillRect/>
          </a:stretch>
        </p:blipFill>
        <p:spPr>
          <a:xfrm>
            <a:off x="1028397" y="1758315"/>
            <a:ext cx="7087205" cy="2619375"/>
          </a:xfrm>
          <a:prstGeom prst="rect">
            <a:avLst/>
          </a:prstGeom>
        </p:spPr>
      </p:pic>
    </p:spTree>
    <p:extLst>
      <p:ext uri="{BB962C8B-B14F-4D97-AF65-F5344CB8AC3E}">
        <p14:creationId xmlns:p14="http://schemas.microsoft.com/office/powerpoint/2010/main" val="2178214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24600"/>
            <a:ext cx="2133600" cy="365125"/>
          </a:xfrm>
        </p:spPr>
        <p:txBody>
          <a:bodyPr/>
          <a:lstStyle/>
          <a:p>
            <a:pPr>
              <a:defRPr/>
            </a:pPr>
            <a:fld id="{F1F30C1C-CDE0-4F30-A413-EA88285F78CF}" type="slidenum">
              <a:rPr lang="en-US" smtClean="0"/>
              <a:pPr>
                <a:defRPr/>
              </a:pPr>
              <a:t>36</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371310" y="762000"/>
            <a:ext cx="8401381" cy="1600438"/>
          </a:xfrm>
          <a:prstGeom prst="rect">
            <a:avLst/>
          </a:prstGeom>
          <a:noFill/>
        </p:spPr>
        <p:txBody>
          <a:bodyPr wrap="square" rtlCol="0">
            <a:spAutoFit/>
          </a:bodyPr>
          <a:lstStyle/>
          <a:p>
            <a:r>
              <a:rPr lang="en-US" sz="1600" dirty="0"/>
              <a:t>Floodplain Management requires Federal activities to avoid impacts to floodplains and to avoid direct and indirect support of floodplain development to the extent practicable. The </a:t>
            </a:r>
            <a:r>
              <a:rPr lang="en-US" sz="1600" b="1" dirty="0"/>
              <a:t>Federal Emergency Management Agency (FEMA) </a:t>
            </a:r>
            <a:r>
              <a:rPr lang="en-US" sz="1600" dirty="0"/>
              <a:t>designates floodplains as geographic zones subject to varying levels of flood risk. Each zone reflects the severity or type of potential flooding in the area. </a:t>
            </a:r>
          </a:p>
          <a:p>
            <a:endParaRPr lang="en-US" dirty="0"/>
          </a:p>
        </p:txBody>
      </p:sp>
      <p:sp>
        <p:nvSpPr>
          <p:cNvPr id="8" name="TextBox 7">
            <a:extLst>
              <a:ext uri="{FF2B5EF4-FFF2-40B4-BE49-F238E27FC236}">
                <a16:creationId xmlns:a16="http://schemas.microsoft.com/office/drawing/2014/main" id="{3DEC9D2B-C533-467F-A157-BA0A5E5EFDB7}"/>
              </a:ext>
            </a:extLst>
          </p:cNvPr>
          <p:cNvSpPr txBox="1"/>
          <p:nvPr/>
        </p:nvSpPr>
        <p:spPr>
          <a:xfrm>
            <a:off x="5791200" y="5798013"/>
            <a:ext cx="3200400" cy="230832"/>
          </a:xfrm>
          <a:prstGeom prst="rect">
            <a:avLst/>
          </a:prstGeom>
          <a:noFill/>
        </p:spPr>
        <p:txBody>
          <a:bodyPr wrap="square" rtlCol="0">
            <a:spAutoFit/>
          </a:bodyPr>
          <a:lstStyle/>
          <a:p>
            <a:r>
              <a:rPr lang="en-US" sz="900" dirty="0"/>
              <a:t>Houston TX. August 2017</a:t>
            </a:r>
          </a:p>
        </p:txBody>
      </p:sp>
      <p:pic>
        <p:nvPicPr>
          <p:cNvPr id="3" name="Picture 2">
            <a:extLst>
              <a:ext uri="{FF2B5EF4-FFF2-40B4-BE49-F238E27FC236}">
                <a16:creationId xmlns:a16="http://schemas.microsoft.com/office/drawing/2014/main" id="{8684433A-30C0-4C51-A885-B7219D876918}"/>
              </a:ext>
            </a:extLst>
          </p:cNvPr>
          <p:cNvPicPr>
            <a:picLocks noChangeAspect="1"/>
          </p:cNvPicPr>
          <p:nvPr/>
        </p:nvPicPr>
        <p:blipFill>
          <a:blip r:embed="rId2"/>
          <a:stretch>
            <a:fillRect/>
          </a:stretch>
        </p:blipFill>
        <p:spPr>
          <a:xfrm>
            <a:off x="1985962" y="2409156"/>
            <a:ext cx="5172075" cy="3396477"/>
          </a:xfrm>
          <a:prstGeom prst="rect">
            <a:avLst/>
          </a:prstGeom>
        </p:spPr>
      </p:pic>
    </p:spTree>
    <p:extLst>
      <p:ext uri="{BB962C8B-B14F-4D97-AF65-F5344CB8AC3E}">
        <p14:creationId xmlns:p14="http://schemas.microsoft.com/office/powerpoint/2010/main" val="2725823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mn-lt"/>
              </a:rPr>
              <a:t>Floodway</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37</a:t>
            </a:fld>
            <a:endParaRPr lang="en-US" dirty="0"/>
          </a:p>
        </p:txBody>
      </p:sp>
      <p:pic>
        <p:nvPicPr>
          <p:cNvPr id="3" name="Picture 2">
            <a:extLst>
              <a:ext uri="{FF2B5EF4-FFF2-40B4-BE49-F238E27FC236}">
                <a16:creationId xmlns:a16="http://schemas.microsoft.com/office/drawing/2014/main" id="{687D243E-6BB3-4988-8EF0-A53C5E1D12AE}"/>
              </a:ext>
            </a:extLst>
          </p:cNvPr>
          <p:cNvPicPr>
            <a:picLocks noChangeAspect="1"/>
          </p:cNvPicPr>
          <p:nvPr/>
        </p:nvPicPr>
        <p:blipFill>
          <a:blip r:embed="rId2"/>
          <a:stretch>
            <a:fillRect/>
          </a:stretch>
        </p:blipFill>
        <p:spPr>
          <a:xfrm>
            <a:off x="1218073" y="1447800"/>
            <a:ext cx="6707853" cy="4362450"/>
          </a:xfrm>
          <a:prstGeom prst="rect">
            <a:avLst/>
          </a:prstGeom>
        </p:spPr>
      </p:pic>
    </p:spTree>
    <p:extLst>
      <p:ext uri="{BB962C8B-B14F-4D97-AF65-F5344CB8AC3E}">
        <p14:creationId xmlns:p14="http://schemas.microsoft.com/office/powerpoint/2010/main" val="376212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Arial" panose="020B0604020202020204" pitchFamily="34" charset="0"/>
                <a:cs typeface="Arial" panose="020B0604020202020204" pitchFamily="34" charset="0"/>
              </a:rPr>
              <a:t>Flood Aftermath</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38</a:t>
            </a:fld>
            <a:endParaRPr lang="en-US" dirty="0"/>
          </a:p>
        </p:txBody>
      </p:sp>
      <p:pic>
        <p:nvPicPr>
          <p:cNvPr id="3" name="Picture 2">
            <a:extLst>
              <a:ext uri="{FF2B5EF4-FFF2-40B4-BE49-F238E27FC236}">
                <a16:creationId xmlns:a16="http://schemas.microsoft.com/office/drawing/2014/main" id="{7A9EA1A9-CA60-4A35-9ADD-64B900BD113B}"/>
              </a:ext>
            </a:extLst>
          </p:cNvPr>
          <p:cNvPicPr>
            <a:picLocks noChangeAspect="1"/>
          </p:cNvPicPr>
          <p:nvPr/>
        </p:nvPicPr>
        <p:blipFill>
          <a:blip r:embed="rId2"/>
          <a:stretch>
            <a:fillRect/>
          </a:stretch>
        </p:blipFill>
        <p:spPr>
          <a:xfrm>
            <a:off x="685800" y="1340477"/>
            <a:ext cx="7621909" cy="4177046"/>
          </a:xfrm>
          <a:prstGeom prst="rect">
            <a:avLst/>
          </a:prstGeom>
        </p:spPr>
      </p:pic>
    </p:spTree>
    <p:extLst>
      <p:ext uri="{BB962C8B-B14F-4D97-AF65-F5344CB8AC3E}">
        <p14:creationId xmlns:p14="http://schemas.microsoft.com/office/powerpoint/2010/main" val="142702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latin typeface="Arial" panose="020B0604020202020204" pitchFamily="34" charset="0"/>
                <a:ea typeface="ＭＳ Ｐゴシック"/>
                <a:cs typeface="Arial" panose="020B0604020202020204" pitchFamily="34" charset="0"/>
              </a:rPr>
              <a:t>Floodplain (ingress/egress?)</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39</a:t>
            </a:fld>
            <a:endParaRPr lang="en-US" dirty="0"/>
          </a:p>
        </p:txBody>
      </p:sp>
      <p:pic>
        <p:nvPicPr>
          <p:cNvPr id="6" name="Picture 5">
            <a:extLst>
              <a:ext uri="{FF2B5EF4-FFF2-40B4-BE49-F238E27FC236}">
                <a16:creationId xmlns:a16="http://schemas.microsoft.com/office/drawing/2014/main" id="{2A84B70C-AD35-4D2A-BF09-0FD32C125742}"/>
              </a:ext>
            </a:extLst>
          </p:cNvPr>
          <p:cNvPicPr>
            <a:picLocks noChangeAspect="1"/>
          </p:cNvPicPr>
          <p:nvPr/>
        </p:nvPicPr>
        <p:blipFill>
          <a:blip r:embed="rId2"/>
          <a:stretch>
            <a:fillRect/>
          </a:stretch>
        </p:blipFill>
        <p:spPr>
          <a:xfrm>
            <a:off x="1591384" y="1447800"/>
            <a:ext cx="5961231" cy="4229100"/>
          </a:xfrm>
          <a:prstGeom prst="rect">
            <a:avLst/>
          </a:prstGeom>
        </p:spPr>
      </p:pic>
    </p:spTree>
    <p:extLst>
      <p:ext uri="{BB962C8B-B14F-4D97-AF65-F5344CB8AC3E}">
        <p14:creationId xmlns:p14="http://schemas.microsoft.com/office/powerpoint/2010/main" val="1269584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sz="4000" b="1" dirty="0">
                <a:latin typeface="Arial" panose="020B0604020202020204" pitchFamily="34" charset="0"/>
                <a:ea typeface="ＭＳ Ｐゴシック"/>
                <a:cs typeface="Arial" panose="020B0604020202020204" pitchFamily="34" charset="0"/>
              </a:rPr>
              <a:t>In General</a:t>
            </a:r>
            <a:r>
              <a:rPr lang="mr-IN" sz="4000" b="1" dirty="0">
                <a:latin typeface="Arial" panose="020B0604020202020204" pitchFamily="34" charset="0"/>
                <a:ea typeface="ＭＳ Ｐゴシック"/>
              </a:rPr>
              <a:t>…</a:t>
            </a:r>
            <a:r>
              <a:rPr lang="en-US" sz="4000" b="1" dirty="0">
                <a:latin typeface="Arial" panose="020B0604020202020204" pitchFamily="34" charset="0"/>
                <a:ea typeface="ＭＳ Ｐゴシック"/>
                <a:cs typeface="Arial" panose="020B0604020202020204" pitchFamily="34" charset="0"/>
              </a:rPr>
              <a:t> </a:t>
            </a:r>
          </a:p>
        </p:txBody>
      </p:sp>
      <p:sp>
        <p:nvSpPr>
          <p:cNvPr id="3" name="Content Placeholder 2"/>
          <p:cNvSpPr>
            <a:spLocks noGrp="1"/>
          </p:cNvSpPr>
          <p:nvPr>
            <p:ph idx="1"/>
          </p:nvPr>
        </p:nvSpPr>
        <p:spPr>
          <a:xfrm>
            <a:off x="457200" y="1447800"/>
            <a:ext cx="8229600" cy="4649123"/>
          </a:xfrm>
        </p:spPr>
        <p:txBody>
          <a:bodyPr/>
          <a:lstStyle/>
          <a:p>
            <a:r>
              <a:rPr lang="en-US" sz="2400" dirty="0">
                <a:latin typeface="Arial" panose="020B0604020202020204" pitchFamily="34" charset="0"/>
                <a:ea typeface="ＭＳ Ｐゴシック"/>
                <a:cs typeface="Arial" panose="020B0604020202020204" pitchFamily="34" charset="0"/>
              </a:rPr>
              <a:t>When there are environmental issues that could injure people, residents, other living </a:t>
            </a:r>
            <a:r>
              <a:rPr lang="en-US" sz="2400">
                <a:latin typeface="Arial" panose="020B0604020202020204" pitchFamily="34" charset="0"/>
                <a:ea typeface="ＭＳ Ｐゴシック"/>
                <a:cs typeface="Arial" panose="020B0604020202020204" pitchFamily="34" charset="0"/>
              </a:rPr>
              <a:t>things slow </a:t>
            </a:r>
            <a:r>
              <a:rPr lang="en-US" sz="2400" dirty="0">
                <a:latin typeface="Arial" panose="020B0604020202020204" pitchFamily="34" charset="0"/>
                <a:ea typeface="ＭＳ Ｐゴシック"/>
                <a:cs typeface="Arial" panose="020B0604020202020204" pitchFamily="34" charset="0"/>
              </a:rPr>
              <a:t>down. Please. Thank you!</a:t>
            </a:r>
          </a:p>
          <a:p>
            <a:r>
              <a:rPr lang="en-US" sz="2400" dirty="0">
                <a:latin typeface="Arial" panose="020B0604020202020204" pitchFamily="34" charset="0"/>
                <a:ea typeface="ＭＳ Ｐゴシック"/>
                <a:cs typeface="Arial" panose="020B0604020202020204" pitchFamily="34" charset="0"/>
              </a:rPr>
              <a:t>Ex:  Floodplains, toxics, Radon, asbestos, LBP</a:t>
            </a:r>
          </a:p>
          <a:p>
            <a:r>
              <a:rPr lang="en-US" sz="2400" dirty="0">
                <a:latin typeface="Arial" panose="020B0604020202020204" pitchFamily="34" charset="0"/>
                <a:ea typeface="ＭＳ Ｐゴシック"/>
                <a:cs typeface="Arial" panose="020B0604020202020204" pitchFamily="34" charset="0"/>
              </a:rPr>
              <a:t>Slow down for all unresolved issues, generally.  </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ea typeface="ＭＳ Ｐゴシック"/>
                <a:cs typeface="Arial" panose="020B0604020202020204" pitchFamily="34" charset="0"/>
              </a:rPr>
              <a:t>Be cognizant of holistic issues.</a:t>
            </a:r>
          </a:p>
          <a:p>
            <a:r>
              <a:rPr lang="en-US" sz="2400" dirty="0">
                <a:latin typeface="Arial" panose="020B0604020202020204" pitchFamily="34" charset="0"/>
                <a:ea typeface="ＭＳ Ｐゴシック"/>
                <a:cs typeface="Arial" panose="020B0604020202020204" pitchFamily="34" charset="0"/>
              </a:rPr>
              <a:t>We are always learning new things -- HEROS</a:t>
            </a:r>
          </a:p>
          <a:p>
            <a:r>
              <a:rPr lang="en-US" sz="2400" dirty="0">
                <a:latin typeface="Arial" panose="020B0604020202020204" pitchFamily="34" charset="0"/>
                <a:ea typeface="ＭＳ Ｐゴシック"/>
                <a:cs typeface="Arial" panose="020B0604020202020204" pitchFamily="34" charset="0"/>
              </a:rPr>
              <a:t>HEROS has made us all “step-up.”</a:t>
            </a:r>
          </a:p>
          <a:p>
            <a:endParaRPr lang="en-US" dirty="0"/>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4</a:t>
            </a:fld>
            <a:endParaRPr lang="en-US" dirty="0"/>
          </a:p>
        </p:txBody>
      </p:sp>
    </p:spTree>
    <p:extLst>
      <p:ext uri="{BB962C8B-B14F-4D97-AF65-F5344CB8AC3E}">
        <p14:creationId xmlns:p14="http://schemas.microsoft.com/office/powerpoint/2010/main" val="116649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370526" y="6364406"/>
            <a:ext cx="2133600" cy="365125"/>
          </a:xfrm>
        </p:spPr>
        <p:txBody>
          <a:bodyPr/>
          <a:lstStyle/>
          <a:p>
            <a:pPr>
              <a:defRPr/>
            </a:pPr>
            <a:fld id="{F1F30C1C-CDE0-4F30-A413-EA88285F78CF}" type="slidenum">
              <a:rPr lang="en-US" smtClean="0"/>
              <a:pPr>
                <a:defRPr/>
              </a:pPr>
              <a:t>40</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381000" y="838200"/>
            <a:ext cx="8391690" cy="5355312"/>
          </a:xfrm>
          <a:prstGeom prst="rect">
            <a:avLst/>
          </a:prstGeom>
          <a:noFill/>
        </p:spPr>
        <p:txBody>
          <a:bodyPr wrap="square" rtlCol="0">
            <a:spAutoFit/>
          </a:bodyPr>
          <a:lstStyle/>
          <a:p>
            <a:r>
              <a:rPr lang="en-US" dirty="0"/>
              <a:t>The land area covered by the floodwaters of the base flood is the </a:t>
            </a:r>
            <a:r>
              <a:rPr lang="en-US" b="1" dirty="0"/>
              <a:t>Special Flood Hazard Area (SFHA) </a:t>
            </a:r>
            <a:r>
              <a:rPr lang="en-US" dirty="0"/>
              <a:t>on </a:t>
            </a:r>
            <a:r>
              <a:rPr lang="en-US" b="1" dirty="0"/>
              <a:t>National Flood Insurance Program (NFIP) </a:t>
            </a:r>
            <a:r>
              <a:rPr lang="en-US" dirty="0"/>
              <a:t>maps. The SFHA is the area where the NFIP's floodplain management regulations must be enforced and the area where the mandatory purchase of flood insurance applies.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 SFHA includes </a:t>
            </a:r>
            <a:r>
              <a:rPr lang="en-US" b="1" dirty="0"/>
              <a:t>Zones A, AO, AH, A1-30, AE, A99, AR, AR/A1-30, AR/AE, AR/AO, AR/AH, AR/A, VO, V1-30, VE, and V.</a:t>
            </a:r>
          </a:p>
        </p:txBody>
      </p:sp>
      <p:pic>
        <p:nvPicPr>
          <p:cNvPr id="3" name="Picture 2">
            <a:extLst>
              <a:ext uri="{FF2B5EF4-FFF2-40B4-BE49-F238E27FC236}">
                <a16:creationId xmlns:a16="http://schemas.microsoft.com/office/drawing/2014/main" id="{E1914852-85B5-4F3F-BC1C-F0CE5E2C90C9}"/>
              </a:ext>
            </a:extLst>
          </p:cNvPr>
          <p:cNvPicPr>
            <a:picLocks noChangeAspect="1"/>
          </p:cNvPicPr>
          <p:nvPr/>
        </p:nvPicPr>
        <p:blipFill>
          <a:blip r:embed="rId2"/>
          <a:stretch>
            <a:fillRect/>
          </a:stretch>
        </p:blipFill>
        <p:spPr>
          <a:xfrm>
            <a:off x="888756" y="2074164"/>
            <a:ext cx="7366487" cy="3412236"/>
          </a:xfrm>
          <a:prstGeom prst="rect">
            <a:avLst/>
          </a:prstGeom>
        </p:spPr>
      </p:pic>
    </p:spTree>
    <p:extLst>
      <p:ext uri="{BB962C8B-B14F-4D97-AF65-F5344CB8AC3E}">
        <p14:creationId xmlns:p14="http://schemas.microsoft.com/office/powerpoint/2010/main" val="4147928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41</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466890" y="1566952"/>
            <a:ext cx="334311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Areas with a 1% chance of flooding each year if maps are functioning perfectly </a:t>
            </a:r>
          </a:p>
          <a:p>
            <a:pPr marL="742950" lvl="1" indent="-285750">
              <a:buFont typeface="Arial" panose="020B0604020202020204" pitchFamily="34" charset="0"/>
              <a:buChar char="•"/>
            </a:pPr>
            <a:r>
              <a:rPr lang="en-US" sz="2000" dirty="0"/>
              <a:t>26% chance over a thirty-year mortgage</a:t>
            </a:r>
          </a:p>
          <a:p>
            <a:pPr marL="285750" indent="-285750">
              <a:buFont typeface="Arial" panose="020B0604020202020204" pitchFamily="34" charset="0"/>
              <a:buChar char="•"/>
            </a:pPr>
            <a:r>
              <a:rPr lang="en-US" sz="2000" dirty="0"/>
              <a:t>FEMA designated as </a:t>
            </a:r>
            <a:r>
              <a:rPr lang="en-US" sz="2000" b="1" dirty="0"/>
              <a:t>Zone A*</a:t>
            </a:r>
          </a:p>
        </p:txBody>
      </p:sp>
      <p:pic>
        <p:nvPicPr>
          <p:cNvPr id="3" name="Picture 2">
            <a:extLst>
              <a:ext uri="{FF2B5EF4-FFF2-40B4-BE49-F238E27FC236}">
                <a16:creationId xmlns:a16="http://schemas.microsoft.com/office/drawing/2014/main" id="{31307602-BBE7-4B5A-92D5-1D62A7D4F163}"/>
              </a:ext>
            </a:extLst>
          </p:cNvPr>
          <p:cNvPicPr>
            <a:picLocks noChangeAspect="1"/>
          </p:cNvPicPr>
          <p:nvPr/>
        </p:nvPicPr>
        <p:blipFill>
          <a:blip r:embed="rId2"/>
          <a:stretch>
            <a:fillRect/>
          </a:stretch>
        </p:blipFill>
        <p:spPr>
          <a:xfrm>
            <a:off x="4054200" y="1676400"/>
            <a:ext cx="4622910" cy="3810000"/>
          </a:xfrm>
          <a:prstGeom prst="rect">
            <a:avLst/>
          </a:prstGeom>
        </p:spPr>
      </p:pic>
      <p:sp>
        <p:nvSpPr>
          <p:cNvPr id="5" name="TextBox 4">
            <a:extLst>
              <a:ext uri="{FF2B5EF4-FFF2-40B4-BE49-F238E27FC236}">
                <a16:creationId xmlns:a16="http://schemas.microsoft.com/office/drawing/2014/main" id="{A73CCB84-2401-491D-BB99-236A898946FF}"/>
              </a:ext>
            </a:extLst>
          </p:cNvPr>
          <p:cNvSpPr txBox="1"/>
          <p:nvPr/>
        </p:nvSpPr>
        <p:spPr>
          <a:xfrm>
            <a:off x="466890" y="1078378"/>
            <a:ext cx="8270213" cy="677108"/>
          </a:xfrm>
          <a:prstGeom prst="rect">
            <a:avLst/>
          </a:prstGeom>
          <a:noFill/>
        </p:spPr>
        <p:txBody>
          <a:bodyPr wrap="none" rtlCol="0">
            <a:spAutoFit/>
          </a:bodyPr>
          <a:lstStyle/>
          <a:p>
            <a:r>
              <a:rPr lang="en-US" sz="2000" b="1" dirty="0"/>
              <a:t>100-year floodplain aka 1% annual chance floodplain (§ 55.2(b)(9)) </a:t>
            </a:r>
          </a:p>
          <a:p>
            <a:endParaRPr lang="en-US" dirty="0"/>
          </a:p>
        </p:txBody>
      </p:sp>
    </p:spTree>
    <p:extLst>
      <p:ext uri="{BB962C8B-B14F-4D97-AF65-F5344CB8AC3E}">
        <p14:creationId xmlns:p14="http://schemas.microsoft.com/office/powerpoint/2010/main" val="2640554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42</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291630" y="1734551"/>
            <a:ext cx="3518370" cy="2108269"/>
          </a:xfrm>
          <a:prstGeom prst="rect">
            <a:avLst/>
          </a:prstGeom>
          <a:noFill/>
        </p:spPr>
        <p:txBody>
          <a:bodyPr wrap="square" rtlCol="0">
            <a:spAutoFit/>
          </a:bodyPr>
          <a:lstStyle/>
          <a:p>
            <a:pPr lvl="1" indent="-285750" fontAlgn="auto">
              <a:lnSpc>
                <a:spcPct val="90000"/>
              </a:lnSpc>
              <a:spcBef>
                <a:spcPts val="60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Areas with 0.2% annual chance of flooding (6% chance over a thirty-year mortgage)</a:t>
            </a:r>
          </a:p>
          <a:p>
            <a:pPr lvl="1" indent="-285750" fontAlgn="auto">
              <a:lnSpc>
                <a:spcPct val="90000"/>
              </a:lnSpc>
              <a:spcBef>
                <a:spcPts val="600"/>
              </a:spcBef>
              <a:spcAft>
                <a:spcPts val="0"/>
              </a:spcAft>
              <a:buFont typeface="Arial" panose="020B0604020202020204" pitchFamily="34" charset="0"/>
              <a:buChar char="•"/>
              <a:defRPr/>
            </a:pPr>
            <a:r>
              <a:rPr lang="en-US" sz="2000" dirty="0">
                <a:latin typeface="Arial" panose="020B0604020202020204" pitchFamily="34" charset="0"/>
                <a:cs typeface="Arial" panose="020B0604020202020204" pitchFamily="34" charset="0"/>
              </a:rPr>
              <a:t>FEMA designated as </a:t>
            </a:r>
            <a:r>
              <a:rPr lang="en-US" sz="2000" b="1" dirty="0">
                <a:latin typeface="Arial" panose="020B0604020202020204" pitchFamily="34" charset="0"/>
                <a:cs typeface="Arial" panose="020B0604020202020204" pitchFamily="34" charset="0"/>
              </a:rPr>
              <a:t>Zone B</a:t>
            </a:r>
            <a:r>
              <a:rPr lang="en-US" sz="2000" dirty="0">
                <a:latin typeface="Arial" panose="020B0604020202020204" pitchFamily="34" charset="0"/>
                <a:cs typeface="Arial" panose="020B0604020202020204" pitchFamily="34" charset="0"/>
              </a:rPr>
              <a:t> or </a:t>
            </a:r>
            <a:r>
              <a:rPr lang="en-US" sz="2000" b="1" dirty="0">
                <a:latin typeface="Arial" panose="020B0604020202020204" pitchFamily="34" charset="0"/>
                <a:cs typeface="Arial" panose="020B0604020202020204" pitchFamily="34" charset="0"/>
              </a:rPr>
              <a:t>Zone X (shaded)</a:t>
            </a:r>
          </a:p>
        </p:txBody>
      </p:sp>
      <p:pic>
        <p:nvPicPr>
          <p:cNvPr id="3" name="Picture 2">
            <a:extLst>
              <a:ext uri="{FF2B5EF4-FFF2-40B4-BE49-F238E27FC236}">
                <a16:creationId xmlns:a16="http://schemas.microsoft.com/office/drawing/2014/main" id="{378104D6-6993-424D-AE3D-9007E12C9EA1}"/>
              </a:ext>
            </a:extLst>
          </p:cNvPr>
          <p:cNvPicPr>
            <a:picLocks noChangeAspect="1"/>
          </p:cNvPicPr>
          <p:nvPr/>
        </p:nvPicPr>
        <p:blipFill>
          <a:blip r:embed="rId2"/>
          <a:stretch>
            <a:fillRect/>
          </a:stretch>
        </p:blipFill>
        <p:spPr>
          <a:xfrm>
            <a:off x="3859163" y="1563372"/>
            <a:ext cx="4675238" cy="3618228"/>
          </a:xfrm>
          <a:prstGeom prst="rect">
            <a:avLst/>
          </a:prstGeom>
        </p:spPr>
      </p:pic>
      <p:sp>
        <p:nvSpPr>
          <p:cNvPr id="5" name="TextBox 4">
            <a:extLst>
              <a:ext uri="{FF2B5EF4-FFF2-40B4-BE49-F238E27FC236}">
                <a16:creationId xmlns:a16="http://schemas.microsoft.com/office/drawing/2014/main" id="{CFB747E7-31AB-498F-B86B-1C136D04C82D}"/>
              </a:ext>
            </a:extLst>
          </p:cNvPr>
          <p:cNvSpPr txBox="1"/>
          <p:nvPr/>
        </p:nvSpPr>
        <p:spPr>
          <a:xfrm>
            <a:off x="496385" y="1057443"/>
            <a:ext cx="8340745" cy="677108"/>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500-year floodplain aka .2% annual chance floodplain (§ 55.2(b)(4)) </a:t>
            </a:r>
          </a:p>
          <a:p>
            <a:endParaRPr lang="en-US" dirty="0"/>
          </a:p>
        </p:txBody>
      </p:sp>
    </p:spTree>
    <p:extLst>
      <p:ext uri="{BB962C8B-B14F-4D97-AF65-F5344CB8AC3E}">
        <p14:creationId xmlns:p14="http://schemas.microsoft.com/office/powerpoint/2010/main" val="24172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43</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291630" y="685800"/>
            <a:ext cx="8458200" cy="2015936"/>
          </a:xfrm>
          <a:prstGeom prst="rect">
            <a:avLst/>
          </a:prstGeom>
          <a:noFill/>
        </p:spPr>
        <p:txBody>
          <a:bodyPr wrap="square" rtlCol="0">
            <a:spAutoFit/>
          </a:bodyPr>
          <a:lstStyle/>
          <a:p>
            <a:pPr marL="171450" lvl="1" fontAlgn="auto">
              <a:spcBef>
                <a:spcPts val="600"/>
              </a:spcBef>
              <a:spcAft>
                <a:spcPts val="0"/>
              </a:spcAft>
              <a:defRPr/>
            </a:pPr>
            <a:r>
              <a:rPr lang="en-US" sz="2000" b="1" dirty="0">
                <a:latin typeface="Arial" panose="020B0604020202020204" pitchFamily="34" charset="0"/>
                <a:cs typeface="Arial" panose="020B0604020202020204" pitchFamily="34" charset="0"/>
              </a:rPr>
              <a:t>Floodway (§ 55.2(b)(5)) </a:t>
            </a:r>
          </a:p>
          <a:p>
            <a:pPr marL="171450" lvl="1" fontAlgn="auto">
              <a:spcBef>
                <a:spcPts val="600"/>
              </a:spcBef>
              <a:spcAft>
                <a:spcPts val="0"/>
              </a:spcAft>
              <a:defRPr/>
            </a:pPr>
            <a:r>
              <a:rPr lang="en-US" dirty="0">
                <a:solidFill>
                  <a:prstClr val="black"/>
                </a:solidFill>
                <a:latin typeface="Arial" panose="020B0604020202020204" pitchFamily="34" charset="0"/>
                <a:cs typeface="Arial" panose="020B0604020202020204" pitchFamily="34" charset="0"/>
              </a:rPr>
              <a:t>The portion of the floodplain which is effective in carrying flow, where the flood hazard is generally the greatest, and where water depths and velocities are the highest. </a:t>
            </a:r>
          </a:p>
          <a:p>
            <a:pPr marL="450532" lvl="0" indent="-285750" fontAlgn="auto">
              <a:spcBef>
                <a:spcPts val="600"/>
              </a:spcBef>
              <a:spcAft>
                <a:spcPts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FEMA designated as </a:t>
            </a:r>
            <a:r>
              <a:rPr lang="en-US" b="1" dirty="0">
                <a:latin typeface="Arial" panose="020B0604020202020204" pitchFamily="34" charset="0"/>
                <a:cs typeface="Arial" panose="020B0604020202020204" pitchFamily="34" charset="0"/>
              </a:rPr>
              <a:t>Zone AE (hatched). </a:t>
            </a:r>
          </a:p>
          <a:p>
            <a:pPr marL="621982" lvl="0" indent="-457200" fontAlgn="auto">
              <a:spcBef>
                <a:spcPts val="600"/>
              </a:spcBef>
              <a:spcAft>
                <a:spcPts val="0"/>
              </a:spcAft>
              <a:buFont typeface="Arial" panose="020B0604020202020204" pitchFamily="34" charset="0"/>
              <a:buChar char="•"/>
              <a:defRPr/>
            </a:pPr>
            <a:r>
              <a:rPr lang="en-US" b="1" dirty="0">
                <a:latin typeface="Arial" panose="020B0604020202020204" pitchFamily="34" charset="0"/>
                <a:cs typeface="Arial" panose="020B0604020202020204" pitchFamily="34" charset="0"/>
              </a:rPr>
              <a:t>STOP</a:t>
            </a:r>
            <a:r>
              <a:rPr lang="en-US" dirty="0">
                <a:latin typeface="Arial" panose="020B0604020202020204" pitchFamily="34" charset="0"/>
                <a:cs typeface="Arial" panose="020B0604020202020204" pitchFamily="34" charset="0"/>
              </a:rPr>
              <a:t> - </a:t>
            </a:r>
            <a:r>
              <a:rPr lang="en-US" u="sng" dirty="0">
                <a:latin typeface="Arial" panose="020B0604020202020204" pitchFamily="34" charset="0"/>
                <a:cs typeface="Arial" panose="020B0604020202020204" pitchFamily="34" charset="0"/>
              </a:rPr>
              <a:t>No HUD assistance </a:t>
            </a:r>
            <a:r>
              <a:rPr lang="en-US" dirty="0">
                <a:latin typeface="Arial" panose="020B0604020202020204" pitchFamily="34" charset="0"/>
                <a:cs typeface="Arial" panose="020B0604020202020204" pitchFamily="34" charset="0"/>
              </a:rPr>
              <a:t>may be approved for use in a floodway, except:</a:t>
            </a:r>
          </a:p>
        </p:txBody>
      </p:sp>
      <p:pic>
        <p:nvPicPr>
          <p:cNvPr id="5" name="Picture 4">
            <a:extLst>
              <a:ext uri="{FF2B5EF4-FFF2-40B4-BE49-F238E27FC236}">
                <a16:creationId xmlns:a16="http://schemas.microsoft.com/office/drawing/2014/main" id="{2B08A449-5BC0-407F-B6E1-A82F0289E57E}"/>
              </a:ext>
            </a:extLst>
          </p:cNvPr>
          <p:cNvPicPr>
            <a:picLocks noChangeAspect="1"/>
          </p:cNvPicPr>
          <p:nvPr/>
        </p:nvPicPr>
        <p:blipFill>
          <a:blip r:embed="rId2"/>
          <a:stretch>
            <a:fillRect/>
          </a:stretch>
        </p:blipFill>
        <p:spPr>
          <a:xfrm>
            <a:off x="4665125" y="2850197"/>
            <a:ext cx="3900428" cy="3165664"/>
          </a:xfrm>
          <a:prstGeom prst="rect">
            <a:avLst/>
          </a:prstGeom>
        </p:spPr>
      </p:pic>
      <p:sp>
        <p:nvSpPr>
          <p:cNvPr id="8" name="TextBox 7">
            <a:extLst>
              <a:ext uri="{FF2B5EF4-FFF2-40B4-BE49-F238E27FC236}">
                <a16:creationId xmlns:a16="http://schemas.microsoft.com/office/drawing/2014/main" id="{50C57C08-5856-49C0-95E2-089704DD24CF}"/>
              </a:ext>
            </a:extLst>
          </p:cNvPr>
          <p:cNvSpPr txBox="1"/>
          <p:nvPr/>
        </p:nvSpPr>
        <p:spPr>
          <a:xfrm>
            <a:off x="-33849" y="2667000"/>
            <a:ext cx="4529649" cy="3370153"/>
          </a:xfrm>
          <a:prstGeom prst="rect">
            <a:avLst/>
          </a:prstGeom>
          <a:noFill/>
        </p:spPr>
        <p:txBody>
          <a:bodyPr wrap="square" rtlCol="0">
            <a:spAutoFit/>
          </a:bodyPr>
          <a:lstStyle/>
          <a:p>
            <a:pPr marL="953452" lvl="1" indent="-457200" fontAlgn="auto">
              <a:spcBef>
                <a:spcPts val="600"/>
              </a:spcBef>
              <a:spcAft>
                <a:spcPts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Functionally dependent uses</a:t>
            </a:r>
          </a:p>
          <a:p>
            <a:pPr marL="953452" lvl="1" indent="-457200" fontAlgn="auto">
              <a:spcBef>
                <a:spcPts val="600"/>
              </a:spcBef>
              <a:spcAft>
                <a:spcPts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Floodplain function restoration activities</a:t>
            </a:r>
          </a:p>
          <a:p>
            <a:pPr marL="953452" lvl="1" indent="-457200" fontAlgn="auto">
              <a:spcBef>
                <a:spcPts val="600"/>
              </a:spcBef>
              <a:spcAft>
                <a:spcPts val="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Activity excepted under 55.12(c)</a:t>
            </a:r>
          </a:p>
          <a:p>
            <a:pPr marL="496252" lvl="1" fontAlgn="auto">
              <a:spcBef>
                <a:spcPts val="600"/>
              </a:spcBef>
              <a:spcAft>
                <a:spcPts val="0"/>
              </a:spcAft>
              <a:defRPr/>
            </a:pPr>
            <a:r>
              <a:rPr lang="en-US" b="1" dirty="0">
                <a:solidFill>
                  <a:prstClr val="black"/>
                </a:solidFill>
                <a:latin typeface="Arial" panose="020B0604020202020204" pitchFamily="34" charset="0"/>
                <a:cs typeface="Arial" panose="020B0604020202020204" pitchFamily="34" charset="0"/>
              </a:rPr>
              <a:t>Functionally Dependent Use </a:t>
            </a:r>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A use which cannot perform its intended purpose unless it is located or carried out in close proximity to water. </a:t>
            </a:r>
            <a:r>
              <a:rPr lang="en-US" dirty="0">
                <a:solidFill>
                  <a:prstClr val="black"/>
                </a:solidFill>
                <a:latin typeface="Arial" panose="020B0604020202020204" pitchFamily="34" charset="0"/>
                <a:cs typeface="Arial" panose="020B0604020202020204" pitchFamily="34" charset="0"/>
              </a:rPr>
              <a:t>Typically in multifamily programs an example of FDU are bridges for ingress/egress purposes.</a:t>
            </a:r>
          </a:p>
        </p:txBody>
      </p:sp>
    </p:spTree>
    <p:extLst>
      <p:ext uri="{BB962C8B-B14F-4D97-AF65-F5344CB8AC3E}">
        <p14:creationId xmlns:p14="http://schemas.microsoft.com/office/powerpoint/2010/main" val="3042872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44</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295110" y="1600200"/>
            <a:ext cx="4495800" cy="4001095"/>
          </a:xfrm>
          <a:prstGeom prst="rect">
            <a:avLst/>
          </a:prstGeom>
          <a:noFill/>
        </p:spPr>
        <p:txBody>
          <a:bodyPr wrap="square" rtlCol="0">
            <a:spAutoFit/>
          </a:bodyPr>
          <a:lstStyle/>
          <a:p>
            <a:pPr marL="514350" lvl="1" indent="-342900">
              <a:lnSpc>
                <a:spcPct val="90000"/>
              </a:lnSpc>
              <a:spcBef>
                <a:spcPts val="600"/>
              </a:spcBef>
              <a:buFont typeface="Arial" panose="020B0604020202020204" pitchFamily="34" charset="0"/>
              <a:buChar char="•"/>
              <a:defRPr/>
            </a:pPr>
            <a:r>
              <a:rPr lang="en-US" sz="2000" dirty="0"/>
              <a:t>The area subject to high velocity waters, including hurricane wave wash and tsunamis.</a:t>
            </a:r>
          </a:p>
          <a:p>
            <a:pPr marL="507682" indent="-342900">
              <a:lnSpc>
                <a:spcPct val="90000"/>
              </a:lnSpc>
              <a:spcBef>
                <a:spcPts val="600"/>
              </a:spcBef>
              <a:buFont typeface="Arial" panose="020B0604020202020204" pitchFamily="34" charset="0"/>
              <a:buChar char="•"/>
              <a:defRPr/>
            </a:pPr>
            <a:r>
              <a:rPr lang="en-US" sz="2000" dirty="0"/>
              <a:t>FEMA designated as </a:t>
            </a:r>
            <a:r>
              <a:rPr lang="en-US" sz="2000" b="1" dirty="0"/>
              <a:t>Zone V.</a:t>
            </a:r>
          </a:p>
          <a:p>
            <a:pPr marL="507682" indent="-342900">
              <a:lnSpc>
                <a:spcPct val="90000"/>
              </a:lnSpc>
              <a:spcBef>
                <a:spcPts val="600"/>
              </a:spcBef>
              <a:defRPr/>
            </a:pPr>
            <a:r>
              <a:rPr lang="en-US" sz="2000" b="1" dirty="0"/>
              <a:t>STOP</a:t>
            </a:r>
            <a:r>
              <a:rPr lang="en-US" sz="2000" dirty="0"/>
              <a:t> - New Construction is not allowed.</a:t>
            </a:r>
          </a:p>
          <a:p>
            <a:pPr marL="804862" lvl="1" indent="-342900">
              <a:lnSpc>
                <a:spcPct val="90000"/>
              </a:lnSpc>
              <a:spcBef>
                <a:spcPts val="600"/>
              </a:spcBef>
              <a:buFont typeface="Arial" panose="020B0604020202020204" pitchFamily="34" charset="0"/>
              <a:buChar char="•"/>
              <a:defRPr/>
            </a:pPr>
            <a:r>
              <a:rPr lang="en-US" sz="2000" dirty="0"/>
              <a:t>Chapter 9 of the MAP Guide also prohibits projects involving rehab as well (9.5.E.2).</a:t>
            </a:r>
          </a:p>
          <a:p>
            <a:pPr marL="507682" indent="-342900">
              <a:lnSpc>
                <a:spcPct val="90000"/>
              </a:lnSpc>
              <a:spcBef>
                <a:spcPts val="600"/>
              </a:spcBef>
              <a:buFont typeface="Arial" panose="020B0604020202020204" pitchFamily="34" charset="0"/>
              <a:buChar char="•"/>
              <a:defRPr/>
            </a:pPr>
            <a:r>
              <a:rPr lang="en-US" sz="2000" dirty="0"/>
              <a:t>Any activities must be designed for location in a Coastal High Hazard Area under §55.1(c)(3).</a:t>
            </a:r>
          </a:p>
        </p:txBody>
      </p:sp>
      <p:pic>
        <p:nvPicPr>
          <p:cNvPr id="3" name="Picture 2">
            <a:extLst>
              <a:ext uri="{FF2B5EF4-FFF2-40B4-BE49-F238E27FC236}">
                <a16:creationId xmlns:a16="http://schemas.microsoft.com/office/drawing/2014/main" id="{0D159330-2F9D-452B-BA51-CE78F9B0FB4D}"/>
              </a:ext>
            </a:extLst>
          </p:cNvPr>
          <p:cNvPicPr>
            <a:picLocks noChangeAspect="1"/>
          </p:cNvPicPr>
          <p:nvPr/>
        </p:nvPicPr>
        <p:blipFill>
          <a:blip r:embed="rId2"/>
          <a:stretch>
            <a:fillRect/>
          </a:stretch>
        </p:blipFill>
        <p:spPr>
          <a:xfrm>
            <a:off x="4790910" y="1695399"/>
            <a:ext cx="3948112" cy="3467202"/>
          </a:xfrm>
          <a:prstGeom prst="rect">
            <a:avLst/>
          </a:prstGeom>
        </p:spPr>
      </p:pic>
      <p:sp>
        <p:nvSpPr>
          <p:cNvPr id="5" name="TextBox 4">
            <a:extLst>
              <a:ext uri="{FF2B5EF4-FFF2-40B4-BE49-F238E27FC236}">
                <a16:creationId xmlns:a16="http://schemas.microsoft.com/office/drawing/2014/main" id="{BDF2A860-2894-4C2C-ABA7-9050623EB046}"/>
              </a:ext>
            </a:extLst>
          </p:cNvPr>
          <p:cNvSpPr txBox="1"/>
          <p:nvPr/>
        </p:nvSpPr>
        <p:spPr>
          <a:xfrm>
            <a:off x="404978" y="1143000"/>
            <a:ext cx="4497770" cy="646331"/>
          </a:xfrm>
          <a:prstGeom prst="rect">
            <a:avLst/>
          </a:prstGeom>
          <a:noFill/>
        </p:spPr>
        <p:txBody>
          <a:bodyPr wrap="none" rtlCol="0">
            <a:spAutoFit/>
          </a:bodyPr>
          <a:lstStyle/>
          <a:p>
            <a:r>
              <a:rPr lang="en-US" b="1" dirty="0"/>
              <a:t>Coastal High Hazard Area (§ 55.2(b)(1)) </a:t>
            </a:r>
          </a:p>
          <a:p>
            <a:endParaRPr lang="en-US" dirty="0"/>
          </a:p>
        </p:txBody>
      </p:sp>
    </p:spTree>
    <p:extLst>
      <p:ext uri="{BB962C8B-B14F-4D97-AF65-F5344CB8AC3E}">
        <p14:creationId xmlns:p14="http://schemas.microsoft.com/office/powerpoint/2010/main" val="570972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45</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314490" y="914400"/>
            <a:ext cx="8458200" cy="1985159"/>
          </a:xfrm>
          <a:prstGeom prst="rect">
            <a:avLst/>
          </a:prstGeom>
          <a:noFill/>
        </p:spPr>
        <p:txBody>
          <a:bodyPr wrap="square" rtlCol="0">
            <a:spAutoFit/>
          </a:bodyPr>
          <a:lstStyle/>
          <a:p>
            <a:pPr marL="171450" lvl="1" indent="0">
              <a:lnSpc>
                <a:spcPct val="90000"/>
              </a:lnSpc>
              <a:spcBef>
                <a:spcPts val="600"/>
              </a:spcBef>
              <a:buNone/>
              <a:defRPr/>
            </a:pPr>
            <a:r>
              <a:rPr lang="en-US" sz="2000" dirty="0"/>
              <a:t>The areas of minimal flood hazard, which are the areas outside the SFHA and higher than the elevation of the 0.2 percent annual chance flood, are labeled:</a:t>
            </a:r>
          </a:p>
          <a:p>
            <a:pPr marL="514350" lvl="1" indent="-342900">
              <a:lnSpc>
                <a:spcPct val="90000"/>
              </a:lnSpc>
              <a:spcBef>
                <a:spcPts val="600"/>
              </a:spcBef>
              <a:buFont typeface="Arial" panose="020B0604020202020204" pitchFamily="34" charset="0"/>
              <a:buChar char="•"/>
              <a:defRPr/>
            </a:pPr>
            <a:r>
              <a:rPr lang="en-US" sz="2000" b="1" dirty="0"/>
              <a:t>Zone C</a:t>
            </a:r>
          </a:p>
          <a:p>
            <a:pPr marL="514350" lvl="1" indent="-342900">
              <a:lnSpc>
                <a:spcPct val="90000"/>
              </a:lnSpc>
              <a:spcBef>
                <a:spcPts val="600"/>
              </a:spcBef>
              <a:buFont typeface="Arial" panose="020B0604020202020204" pitchFamily="34" charset="0"/>
              <a:buChar char="•"/>
              <a:defRPr/>
            </a:pPr>
            <a:r>
              <a:rPr lang="en-US" sz="2000" b="1" dirty="0"/>
              <a:t>Zone X (unshaded)</a:t>
            </a:r>
          </a:p>
          <a:p>
            <a:pPr marL="171450" lvl="1" indent="0">
              <a:lnSpc>
                <a:spcPct val="90000"/>
              </a:lnSpc>
              <a:spcBef>
                <a:spcPts val="600"/>
              </a:spcBef>
              <a:buNone/>
              <a:defRPr/>
            </a:pPr>
            <a:endParaRPr lang="en-US" sz="2000" dirty="0"/>
          </a:p>
        </p:txBody>
      </p:sp>
      <p:pic>
        <p:nvPicPr>
          <p:cNvPr id="3" name="Picture 2">
            <a:extLst>
              <a:ext uri="{FF2B5EF4-FFF2-40B4-BE49-F238E27FC236}">
                <a16:creationId xmlns:a16="http://schemas.microsoft.com/office/drawing/2014/main" id="{AB48F48B-6D4E-475F-B7AD-FCC927A9F889}"/>
              </a:ext>
            </a:extLst>
          </p:cNvPr>
          <p:cNvPicPr>
            <a:picLocks noChangeAspect="1"/>
          </p:cNvPicPr>
          <p:nvPr/>
        </p:nvPicPr>
        <p:blipFill>
          <a:blip r:embed="rId2"/>
          <a:stretch>
            <a:fillRect/>
          </a:stretch>
        </p:blipFill>
        <p:spPr>
          <a:xfrm>
            <a:off x="3505200" y="1676400"/>
            <a:ext cx="4922080" cy="3581400"/>
          </a:xfrm>
          <a:prstGeom prst="rect">
            <a:avLst/>
          </a:prstGeom>
        </p:spPr>
      </p:pic>
      <p:sp>
        <p:nvSpPr>
          <p:cNvPr id="6" name="TextBox 5">
            <a:extLst>
              <a:ext uri="{FF2B5EF4-FFF2-40B4-BE49-F238E27FC236}">
                <a16:creationId xmlns:a16="http://schemas.microsoft.com/office/drawing/2014/main" id="{B5F8CA15-8808-4DEA-A73F-A502E8578CB0}"/>
              </a:ext>
            </a:extLst>
          </p:cNvPr>
          <p:cNvSpPr txBox="1"/>
          <p:nvPr/>
        </p:nvSpPr>
        <p:spPr>
          <a:xfrm>
            <a:off x="152400" y="5257800"/>
            <a:ext cx="8620290" cy="923330"/>
          </a:xfrm>
          <a:prstGeom prst="rect">
            <a:avLst/>
          </a:prstGeom>
          <a:noFill/>
        </p:spPr>
        <p:txBody>
          <a:bodyPr wrap="square" rtlCol="0">
            <a:spAutoFit/>
          </a:bodyPr>
          <a:lstStyle/>
          <a:p>
            <a:pPr marL="171450" lvl="1" indent="0">
              <a:lnSpc>
                <a:spcPct val="90000"/>
              </a:lnSpc>
              <a:spcBef>
                <a:spcPts val="600"/>
              </a:spcBef>
              <a:buNone/>
              <a:defRPr/>
            </a:pPr>
            <a:r>
              <a:rPr lang="en-US" sz="2000" dirty="0"/>
              <a:t>If located in either of these zones, provide a FEMA firm in the report and state the project is in compliance with Floodplain Management regulations.</a:t>
            </a:r>
          </a:p>
        </p:txBody>
      </p:sp>
    </p:spTree>
    <p:extLst>
      <p:ext uri="{BB962C8B-B14F-4D97-AF65-F5344CB8AC3E}">
        <p14:creationId xmlns:p14="http://schemas.microsoft.com/office/powerpoint/2010/main" val="276785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46</a:t>
            </a:fld>
            <a:endParaRPr lang="en-US" dirty="0"/>
          </a:p>
        </p:txBody>
      </p:sp>
      <p:sp>
        <p:nvSpPr>
          <p:cNvPr id="7" name="TextBox 6">
            <a:extLst>
              <a:ext uri="{FF2B5EF4-FFF2-40B4-BE49-F238E27FC236}">
                <a16:creationId xmlns:a16="http://schemas.microsoft.com/office/drawing/2014/main" id="{495B513C-7F95-409E-A62B-A27DE17D80D8}"/>
              </a:ext>
            </a:extLst>
          </p:cNvPr>
          <p:cNvSpPr txBox="1"/>
          <p:nvPr/>
        </p:nvSpPr>
        <p:spPr>
          <a:xfrm>
            <a:off x="248508" y="4215586"/>
            <a:ext cx="8458200" cy="2185214"/>
          </a:xfrm>
          <a:prstGeom prst="rect">
            <a:avLst/>
          </a:prstGeom>
          <a:noFill/>
        </p:spPr>
        <p:txBody>
          <a:bodyPr wrap="square" rtlCol="0">
            <a:spAutoFit/>
          </a:bodyPr>
          <a:lstStyle/>
          <a:p>
            <a:pPr marL="171450" lvl="1" indent="0">
              <a:lnSpc>
                <a:spcPct val="90000"/>
              </a:lnSpc>
              <a:spcBef>
                <a:spcPts val="600"/>
              </a:spcBef>
              <a:buNone/>
              <a:defRPr/>
            </a:pPr>
            <a:r>
              <a:rPr lang="en-US" sz="2000" dirty="0"/>
              <a:t>For Multifamily Projects:  </a:t>
            </a:r>
            <a:r>
              <a:rPr lang="en-US" sz="2000" b="1" dirty="0"/>
              <a:t>HUD does not consider improvements to be incidental</a:t>
            </a:r>
          </a:p>
          <a:p>
            <a:pPr marL="514350" lvl="1" indent="-342900">
              <a:lnSpc>
                <a:spcPct val="90000"/>
              </a:lnSpc>
              <a:spcBef>
                <a:spcPts val="600"/>
              </a:spcBef>
              <a:buFont typeface="Arial" panose="020B0604020202020204" pitchFamily="34" charset="0"/>
              <a:buChar char="•"/>
              <a:defRPr/>
            </a:pPr>
            <a:r>
              <a:rPr lang="en-US" sz="2000" dirty="0"/>
              <a:t>In other words, if any improvements (buildings, roads, parking lots, sidewalks, etc.) are located in the floodplain, the property does </a:t>
            </a:r>
            <a:r>
              <a:rPr lang="en-US" sz="2000" b="1" dirty="0"/>
              <a:t>NOT</a:t>
            </a:r>
            <a:r>
              <a:rPr lang="en-US" sz="2000" dirty="0"/>
              <a:t> qualify for the </a:t>
            </a:r>
            <a:r>
              <a:rPr lang="en-US" sz="2000" b="1" dirty="0"/>
              <a:t>Incidental Floodplain Exception in §55.12(c)(7) </a:t>
            </a:r>
            <a:r>
              <a:rPr lang="en-US" sz="2000" dirty="0"/>
              <a:t>and thus is subject to the requirements of Part 55.</a:t>
            </a:r>
          </a:p>
          <a:p>
            <a:pPr marL="171450" lvl="1" indent="0">
              <a:lnSpc>
                <a:spcPct val="90000"/>
              </a:lnSpc>
              <a:spcBef>
                <a:spcPts val="600"/>
              </a:spcBef>
              <a:buNone/>
              <a:defRPr/>
            </a:pPr>
            <a:endParaRPr lang="en-US" sz="2000" dirty="0"/>
          </a:p>
        </p:txBody>
      </p:sp>
      <p:sp>
        <p:nvSpPr>
          <p:cNvPr id="8" name="Content Placeholder 2">
            <a:extLst>
              <a:ext uri="{FF2B5EF4-FFF2-40B4-BE49-F238E27FC236}">
                <a16:creationId xmlns:a16="http://schemas.microsoft.com/office/drawing/2014/main" id="{EC11B496-CB01-4113-AB0A-C7137AE18B12}"/>
              </a:ext>
            </a:extLst>
          </p:cNvPr>
          <p:cNvSpPr>
            <a:spLocks noGrp="1"/>
          </p:cNvSpPr>
          <p:nvPr>
            <p:ph idx="1"/>
          </p:nvPr>
        </p:nvSpPr>
        <p:spPr>
          <a:xfrm>
            <a:off x="218910" y="1905000"/>
            <a:ext cx="8458200" cy="2286000"/>
          </a:xfrm>
        </p:spPr>
        <p:txBody>
          <a:bodyPr>
            <a:normAutofit/>
          </a:bodyPr>
          <a:lstStyle/>
          <a:p>
            <a:pPr marL="171450" lvl="1" indent="0">
              <a:lnSpc>
                <a:spcPct val="90000"/>
              </a:lnSpc>
              <a:spcBef>
                <a:spcPts val="600"/>
              </a:spcBef>
              <a:buNone/>
              <a:defRPr/>
            </a:pPr>
            <a:r>
              <a:rPr lang="en-US" sz="2000" b="1" dirty="0">
                <a:latin typeface="Arial" panose="020B0604020202020204" pitchFamily="34" charset="0"/>
                <a:cs typeface="Arial" panose="020B0604020202020204" pitchFamily="34" charset="0"/>
              </a:rPr>
              <a:t>§55.12(c)(7):</a:t>
            </a:r>
            <a:r>
              <a:rPr lang="en-US" sz="2000" dirty="0">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Part 55 does not apply to a site in which an </a:t>
            </a:r>
            <a:r>
              <a:rPr lang="en-US" sz="2000" b="1" dirty="0">
                <a:solidFill>
                  <a:prstClr val="black"/>
                </a:solidFill>
                <a:latin typeface="Arial" panose="020B0604020202020204" pitchFamily="34" charset="0"/>
                <a:cs typeface="Arial" panose="020B0604020202020204" pitchFamily="34" charset="0"/>
              </a:rPr>
              <a:t>incidental portion </a:t>
            </a:r>
            <a:r>
              <a:rPr lang="en-US" sz="2000" dirty="0">
                <a:solidFill>
                  <a:prstClr val="black"/>
                </a:solidFill>
                <a:latin typeface="Arial" panose="020B0604020202020204" pitchFamily="34" charset="0"/>
                <a:cs typeface="Arial" panose="020B0604020202020204" pitchFamily="34" charset="0"/>
              </a:rPr>
              <a:t>is situated in an adjacent floodplain, </a:t>
            </a:r>
            <a:r>
              <a:rPr lang="en-US" sz="2000" b="1" dirty="0">
                <a:solidFill>
                  <a:prstClr val="black"/>
                </a:solidFill>
                <a:latin typeface="Arial" panose="020B0604020202020204" pitchFamily="34" charset="0"/>
                <a:cs typeface="Arial" panose="020B0604020202020204" pitchFamily="34" charset="0"/>
              </a:rPr>
              <a:t>but only if</a:t>
            </a:r>
            <a:r>
              <a:rPr lang="en-US" sz="2000" dirty="0">
                <a:solidFill>
                  <a:prstClr val="black"/>
                </a:solidFill>
                <a:latin typeface="Arial" panose="020B0604020202020204" pitchFamily="34" charset="0"/>
                <a:cs typeface="Arial" panose="020B0604020202020204" pitchFamily="34" charset="0"/>
              </a:rPr>
              <a:t>:</a:t>
            </a:r>
          </a:p>
          <a:p>
            <a:pPr marL="548640" lvl="1" indent="-342900">
              <a:lnSpc>
                <a:spcPct val="90000"/>
              </a:lnSpc>
              <a:spcBef>
                <a:spcPts val="6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Proposed activities do not occupy or modify the floodplain;</a:t>
            </a:r>
          </a:p>
          <a:p>
            <a:pPr marL="548640" lvl="1" indent="-342900">
              <a:lnSpc>
                <a:spcPct val="90000"/>
              </a:lnSpc>
              <a:spcBef>
                <a:spcPts val="6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Provisions are made for site drainage that would not have an adverse effect on the floodplain; </a:t>
            </a:r>
            <a:r>
              <a:rPr lang="en-US" sz="2000" b="1" dirty="0">
                <a:solidFill>
                  <a:prstClr val="black"/>
                </a:solidFill>
                <a:latin typeface="Arial" panose="020B0604020202020204" pitchFamily="34" charset="0"/>
                <a:cs typeface="Arial" panose="020B0604020202020204" pitchFamily="34" charset="0"/>
              </a:rPr>
              <a:t>and</a:t>
            </a:r>
          </a:p>
          <a:p>
            <a:pPr marL="548640" lvl="1" indent="-342900">
              <a:lnSpc>
                <a:spcPct val="90000"/>
              </a:lnSpc>
              <a:spcBef>
                <a:spcPts val="600"/>
              </a:spcBef>
              <a:buFont typeface="Arial" panose="020B0604020202020204" pitchFamily="34" charset="0"/>
              <a:buChar char="•"/>
              <a:defRPr/>
            </a:pPr>
            <a:r>
              <a:rPr lang="en-US" sz="2000" dirty="0">
                <a:solidFill>
                  <a:prstClr val="black"/>
                </a:solidFill>
                <a:latin typeface="Arial" panose="020B0604020202020204" pitchFamily="34" charset="0"/>
                <a:cs typeface="Arial" panose="020B0604020202020204" pitchFamily="34" charset="0"/>
              </a:rPr>
              <a:t>A permanent covenant or comparable restriction is placed on the property’s continued use to preserve the floodplain.</a:t>
            </a:r>
            <a:endParaRPr lang="en-US" dirty="0"/>
          </a:p>
        </p:txBody>
      </p:sp>
      <p:sp>
        <p:nvSpPr>
          <p:cNvPr id="6" name="Content Placeholder 2">
            <a:extLst>
              <a:ext uri="{FF2B5EF4-FFF2-40B4-BE49-F238E27FC236}">
                <a16:creationId xmlns:a16="http://schemas.microsoft.com/office/drawing/2014/main" id="{D597F6B5-9AA3-457C-831E-2A9D2F787DD7}"/>
              </a:ext>
            </a:extLst>
          </p:cNvPr>
          <p:cNvSpPr txBox="1">
            <a:spLocks/>
          </p:cNvSpPr>
          <p:nvPr/>
        </p:nvSpPr>
        <p:spPr bwMode="auto">
          <a:xfrm>
            <a:off x="248508" y="858986"/>
            <a:ext cx="845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lvl="1" indent="0">
              <a:lnSpc>
                <a:spcPct val="90000"/>
              </a:lnSpc>
              <a:spcBef>
                <a:spcPts val="600"/>
              </a:spcBef>
              <a:buFont typeface="Arial" charset="0"/>
              <a:buNone/>
              <a:defRPr/>
            </a:pPr>
            <a:r>
              <a:rPr lang="en-US" sz="2000" dirty="0">
                <a:latin typeface="Arial" panose="020B0604020202020204" pitchFamily="34" charset="0"/>
                <a:cs typeface="Arial" panose="020B0604020202020204" pitchFamily="34" charset="0"/>
              </a:rPr>
              <a:t>Preliminary flood maps </a:t>
            </a:r>
            <a:r>
              <a:rPr lang="en-US" sz="2000" b="1" dirty="0">
                <a:latin typeface="Arial" panose="020B0604020202020204" pitchFamily="34" charset="0"/>
                <a:cs typeface="Arial" panose="020B0604020202020204" pitchFamily="34" charset="0"/>
              </a:rPr>
              <a:t>MUST</a:t>
            </a:r>
            <a:r>
              <a:rPr lang="en-US" sz="2000" dirty="0">
                <a:latin typeface="Arial" panose="020B0604020202020204" pitchFamily="34" charset="0"/>
                <a:cs typeface="Arial" panose="020B0604020202020204" pitchFamily="34" charset="0"/>
              </a:rPr>
              <a:t> be reviewed along with any current FEMA maps to ensure that the most up to date flood information is made available.</a:t>
            </a:r>
          </a:p>
        </p:txBody>
      </p:sp>
    </p:spTree>
    <p:extLst>
      <p:ext uri="{BB962C8B-B14F-4D97-AF65-F5344CB8AC3E}">
        <p14:creationId xmlns:p14="http://schemas.microsoft.com/office/powerpoint/2010/main" val="323691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47</a:t>
            </a:fld>
            <a:endParaRPr lang="en-US" dirty="0"/>
          </a:p>
        </p:txBody>
      </p:sp>
      <p:pic>
        <p:nvPicPr>
          <p:cNvPr id="1026" name="Picture 2" descr="Inline image">
            <a:extLst>
              <a:ext uri="{FF2B5EF4-FFF2-40B4-BE49-F238E27FC236}">
                <a16:creationId xmlns:a16="http://schemas.microsoft.com/office/drawing/2014/main" id="{87B42154-C8E8-4008-A711-A11B2E0913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584323"/>
            <a:ext cx="5289281" cy="415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EC11B496-CB01-4113-AB0A-C7137AE18B12}"/>
              </a:ext>
            </a:extLst>
          </p:cNvPr>
          <p:cNvSpPr>
            <a:spLocks noGrp="1"/>
          </p:cNvSpPr>
          <p:nvPr>
            <p:ph idx="1"/>
          </p:nvPr>
        </p:nvSpPr>
        <p:spPr>
          <a:xfrm>
            <a:off x="304800" y="884256"/>
            <a:ext cx="8458200" cy="700068"/>
          </a:xfrm>
        </p:spPr>
        <p:txBody>
          <a:bodyPr>
            <a:normAutofit lnSpcReduction="10000"/>
          </a:bodyPr>
          <a:lstStyle/>
          <a:p>
            <a:pPr marL="171450" lvl="1" indent="0">
              <a:lnSpc>
                <a:spcPct val="90000"/>
              </a:lnSpc>
              <a:spcBef>
                <a:spcPts val="600"/>
              </a:spcBef>
              <a:buNone/>
              <a:defRPr/>
            </a:pPr>
            <a:r>
              <a:rPr lang="en-US" sz="2000" b="1" dirty="0">
                <a:latin typeface="Arial" panose="020B0604020202020204" pitchFamily="34" charset="0"/>
                <a:cs typeface="Arial" panose="020B0604020202020204" pitchFamily="34" charset="0"/>
              </a:rPr>
              <a:t>A portion of the site contains 100-year floodplain </a:t>
            </a:r>
          </a:p>
          <a:p>
            <a:pPr marL="514350" lvl="1" indent="-342900">
              <a:lnSpc>
                <a:spcPct val="90000"/>
              </a:lnSpc>
              <a:spcBef>
                <a:spcPts val="600"/>
              </a:spcBef>
              <a:defRPr/>
            </a:pPr>
            <a:r>
              <a:rPr lang="en-US" sz="2000" b="1" dirty="0">
                <a:solidFill>
                  <a:schemeClr val="accent1">
                    <a:lumMod val="75000"/>
                  </a:schemeClr>
                </a:solidFill>
                <a:latin typeface="Arial" panose="020B0604020202020204" pitchFamily="34" charset="0"/>
                <a:cs typeface="Arial" panose="020B0604020202020204" pitchFamily="34" charset="0"/>
              </a:rPr>
              <a:t>Floodplain is incidental</a:t>
            </a:r>
          </a:p>
          <a:p>
            <a:pPr marL="0" indent="0">
              <a:buNone/>
            </a:pPr>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304800" y="1905000"/>
            <a:ext cx="3341750" cy="2462213"/>
          </a:xfrm>
          <a:prstGeom prst="rect">
            <a:avLst/>
          </a:prstGeom>
          <a:noFill/>
        </p:spPr>
        <p:txBody>
          <a:bodyPr wrap="square" rtlCol="0">
            <a:spAutoFit/>
          </a:bodyPr>
          <a:lstStyle/>
          <a:p>
            <a:pPr marL="171450" lvl="1" indent="0">
              <a:lnSpc>
                <a:spcPct val="90000"/>
              </a:lnSpc>
              <a:spcBef>
                <a:spcPts val="600"/>
              </a:spcBef>
              <a:buNone/>
              <a:defRPr/>
            </a:pPr>
            <a:r>
              <a:rPr lang="en-US" sz="2000" dirty="0">
                <a:latin typeface="Arial" panose="020B0604020202020204" pitchFamily="34" charset="0"/>
                <a:cs typeface="Arial" panose="020B0604020202020204" pitchFamily="34" charset="0"/>
              </a:rPr>
              <a:t>The project may proceed by either:</a:t>
            </a:r>
          </a:p>
          <a:p>
            <a:pPr marL="514350" lvl="1" indent="-342900">
              <a:lnSpc>
                <a:spcPct val="9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Meeting all of the conditions in §55.12(c)(7), or</a:t>
            </a:r>
          </a:p>
          <a:p>
            <a:pPr marL="514350" lvl="1" indent="-342900">
              <a:lnSpc>
                <a:spcPct val="90000"/>
              </a:lnSpc>
              <a:spcBef>
                <a:spcPts val="6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Completing the 8-Step Process</a:t>
            </a:r>
          </a:p>
          <a:p>
            <a:endParaRPr lang="en-US" dirty="0"/>
          </a:p>
        </p:txBody>
      </p:sp>
    </p:spTree>
    <p:extLst>
      <p:ext uri="{BB962C8B-B14F-4D97-AF65-F5344CB8AC3E}">
        <p14:creationId xmlns:p14="http://schemas.microsoft.com/office/powerpoint/2010/main" val="119737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48</a:t>
            </a:fld>
            <a:endParaRPr lang="en-US" dirty="0"/>
          </a:p>
        </p:txBody>
      </p:sp>
      <p:sp>
        <p:nvSpPr>
          <p:cNvPr id="8" name="Content Placeholder 2">
            <a:extLst>
              <a:ext uri="{FF2B5EF4-FFF2-40B4-BE49-F238E27FC236}">
                <a16:creationId xmlns:a16="http://schemas.microsoft.com/office/drawing/2014/main" id="{EC11B496-CB01-4113-AB0A-C7137AE18B12}"/>
              </a:ext>
            </a:extLst>
          </p:cNvPr>
          <p:cNvSpPr>
            <a:spLocks noGrp="1"/>
          </p:cNvSpPr>
          <p:nvPr>
            <p:ph idx="1"/>
          </p:nvPr>
        </p:nvSpPr>
        <p:spPr>
          <a:xfrm>
            <a:off x="304800" y="884256"/>
            <a:ext cx="8515020" cy="700068"/>
          </a:xfrm>
        </p:spPr>
        <p:txBody>
          <a:bodyPr>
            <a:normAutofit lnSpcReduction="10000"/>
          </a:bodyPr>
          <a:lstStyle/>
          <a:p>
            <a:pPr marL="171450" lvl="1" indent="0">
              <a:lnSpc>
                <a:spcPct val="90000"/>
              </a:lnSpc>
              <a:spcBef>
                <a:spcPts val="600"/>
              </a:spcBef>
              <a:buNone/>
              <a:defRPr/>
            </a:pPr>
            <a:r>
              <a:rPr lang="en-US" sz="2000" b="1" dirty="0">
                <a:latin typeface="Arial" panose="020B0604020202020204" pitchFamily="34" charset="0"/>
                <a:cs typeface="Arial" panose="020B0604020202020204" pitchFamily="34" charset="0"/>
              </a:rPr>
              <a:t>A portion of the site contains a 100-year Floodplain and a Floodway </a:t>
            </a:r>
          </a:p>
          <a:p>
            <a:pPr marL="514350" lvl="1" indent="-342900">
              <a:lnSpc>
                <a:spcPct val="90000"/>
              </a:lnSpc>
              <a:spcBef>
                <a:spcPts val="600"/>
              </a:spcBef>
              <a:defRPr/>
            </a:pPr>
            <a:r>
              <a:rPr lang="en-US" sz="2000" b="1" dirty="0">
                <a:solidFill>
                  <a:schemeClr val="accent2">
                    <a:lumMod val="75000"/>
                  </a:schemeClr>
                </a:solidFill>
                <a:latin typeface="Arial" panose="020B0604020202020204" pitchFamily="34" charset="0"/>
                <a:cs typeface="Arial" panose="020B0604020202020204" pitchFamily="34" charset="0"/>
              </a:rPr>
              <a:t>Floodplain is NOT incidental</a:t>
            </a:r>
          </a:p>
          <a:p>
            <a:pPr marL="0" indent="0">
              <a:buNone/>
            </a:pPr>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304800" y="1584322"/>
            <a:ext cx="3341750" cy="2619179"/>
          </a:xfrm>
          <a:prstGeom prst="rect">
            <a:avLst/>
          </a:prstGeom>
          <a:noFill/>
        </p:spPr>
        <p:txBody>
          <a:bodyPr wrap="square" rtlCol="0">
            <a:spAutoFit/>
          </a:bodyPr>
          <a:lstStyle/>
          <a:p>
            <a:pPr marL="171450" lvl="1" indent="0">
              <a:spcBef>
                <a:spcPts val="600"/>
              </a:spcBef>
              <a:buNone/>
              <a:defRPr/>
            </a:pPr>
            <a:r>
              <a:rPr lang="en-US" sz="2000" dirty="0">
                <a:latin typeface="Arial" panose="020B0604020202020204" pitchFamily="34" charset="0"/>
                <a:cs typeface="Arial" panose="020B0604020202020204" pitchFamily="34" charset="0"/>
              </a:rPr>
              <a:t>The proposal is considered unsafe and not a suitable development for the agency. The project must be </a:t>
            </a:r>
            <a:r>
              <a:rPr lang="en-US" sz="2000" b="1" dirty="0">
                <a:latin typeface="Arial" panose="020B0604020202020204" pitchFamily="34" charset="0"/>
                <a:cs typeface="Arial" panose="020B0604020202020204" pitchFamily="34" charset="0"/>
              </a:rPr>
              <a:t>REJECTED.</a:t>
            </a:r>
          </a:p>
          <a:p>
            <a:pPr marL="171450" lvl="1" indent="0">
              <a:lnSpc>
                <a:spcPct val="90000"/>
              </a:lnSpc>
              <a:spcBef>
                <a:spcPts val="600"/>
              </a:spcBef>
              <a:buNone/>
              <a:defRPr/>
            </a:pPr>
            <a:endParaRPr lang="en-US" sz="2000" dirty="0">
              <a:latin typeface="Arial" panose="020B0604020202020204" pitchFamily="34" charset="0"/>
              <a:cs typeface="Arial" panose="020B0604020202020204" pitchFamily="34" charset="0"/>
            </a:endParaRPr>
          </a:p>
          <a:p>
            <a:pPr marL="171450" lvl="1" indent="0">
              <a:lnSpc>
                <a:spcPct val="90000"/>
              </a:lnSpc>
              <a:spcBef>
                <a:spcPts val="600"/>
              </a:spcBef>
              <a:buNone/>
              <a:defRPr/>
            </a:pPr>
            <a:endParaRPr lang="en-US" dirty="0"/>
          </a:p>
        </p:txBody>
      </p:sp>
      <p:pic>
        <p:nvPicPr>
          <p:cNvPr id="2052" name="Picture 4" descr="Inline image">
            <a:extLst>
              <a:ext uri="{FF2B5EF4-FFF2-40B4-BE49-F238E27FC236}">
                <a16:creationId xmlns:a16="http://schemas.microsoft.com/office/drawing/2014/main" id="{0D4B4995-EC6A-45AF-99C8-F0EC030BE4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584323"/>
            <a:ext cx="5289282" cy="4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802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49</a:t>
            </a:fld>
            <a:endParaRPr lang="en-US" dirty="0"/>
          </a:p>
        </p:txBody>
      </p:sp>
      <p:sp>
        <p:nvSpPr>
          <p:cNvPr id="8" name="Content Placeholder 2">
            <a:extLst>
              <a:ext uri="{FF2B5EF4-FFF2-40B4-BE49-F238E27FC236}">
                <a16:creationId xmlns:a16="http://schemas.microsoft.com/office/drawing/2014/main" id="{EC11B496-CB01-4113-AB0A-C7137AE18B12}"/>
              </a:ext>
            </a:extLst>
          </p:cNvPr>
          <p:cNvSpPr>
            <a:spLocks noGrp="1"/>
          </p:cNvSpPr>
          <p:nvPr>
            <p:ph idx="1"/>
          </p:nvPr>
        </p:nvSpPr>
        <p:spPr>
          <a:xfrm>
            <a:off x="304800" y="884256"/>
            <a:ext cx="8458200" cy="700068"/>
          </a:xfrm>
        </p:spPr>
        <p:txBody>
          <a:bodyPr>
            <a:normAutofit lnSpcReduction="10000"/>
          </a:bodyPr>
          <a:lstStyle/>
          <a:p>
            <a:pPr marL="171450" lvl="1" indent="0">
              <a:lnSpc>
                <a:spcPct val="90000"/>
              </a:lnSpc>
              <a:spcBef>
                <a:spcPts val="600"/>
              </a:spcBef>
              <a:buNone/>
              <a:defRPr/>
            </a:pPr>
            <a:r>
              <a:rPr lang="en-US" sz="2000" b="1" dirty="0">
                <a:latin typeface="Arial" panose="020B0604020202020204" pitchFamily="34" charset="0"/>
                <a:cs typeface="Arial" panose="020B0604020202020204" pitchFamily="34" charset="0"/>
              </a:rPr>
              <a:t>A portion of the site contains a 100-year Floodplain and Floodway </a:t>
            </a:r>
          </a:p>
          <a:p>
            <a:pPr marL="514350" lvl="1" indent="-342900">
              <a:lnSpc>
                <a:spcPct val="90000"/>
              </a:lnSpc>
              <a:spcBef>
                <a:spcPts val="600"/>
              </a:spcBef>
              <a:defRPr/>
            </a:pPr>
            <a:r>
              <a:rPr lang="en-US" sz="2000" b="1" dirty="0">
                <a:solidFill>
                  <a:schemeClr val="accent1">
                    <a:lumMod val="75000"/>
                  </a:schemeClr>
                </a:solidFill>
                <a:latin typeface="Arial" panose="020B0604020202020204" pitchFamily="34" charset="0"/>
                <a:cs typeface="Arial" panose="020B0604020202020204" pitchFamily="34" charset="0"/>
              </a:rPr>
              <a:t>Floodplain is incidental</a:t>
            </a:r>
          </a:p>
          <a:p>
            <a:pPr marL="0" indent="0">
              <a:buNone/>
            </a:pPr>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304800" y="1584322"/>
            <a:ext cx="3286290" cy="4881336"/>
          </a:xfrm>
          <a:prstGeom prst="rect">
            <a:avLst/>
          </a:prstGeom>
          <a:noFill/>
        </p:spPr>
        <p:txBody>
          <a:bodyPr wrap="square" rtlCol="0">
            <a:spAutoFit/>
          </a:bodyPr>
          <a:lstStyle/>
          <a:p>
            <a:pPr marL="171450" lvl="1" indent="0">
              <a:spcBef>
                <a:spcPts val="600"/>
              </a:spcBef>
              <a:buNone/>
              <a:defRPr/>
            </a:pPr>
            <a:r>
              <a:rPr lang="en-US" sz="2000" dirty="0">
                <a:latin typeface="Arial" panose="020B0604020202020204" pitchFamily="34" charset="0"/>
                <a:cs typeface="Arial" panose="020B0604020202020204" pitchFamily="34" charset="0"/>
              </a:rPr>
              <a:t>The project may proceed by meeting all the conditions in §55.12(c)(7).</a:t>
            </a:r>
          </a:p>
          <a:p>
            <a:pPr marL="171450" lvl="1" indent="0">
              <a:spcBef>
                <a:spcPts val="600"/>
              </a:spcBef>
              <a:buNone/>
              <a:defRPr/>
            </a:pPr>
            <a:endParaRPr lang="en-US" sz="2000" dirty="0">
              <a:latin typeface="Arial" panose="020B0604020202020204" pitchFamily="34" charset="0"/>
              <a:cs typeface="Arial" panose="020B0604020202020204" pitchFamily="34" charset="0"/>
            </a:endParaRPr>
          </a:p>
          <a:p>
            <a:pPr marL="171450" lvl="1" indent="0">
              <a:spcBef>
                <a:spcPts val="600"/>
              </a:spcBef>
              <a:buNone/>
              <a:defRPr/>
            </a:pPr>
            <a:r>
              <a:rPr lang="en-US" sz="2000" dirty="0">
                <a:latin typeface="Arial" panose="020B0604020202020204" pitchFamily="34" charset="0"/>
                <a:cs typeface="Arial" panose="020B0604020202020204" pitchFamily="34" charset="0"/>
              </a:rPr>
              <a:t>When floodways are involved, the floodplain (including the floodway) cannot be raised with fill and cannot be otherwise occupied or modified. CLOMR’s or LOMR’s that involve these activities are also prohibited.</a:t>
            </a:r>
          </a:p>
          <a:p>
            <a:pPr marL="171450" lvl="1" indent="0">
              <a:lnSpc>
                <a:spcPct val="90000"/>
              </a:lnSpc>
              <a:spcBef>
                <a:spcPts val="600"/>
              </a:spcBef>
              <a:buNone/>
              <a:defRPr/>
            </a:pPr>
            <a:endParaRPr lang="en-US" dirty="0"/>
          </a:p>
        </p:txBody>
      </p:sp>
      <p:pic>
        <p:nvPicPr>
          <p:cNvPr id="2051" name="Picture 3" descr="Inline image">
            <a:extLst>
              <a:ext uri="{FF2B5EF4-FFF2-40B4-BE49-F238E27FC236}">
                <a16:creationId xmlns:a16="http://schemas.microsoft.com/office/drawing/2014/main" id="{2B957985-03E9-48DE-A127-094055228B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584323"/>
            <a:ext cx="5289282" cy="4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4106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r>
              <a:rPr lang="en-US" sz="3200" b="1" dirty="0">
                <a:latin typeface="Arial" panose="020B0604020202020204" pitchFamily="34" charset="0"/>
                <a:cs typeface="Arial" panose="020B0604020202020204" pitchFamily="34" charset="0"/>
              </a:rPr>
              <a:t>Tips and Tricks to Work with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HUD MF Production</a:t>
            </a:r>
          </a:p>
        </p:txBody>
      </p:sp>
      <p:sp>
        <p:nvSpPr>
          <p:cNvPr id="3" name="Content Placeholder 2"/>
          <p:cNvSpPr>
            <a:spLocks noGrp="1"/>
          </p:cNvSpPr>
          <p:nvPr>
            <p:ph idx="1"/>
          </p:nvPr>
        </p:nvSpPr>
        <p:spPr>
          <a:xfrm>
            <a:off x="457200" y="1524000"/>
            <a:ext cx="8229600" cy="4748361"/>
          </a:xfrm>
        </p:spPr>
        <p:txBody>
          <a:bodyPr/>
          <a:lstStyle/>
          <a:p>
            <a:r>
              <a:rPr lang="en-US" sz="2400" dirty="0">
                <a:latin typeface="Arial" panose="020B0604020202020204" pitchFamily="34" charset="0"/>
                <a:ea typeface="ＭＳ Ｐゴシック"/>
                <a:cs typeface="Arial" panose="020B0604020202020204" pitchFamily="34" charset="0"/>
              </a:rPr>
              <a:t>Early dialog with HUD, preferably at concept meeting</a:t>
            </a:r>
          </a:p>
          <a:p>
            <a:r>
              <a:rPr lang="en-US" sz="2400" dirty="0">
                <a:latin typeface="Arial" panose="020B0604020202020204" pitchFamily="34" charset="0"/>
                <a:ea typeface="ＭＳ Ｐゴシック"/>
                <a:cs typeface="Arial" panose="020B0604020202020204" pitchFamily="34" charset="0"/>
              </a:rPr>
              <a:t>Fully disclose “Warts and All”</a:t>
            </a:r>
            <a:r>
              <a:rPr lang="mr-IN" sz="2400" dirty="0">
                <a:latin typeface="Arial" panose="020B0604020202020204" pitchFamily="34" charset="0"/>
                <a:ea typeface="ＭＳ Ｐゴシック"/>
              </a:rPr>
              <a:t>…</a:t>
            </a:r>
            <a:endParaRPr lang="en-US" sz="2400" dirty="0">
              <a:latin typeface="Arial" panose="020B0604020202020204" pitchFamily="34" charset="0"/>
              <a:ea typeface="ＭＳ Ｐゴシック"/>
              <a:cs typeface="Arial" panose="020B0604020202020204" pitchFamily="34" charset="0"/>
            </a:endParaRPr>
          </a:p>
          <a:p>
            <a:r>
              <a:rPr lang="en-US" sz="2400" dirty="0">
                <a:latin typeface="Arial" panose="020B0604020202020204" pitchFamily="34" charset="0"/>
                <a:ea typeface="ＭＳ Ｐゴシック"/>
                <a:cs typeface="Arial" panose="020B0604020202020204" pitchFamily="34" charset="0"/>
              </a:rPr>
              <a:t>Narrative should fully address each recommendation by 3</a:t>
            </a:r>
            <a:r>
              <a:rPr lang="en-US" sz="2400" baseline="30000" dirty="0">
                <a:latin typeface="Arial" panose="020B0604020202020204" pitchFamily="34" charset="0"/>
                <a:ea typeface="ＭＳ Ｐゴシック"/>
                <a:cs typeface="Arial" panose="020B0604020202020204" pitchFamily="34" charset="0"/>
              </a:rPr>
              <a:t>rd</a:t>
            </a:r>
            <a:r>
              <a:rPr lang="en-US" sz="2400" dirty="0">
                <a:latin typeface="Arial" panose="020B0604020202020204" pitchFamily="34" charset="0"/>
                <a:ea typeface="ＭＳ Ｐゴシック"/>
                <a:cs typeface="Arial" panose="020B0604020202020204" pitchFamily="34" charset="0"/>
              </a:rPr>
              <a:t> Party Consultant </a:t>
            </a:r>
            <a:r>
              <a:rPr lang="mr-IN" sz="2400" dirty="0">
                <a:latin typeface="Arial" panose="020B0604020202020204" pitchFamily="34" charset="0"/>
                <a:ea typeface="ＭＳ Ｐゴシック"/>
              </a:rPr>
              <a:t>–</a:t>
            </a:r>
            <a:r>
              <a:rPr lang="en-US" sz="2400" dirty="0">
                <a:latin typeface="Arial" panose="020B0604020202020204" pitchFamily="34" charset="0"/>
                <a:ea typeface="ＭＳ Ｐゴシック"/>
                <a:cs typeface="Arial" panose="020B0604020202020204" pitchFamily="34" charset="0"/>
              </a:rPr>
              <a:t> especially if not following a recommendation</a:t>
            </a:r>
          </a:p>
          <a:p>
            <a:r>
              <a:rPr lang="en-US" sz="2400" dirty="0">
                <a:latin typeface="Arial" panose="020B0604020202020204" pitchFamily="34" charset="0"/>
                <a:ea typeface="ＭＳ Ｐゴシック"/>
                <a:cs typeface="Arial" panose="020B0604020202020204" pitchFamily="34" charset="0"/>
              </a:rPr>
              <a:t>Read, read, read those reports and recommendations</a:t>
            </a:r>
          </a:p>
          <a:p>
            <a:r>
              <a:rPr lang="en-US" sz="2400" dirty="0">
                <a:latin typeface="Arial" panose="020B0604020202020204" pitchFamily="34" charset="0"/>
                <a:ea typeface="ＭＳ Ｐゴシック"/>
                <a:cs typeface="Arial" panose="020B0604020202020204" pitchFamily="34" charset="0"/>
              </a:rPr>
              <a:t>At firm stage, a Phase II should not be a condition </a:t>
            </a:r>
            <a:r>
              <a:rPr lang="mr-IN" sz="2400" dirty="0">
                <a:latin typeface="Arial" panose="020B0604020202020204" pitchFamily="34" charset="0"/>
                <a:ea typeface="ＭＳ Ｐゴシック"/>
              </a:rPr>
              <a:t>–</a:t>
            </a:r>
            <a:r>
              <a:rPr lang="en-US" sz="2400" dirty="0">
                <a:latin typeface="Arial" panose="020B0604020202020204" pitchFamily="34" charset="0"/>
                <a:ea typeface="ＭＳ Ｐゴシック"/>
                <a:cs typeface="Arial" panose="020B0604020202020204" pitchFamily="34" charset="0"/>
              </a:rPr>
              <a:t> it should already be completed</a:t>
            </a:r>
            <a:r>
              <a:rPr lang="mr-IN" sz="2400" dirty="0">
                <a:latin typeface="Arial" panose="020B0604020202020204" pitchFamily="34" charset="0"/>
                <a:ea typeface="ＭＳ Ｐゴシック"/>
              </a:rPr>
              <a:t>…</a:t>
            </a:r>
            <a:endParaRPr lang="en-US" sz="2400" dirty="0">
              <a:latin typeface="Arial" panose="020B0604020202020204" pitchFamily="34" charset="0"/>
              <a:ea typeface="ＭＳ Ｐゴシック"/>
            </a:endParaRPr>
          </a:p>
          <a:p>
            <a:r>
              <a:rPr lang="en-US" sz="2400" dirty="0">
                <a:latin typeface="Arial" panose="020B0604020202020204" pitchFamily="34" charset="0"/>
                <a:ea typeface="ＭＳ Ｐゴシック"/>
                <a:cs typeface="Arial" panose="020B0604020202020204" pitchFamily="34" charset="0"/>
              </a:rPr>
              <a:t>Maps/diagrams/sketches to be clearly labelled so we can all identify the subject parcel</a:t>
            </a:r>
            <a:r>
              <a:rPr lang="en-US" sz="2400" dirty="0">
                <a:latin typeface="Arial" panose="020B0604020202020204" pitchFamily="34" charset="0"/>
                <a:ea typeface="ＭＳ Ｐゴシック"/>
                <a:cs typeface="Arial" panose="020B0604020202020204" pitchFamily="34" charset="0"/>
                <a:sym typeface="Wingdings" panose="05000000000000000000" pitchFamily="2" charset="2"/>
              </a:rPr>
              <a:t></a:t>
            </a:r>
            <a:r>
              <a:rPr lang="en-US" sz="2400" dirty="0">
                <a:latin typeface="Arial" panose="020B0604020202020204" pitchFamily="34" charset="0"/>
                <a:ea typeface="ＭＳ Ｐゴシック"/>
                <a:cs typeface="Arial" panose="020B0604020202020204" pitchFamily="34" charset="0"/>
              </a:rPr>
              <a:t>  </a:t>
            </a:r>
          </a:p>
          <a:p>
            <a:r>
              <a:rPr lang="en-US" sz="2400" dirty="0">
                <a:latin typeface="Arial" panose="020B0604020202020204" pitchFamily="34" charset="0"/>
                <a:ea typeface="ＭＳ Ｐゴシック"/>
                <a:cs typeface="Arial" panose="020B0604020202020204" pitchFamily="34" charset="0"/>
              </a:rPr>
              <a:t>Call us if you have a potential deal breaker!</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5</a:t>
            </a:fld>
            <a:endParaRPr lang="en-US" dirty="0"/>
          </a:p>
        </p:txBody>
      </p:sp>
    </p:spTree>
    <p:extLst>
      <p:ext uri="{BB962C8B-B14F-4D97-AF65-F5344CB8AC3E}">
        <p14:creationId xmlns:p14="http://schemas.microsoft.com/office/powerpoint/2010/main" val="161507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50</a:t>
            </a:fld>
            <a:endParaRPr lang="en-US" dirty="0"/>
          </a:p>
        </p:txBody>
      </p:sp>
      <p:sp>
        <p:nvSpPr>
          <p:cNvPr id="8" name="Content Placeholder 2">
            <a:extLst>
              <a:ext uri="{FF2B5EF4-FFF2-40B4-BE49-F238E27FC236}">
                <a16:creationId xmlns:a16="http://schemas.microsoft.com/office/drawing/2014/main" id="{EC11B496-CB01-4113-AB0A-C7137AE18B12}"/>
              </a:ext>
            </a:extLst>
          </p:cNvPr>
          <p:cNvSpPr>
            <a:spLocks noGrp="1"/>
          </p:cNvSpPr>
          <p:nvPr>
            <p:ph idx="1"/>
          </p:nvPr>
        </p:nvSpPr>
        <p:spPr>
          <a:xfrm>
            <a:off x="304800" y="884256"/>
            <a:ext cx="8458200" cy="700068"/>
          </a:xfrm>
        </p:spPr>
        <p:txBody>
          <a:bodyPr>
            <a:normAutofit lnSpcReduction="10000"/>
          </a:bodyPr>
          <a:lstStyle/>
          <a:p>
            <a:pPr marL="171450" lvl="1" indent="0">
              <a:lnSpc>
                <a:spcPct val="90000"/>
              </a:lnSpc>
              <a:spcBef>
                <a:spcPts val="600"/>
              </a:spcBef>
              <a:buNone/>
              <a:defRPr/>
            </a:pPr>
            <a:r>
              <a:rPr lang="en-US" sz="2000" b="1" dirty="0">
                <a:latin typeface="Arial" panose="020B0604020202020204" pitchFamily="34" charset="0"/>
                <a:cs typeface="Arial" panose="020B0604020202020204" pitchFamily="34" charset="0"/>
              </a:rPr>
              <a:t>A portion of the site contains a 100-year Floodplain</a:t>
            </a:r>
          </a:p>
          <a:p>
            <a:pPr marL="514350" lvl="1" indent="-342900">
              <a:lnSpc>
                <a:spcPct val="90000"/>
              </a:lnSpc>
              <a:spcBef>
                <a:spcPts val="600"/>
              </a:spcBef>
              <a:defRPr/>
            </a:pPr>
            <a:r>
              <a:rPr lang="en-US" sz="2000" b="1" dirty="0">
                <a:solidFill>
                  <a:schemeClr val="accent2">
                    <a:lumMod val="75000"/>
                  </a:schemeClr>
                </a:solidFill>
                <a:latin typeface="Arial" panose="020B0604020202020204" pitchFamily="34" charset="0"/>
                <a:cs typeface="Arial" panose="020B0604020202020204" pitchFamily="34" charset="0"/>
              </a:rPr>
              <a:t>Floodplain is NOT incidental</a:t>
            </a:r>
          </a:p>
          <a:p>
            <a:pPr marL="0" indent="0">
              <a:buNone/>
            </a:pPr>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304800" y="1667047"/>
            <a:ext cx="3352800" cy="4927503"/>
          </a:xfrm>
          <a:prstGeom prst="rect">
            <a:avLst/>
          </a:prstGeom>
          <a:noFill/>
        </p:spPr>
        <p:txBody>
          <a:bodyPr wrap="square" rtlCol="0">
            <a:spAutoFit/>
          </a:bodyPr>
          <a:lstStyle/>
          <a:p>
            <a:pPr marL="171450" lvl="1" indent="0">
              <a:spcBef>
                <a:spcPts val="600"/>
              </a:spcBef>
              <a:buNone/>
              <a:defRPr/>
            </a:pPr>
            <a:r>
              <a:rPr lang="en-US" sz="2000" dirty="0">
                <a:latin typeface="Arial" panose="020B0604020202020204" pitchFamily="34" charset="0"/>
                <a:cs typeface="Arial" panose="020B0604020202020204" pitchFamily="34" charset="0"/>
              </a:rPr>
              <a:t>When </a:t>
            </a:r>
            <a:r>
              <a:rPr lang="en-US" sz="2000" b="1" u="sng" dirty="0">
                <a:latin typeface="Arial" panose="020B0604020202020204" pitchFamily="34" charset="0"/>
                <a:cs typeface="Arial" panose="020B0604020202020204" pitchFamily="34" charset="0"/>
              </a:rPr>
              <a:t>improvements</a:t>
            </a:r>
            <a:r>
              <a:rPr lang="en-US" sz="2000" dirty="0">
                <a:latin typeface="Arial" panose="020B0604020202020204" pitchFamily="34" charset="0"/>
                <a:cs typeface="Arial" panose="020B0604020202020204" pitchFamily="34" charset="0"/>
              </a:rPr>
              <a:t> such as parking lots, sidewalks, etc. are planned to occupy the floodplain, Part 55 (8-Step Floodplain Management Process is required.</a:t>
            </a:r>
          </a:p>
          <a:p>
            <a:pPr marL="171450" lvl="1" indent="0">
              <a:spcBef>
                <a:spcPts val="600"/>
              </a:spcBef>
              <a:buNone/>
              <a:defRPr/>
            </a:pPr>
            <a:endParaRPr lang="en-US" sz="2000" dirty="0">
              <a:latin typeface="Arial" panose="020B0604020202020204" pitchFamily="34" charset="0"/>
              <a:cs typeface="Arial" panose="020B0604020202020204" pitchFamily="34" charset="0"/>
            </a:endParaRPr>
          </a:p>
          <a:p>
            <a:pPr marL="171450" lvl="1" indent="0">
              <a:spcBef>
                <a:spcPts val="600"/>
              </a:spcBef>
              <a:buNone/>
              <a:defRPr/>
            </a:pPr>
            <a:r>
              <a:rPr lang="en-US" sz="2000" dirty="0">
                <a:latin typeface="Arial" panose="020B0604020202020204" pitchFamily="34" charset="0"/>
                <a:cs typeface="Arial" panose="020B0604020202020204" pitchFamily="34" charset="0"/>
              </a:rPr>
              <a:t>Careful planning and consideration should be taken to limit any development in the Floodplain.</a:t>
            </a:r>
          </a:p>
          <a:p>
            <a:pPr marL="171450" lvl="1" indent="0">
              <a:lnSpc>
                <a:spcPct val="90000"/>
              </a:lnSpc>
              <a:spcBef>
                <a:spcPts val="600"/>
              </a:spcBef>
              <a:buNone/>
              <a:defRPr/>
            </a:pPr>
            <a:endParaRPr lang="en-US" sz="2000" dirty="0">
              <a:latin typeface="Arial" panose="020B0604020202020204" pitchFamily="34" charset="0"/>
              <a:cs typeface="Arial" panose="020B0604020202020204" pitchFamily="34" charset="0"/>
            </a:endParaRPr>
          </a:p>
          <a:p>
            <a:pPr marL="171450" lvl="1" indent="0">
              <a:lnSpc>
                <a:spcPct val="90000"/>
              </a:lnSpc>
              <a:spcBef>
                <a:spcPts val="600"/>
              </a:spcBef>
              <a:buNone/>
              <a:defRPr/>
            </a:pPr>
            <a:endParaRPr lang="en-US" dirty="0"/>
          </a:p>
        </p:txBody>
      </p:sp>
      <p:pic>
        <p:nvPicPr>
          <p:cNvPr id="3074" name="Picture 2" descr="Inline image">
            <a:extLst>
              <a:ext uri="{FF2B5EF4-FFF2-40B4-BE49-F238E27FC236}">
                <a16:creationId xmlns:a16="http://schemas.microsoft.com/office/drawing/2014/main" id="{491EC61F-7A58-4A93-A81D-F043A89DF2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1584322"/>
            <a:ext cx="5289281" cy="415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0026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51</a:t>
            </a:fld>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343459" y="860569"/>
            <a:ext cx="4076141" cy="4778231"/>
          </a:xfrm>
          <a:prstGeom prst="rect">
            <a:avLst/>
          </a:prstGeom>
          <a:noFill/>
        </p:spPr>
        <p:txBody>
          <a:bodyPr wrap="square" rtlCol="0">
            <a:spAutoFit/>
          </a:bodyPr>
          <a:lstStyle/>
          <a:p>
            <a:pPr marL="171450" lvl="1" indent="0">
              <a:spcBef>
                <a:spcPts val="600"/>
              </a:spcBef>
              <a:buNone/>
              <a:defRPr/>
            </a:pPr>
            <a:r>
              <a:rPr lang="en-US" sz="1700" dirty="0">
                <a:latin typeface="Arial" panose="020B0604020202020204" pitchFamily="34" charset="0"/>
                <a:cs typeface="Arial" panose="020B0604020202020204" pitchFamily="34" charset="0"/>
              </a:rPr>
              <a:t>Project must comply with Part 55 </a:t>
            </a:r>
            <a:r>
              <a:rPr lang="en-US" sz="1700" b="1" dirty="0">
                <a:latin typeface="Arial" panose="020B0604020202020204" pitchFamily="34" charset="0"/>
                <a:cs typeface="Arial" panose="020B0604020202020204" pitchFamily="34" charset="0"/>
              </a:rPr>
              <a:t>IF ANY </a:t>
            </a:r>
            <a:r>
              <a:rPr lang="en-US" sz="1700" dirty="0">
                <a:latin typeface="Arial" panose="020B0604020202020204" pitchFamily="34" charset="0"/>
                <a:cs typeface="Arial" panose="020B0604020202020204" pitchFamily="34" charset="0"/>
              </a:rPr>
              <a:t>part of the site or integral offsite development (e.g. ingress, egress, parking) is located within the floodplain</a:t>
            </a:r>
          </a:p>
          <a:p>
            <a:pPr marL="171450" lvl="1" indent="0">
              <a:spcBef>
                <a:spcPts val="600"/>
              </a:spcBef>
              <a:buNone/>
              <a:defRPr/>
            </a:pPr>
            <a:r>
              <a:rPr lang="en-US" sz="1700" dirty="0">
                <a:latin typeface="Arial" panose="020B0604020202020204" pitchFamily="34" charset="0"/>
                <a:cs typeface="Arial" panose="020B0604020202020204" pitchFamily="34" charset="0"/>
              </a:rPr>
              <a:t>Unless an exception applies, HUD will not approve projects in:</a:t>
            </a:r>
          </a:p>
          <a:p>
            <a:pPr marL="514350" lvl="1" indent="-34290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Floodways, </a:t>
            </a:r>
          </a:p>
          <a:p>
            <a:pPr marL="514350" lvl="1" indent="-34290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Coastal high hazard areas, or </a:t>
            </a:r>
          </a:p>
          <a:p>
            <a:pPr marL="514350" lvl="1" indent="-34290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Floodplains if community does not participate in NFIP (see Chapter 9.5.E.2)</a:t>
            </a:r>
          </a:p>
          <a:p>
            <a:pPr marL="171450" lvl="1" indent="0">
              <a:spcBef>
                <a:spcPts val="600"/>
              </a:spcBef>
              <a:buNone/>
              <a:defRPr/>
            </a:pPr>
            <a:r>
              <a:rPr lang="en-US" sz="1700" dirty="0">
                <a:latin typeface="Arial" panose="020B0604020202020204" pitchFamily="34" charset="0"/>
                <a:cs typeface="Arial" panose="020B0604020202020204" pitchFamily="34" charset="0"/>
              </a:rPr>
              <a:t>HUD will consider history or evidence of flooding even if site is not in a FEMA-designated floodplain </a:t>
            </a:r>
          </a:p>
          <a:p>
            <a:pPr marL="171450" lvl="1" indent="0">
              <a:lnSpc>
                <a:spcPct val="90000"/>
              </a:lnSpc>
              <a:spcBef>
                <a:spcPts val="600"/>
              </a:spcBef>
              <a:buNone/>
              <a:defRPr/>
            </a:pPr>
            <a:endParaRPr lang="en-US" sz="1700" dirty="0">
              <a:latin typeface="Arial" panose="020B0604020202020204" pitchFamily="34" charset="0"/>
              <a:cs typeface="Arial" panose="020B0604020202020204" pitchFamily="34" charset="0"/>
            </a:endParaRPr>
          </a:p>
          <a:p>
            <a:pPr marL="171450" lvl="1" indent="0">
              <a:lnSpc>
                <a:spcPct val="90000"/>
              </a:lnSpc>
              <a:spcBef>
                <a:spcPts val="600"/>
              </a:spcBef>
              <a:buNone/>
              <a:defRPr/>
            </a:pPr>
            <a:endParaRPr lang="en-US" dirty="0"/>
          </a:p>
        </p:txBody>
      </p:sp>
      <p:sp>
        <p:nvSpPr>
          <p:cNvPr id="3" name="TextBox 2">
            <a:extLst>
              <a:ext uri="{FF2B5EF4-FFF2-40B4-BE49-F238E27FC236}">
                <a16:creationId xmlns:a16="http://schemas.microsoft.com/office/drawing/2014/main" id="{ED7A83D7-F679-4DFD-BDC4-6D47511D5204}"/>
              </a:ext>
            </a:extLst>
          </p:cNvPr>
          <p:cNvSpPr txBox="1"/>
          <p:nvPr/>
        </p:nvSpPr>
        <p:spPr>
          <a:xfrm>
            <a:off x="4448569" y="860569"/>
            <a:ext cx="4338468" cy="5601533"/>
          </a:xfrm>
          <a:prstGeom prst="rect">
            <a:avLst/>
          </a:prstGeom>
          <a:noFill/>
        </p:spPr>
        <p:txBody>
          <a:bodyPr wrap="square" rtlCol="0">
            <a:spAutoFit/>
          </a:bodyPr>
          <a:lstStyle/>
          <a:p>
            <a:pPr marL="114300" indent="0">
              <a:buNone/>
            </a:pPr>
            <a:r>
              <a:rPr lang="en-US" sz="1700" dirty="0"/>
              <a:t>MAP Guidance States: Such sites in the applicable floodplain according to the best available data will not be considered for mortgage insurance unless one of the following steps is taken:</a:t>
            </a:r>
          </a:p>
          <a:p>
            <a:pPr marL="457200" indent="-342900">
              <a:buFont typeface="+mj-lt"/>
              <a:buAutoNum type="arabicParenR"/>
            </a:pPr>
            <a:r>
              <a:rPr lang="en-US" sz="1700" dirty="0"/>
              <a:t>A Conditional Letter of Map Amendment (CLOMA) or of Map Revision (CLOMR) removing the entire site from the applicable floodplain has been obtained from FEMA, or</a:t>
            </a:r>
          </a:p>
          <a:p>
            <a:pPr marL="457200" indent="-342900">
              <a:buAutoNum type="arabicParenR"/>
            </a:pPr>
            <a:r>
              <a:rPr lang="en-US" sz="1700" dirty="0"/>
              <a:t>HUD must conduct an 8-step decision making process to determine if there may be extraordinary circumstances which lead to the conclusion that there are no practicable alternatives to the project site being in the floodplain.</a:t>
            </a:r>
          </a:p>
          <a:p>
            <a:pPr marL="457200" indent="-342900">
              <a:buAutoNum type="arabicParenR"/>
            </a:pPr>
            <a:r>
              <a:rPr lang="en-US" sz="1700" dirty="0"/>
              <a:t>HUD is solely responsible in ensuring the 8-Step process is carried out, making the final determination.</a:t>
            </a:r>
          </a:p>
          <a:p>
            <a:endParaRPr lang="en-US" dirty="0"/>
          </a:p>
        </p:txBody>
      </p:sp>
    </p:spTree>
    <p:extLst>
      <p:ext uri="{BB962C8B-B14F-4D97-AF65-F5344CB8AC3E}">
        <p14:creationId xmlns:p14="http://schemas.microsoft.com/office/powerpoint/2010/main" val="197065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52</a:t>
            </a:fld>
            <a:endParaRPr lang="en-US" dirty="0"/>
          </a:p>
        </p:txBody>
      </p:sp>
      <p:sp>
        <p:nvSpPr>
          <p:cNvPr id="5" name="TextBox 4">
            <a:extLst>
              <a:ext uri="{FF2B5EF4-FFF2-40B4-BE49-F238E27FC236}">
                <a16:creationId xmlns:a16="http://schemas.microsoft.com/office/drawing/2014/main" id="{4A36E495-4C05-4E54-B4E5-EF6540E7605E}"/>
              </a:ext>
            </a:extLst>
          </p:cNvPr>
          <p:cNvSpPr txBox="1"/>
          <p:nvPr/>
        </p:nvSpPr>
        <p:spPr>
          <a:xfrm>
            <a:off x="228600" y="764667"/>
            <a:ext cx="4914341" cy="5712333"/>
          </a:xfrm>
          <a:prstGeom prst="rect">
            <a:avLst/>
          </a:prstGeom>
          <a:noFill/>
        </p:spPr>
        <p:txBody>
          <a:bodyPr wrap="square" rtlCol="0">
            <a:spAutoFit/>
          </a:bodyPr>
          <a:lstStyle/>
          <a:p>
            <a:pPr marL="171450" lvl="1" indent="0">
              <a:spcBef>
                <a:spcPts val="600"/>
              </a:spcBef>
              <a:buNone/>
              <a:defRPr/>
            </a:pPr>
            <a:r>
              <a:rPr lang="en-US" sz="1700" dirty="0">
                <a:latin typeface="Arial" panose="020B0604020202020204" pitchFamily="34" charset="0"/>
                <a:cs typeface="Arial" panose="020B0604020202020204" pitchFamily="34" charset="0"/>
              </a:rPr>
              <a:t>A Conditional Letter of Map Amendment (CLOMA) or of Map Revision (CLOMR) removing the entire site from the applicable floodplain has been obtained from FEMA prior to submission of the pre-application or, prior to Firm Commitment. If the borrower has a CLOMA or CLOMR, HUD approval for a Firm Commitment will be conditioned on the borrower: </a:t>
            </a:r>
          </a:p>
          <a:p>
            <a:pPr lvl="1" indent="-28575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Meeting the requirements of the CLOMA or CLOMR; </a:t>
            </a:r>
          </a:p>
          <a:p>
            <a:pPr lvl="1" indent="-28575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Obtaining a Final Letter of Map Amendment (FLOMA) or MAP Revision (FLOMR) removing the entire site from the applicable floodplain prior to Final Endorsement; and, </a:t>
            </a:r>
          </a:p>
          <a:p>
            <a:pPr lvl="1" indent="-285750">
              <a:spcBef>
                <a:spcPts val="600"/>
              </a:spcBef>
              <a:buFont typeface="Arial" panose="020B0604020202020204" pitchFamily="34" charset="0"/>
              <a:buChar char="•"/>
              <a:defRPr/>
            </a:pPr>
            <a:r>
              <a:rPr lang="en-US" sz="1700" dirty="0">
                <a:latin typeface="Arial" panose="020B0604020202020204" pitchFamily="34" charset="0"/>
                <a:cs typeface="Arial" panose="020B0604020202020204" pitchFamily="34" charset="0"/>
              </a:rPr>
              <a:t>Maintaining flood insurance on any building during the construction period until the FLOMA or FLOMR is issued.</a:t>
            </a:r>
          </a:p>
          <a:p>
            <a:pPr marL="171450" lvl="1" indent="0">
              <a:lnSpc>
                <a:spcPct val="90000"/>
              </a:lnSpc>
              <a:spcBef>
                <a:spcPts val="600"/>
              </a:spcBef>
              <a:buNone/>
              <a:defRPr/>
            </a:pPr>
            <a:endParaRPr lang="en-US" sz="2000" dirty="0">
              <a:latin typeface="Arial" panose="020B0604020202020204" pitchFamily="34" charset="0"/>
              <a:cs typeface="Arial" panose="020B0604020202020204" pitchFamily="34" charset="0"/>
            </a:endParaRPr>
          </a:p>
          <a:p>
            <a:pPr marL="171450" lvl="1" indent="0">
              <a:lnSpc>
                <a:spcPct val="90000"/>
              </a:lnSpc>
              <a:spcBef>
                <a:spcPts val="600"/>
              </a:spcBef>
              <a:buNone/>
              <a:defRPr/>
            </a:pPr>
            <a:endParaRPr lang="en-US" dirty="0"/>
          </a:p>
        </p:txBody>
      </p:sp>
      <p:pic>
        <p:nvPicPr>
          <p:cNvPr id="6" name="Picture 5">
            <a:extLst>
              <a:ext uri="{FF2B5EF4-FFF2-40B4-BE49-F238E27FC236}">
                <a16:creationId xmlns:a16="http://schemas.microsoft.com/office/drawing/2014/main" id="{A381F5FD-7B19-4D86-AF12-CE5A00702197}"/>
              </a:ext>
            </a:extLst>
          </p:cNvPr>
          <p:cNvPicPr>
            <a:picLocks noChangeAspect="1"/>
          </p:cNvPicPr>
          <p:nvPr/>
        </p:nvPicPr>
        <p:blipFill>
          <a:blip r:embed="rId2"/>
          <a:stretch>
            <a:fillRect/>
          </a:stretch>
        </p:blipFill>
        <p:spPr>
          <a:xfrm>
            <a:off x="5383601" y="762000"/>
            <a:ext cx="3224629" cy="4043831"/>
          </a:xfrm>
          <a:prstGeom prst="rect">
            <a:avLst/>
          </a:prstGeom>
        </p:spPr>
      </p:pic>
      <p:sp>
        <p:nvSpPr>
          <p:cNvPr id="7" name="TextBox 6">
            <a:extLst>
              <a:ext uri="{FF2B5EF4-FFF2-40B4-BE49-F238E27FC236}">
                <a16:creationId xmlns:a16="http://schemas.microsoft.com/office/drawing/2014/main" id="{5288C949-C715-4E2F-AC15-845B670C3247}"/>
              </a:ext>
            </a:extLst>
          </p:cNvPr>
          <p:cNvSpPr txBox="1"/>
          <p:nvPr/>
        </p:nvSpPr>
        <p:spPr>
          <a:xfrm>
            <a:off x="5334000" y="4800600"/>
            <a:ext cx="3429000" cy="1169551"/>
          </a:xfrm>
          <a:prstGeom prst="rect">
            <a:avLst/>
          </a:prstGeom>
          <a:noFill/>
        </p:spPr>
        <p:txBody>
          <a:bodyPr wrap="square" rtlCol="0">
            <a:spAutoFit/>
          </a:bodyPr>
          <a:lstStyle/>
          <a:p>
            <a:r>
              <a:rPr lang="en-US" sz="1400" dirty="0"/>
              <a:t>Obtaining a CLOMR or CLOMA provides a greater reduction in risk to the property by minimizing the potential adverse impacts to lives and the property structures.</a:t>
            </a:r>
          </a:p>
        </p:txBody>
      </p:sp>
    </p:spTree>
    <p:extLst>
      <p:ext uri="{BB962C8B-B14F-4D97-AF65-F5344CB8AC3E}">
        <p14:creationId xmlns:p14="http://schemas.microsoft.com/office/powerpoint/2010/main" val="1107593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53</a:t>
            </a:fld>
            <a:endParaRPr lang="en-US" dirty="0"/>
          </a:p>
        </p:txBody>
      </p:sp>
      <p:sp>
        <p:nvSpPr>
          <p:cNvPr id="8" name="Espace réservé du contenu 2">
            <a:extLst>
              <a:ext uri="{FF2B5EF4-FFF2-40B4-BE49-F238E27FC236}">
                <a16:creationId xmlns:a16="http://schemas.microsoft.com/office/drawing/2014/main" id="{635E6425-EB8F-4452-87A7-49B7CDC66CF1}"/>
              </a:ext>
            </a:extLst>
          </p:cNvPr>
          <p:cNvSpPr>
            <a:spLocks noGrp="1"/>
          </p:cNvSpPr>
          <p:nvPr>
            <p:ph idx="1"/>
          </p:nvPr>
        </p:nvSpPr>
        <p:spPr>
          <a:xfrm>
            <a:off x="390690" y="1447800"/>
            <a:ext cx="8305800" cy="4343400"/>
          </a:xfrm>
        </p:spPr>
        <p:txBody>
          <a:bodyPr numCol="2" rtlCol="0">
            <a:noAutofit/>
          </a:bodyPr>
          <a:lstStyle/>
          <a:p>
            <a:pPr marL="342900" lvl="1" indent="-342900" eaLnBrk="1" hangingPunct="1">
              <a:spcBef>
                <a:spcPts val="600"/>
              </a:spcBef>
              <a:buSzPct val="110000"/>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Step 1.</a:t>
            </a:r>
            <a:r>
              <a:rPr lang="en-US" sz="1600" dirty="0">
                <a:latin typeface="Arial" panose="020B0604020202020204" pitchFamily="34" charset="0"/>
                <a:cs typeface="Arial" panose="020B0604020202020204" pitchFamily="34" charset="0"/>
              </a:rPr>
              <a:t>  Determine whether the proposed action is located in 100-year floodplain (or 500-yr for critical action).</a:t>
            </a:r>
          </a:p>
          <a:p>
            <a:pPr marL="342900" lvl="1" indent="-342900" eaLnBrk="1" hangingPunct="1">
              <a:spcBef>
                <a:spcPts val="600"/>
              </a:spcBef>
              <a:buSzPct val="110000"/>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Step 2.</a:t>
            </a:r>
            <a:r>
              <a:rPr lang="en-US" sz="1600" dirty="0">
                <a:latin typeface="Arial" panose="020B0604020202020204" pitchFamily="34" charset="0"/>
                <a:cs typeface="Arial" panose="020B0604020202020204" pitchFamily="34" charset="0"/>
              </a:rPr>
              <a:t>  Publish “</a:t>
            </a:r>
            <a:r>
              <a:rPr lang="en-US" sz="1600" dirty="0">
                <a:solidFill>
                  <a:srgbClr val="0033CC"/>
                </a:solidFill>
                <a:latin typeface="Arial" panose="020B0604020202020204" pitchFamily="34" charset="0"/>
                <a:cs typeface="Arial" panose="020B0604020202020204" pitchFamily="34" charset="0"/>
              </a:rPr>
              <a:t>Early Public Notice</a:t>
            </a:r>
            <a:r>
              <a:rPr lang="en-US" sz="1600" dirty="0">
                <a:latin typeface="Arial" panose="020B0604020202020204" pitchFamily="34" charset="0"/>
                <a:cs typeface="Arial" panose="020B0604020202020204" pitchFamily="34" charset="0"/>
              </a:rPr>
              <a:t>” of the proposal to consider an action in the floodplain or wetland (15 day minimum comment period).</a:t>
            </a:r>
          </a:p>
          <a:p>
            <a:pPr marL="342900" lvl="1" indent="-342900" eaLnBrk="1" hangingPunct="1">
              <a:spcBef>
                <a:spcPts val="600"/>
              </a:spcBef>
              <a:buSzPct val="110000"/>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Step 3.</a:t>
            </a:r>
            <a:r>
              <a:rPr lang="en-US" sz="1600" dirty="0">
                <a:latin typeface="Arial" panose="020B0604020202020204" pitchFamily="34" charset="0"/>
                <a:cs typeface="Arial" panose="020B0604020202020204" pitchFamily="34" charset="0"/>
              </a:rPr>
              <a:t>  Evaluate practicable alternatives to locating the proposed action in a floodplain or wetland.</a:t>
            </a:r>
          </a:p>
          <a:p>
            <a:pPr marL="342900" lvl="1" indent="-342900" eaLnBrk="1" hangingPunct="1">
              <a:spcBef>
                <a:spcPts val="600"/>
              </a:spcBef>
              <a:buSzPct val="110000"/>
              <a:buFont typeface="Arial" panose="020B0604020202020204" pitchFamily="34" charset="0"/>
              <a:buChar char="•"/>
              <a:defRPr/>
            </a:pPr>
            <a:r>
              <a:rPr lang="en-US" sz="1600" b="1" dirty="0">
                <a:latin typeface="Arial" panose="020B0604020202020204" pitchFamily="34" charset="0"/>
                <a:cs typeface="Arial" panose="020B0604020202020204" pitchFamily="34" charset="0"/>
              </a:rPr>
              <a:t>Step 4.</a:t>
            </a:r>
            <a:r>
              <a:rPr lang="en-US" sz="1600" dirty="0">
                <a:latin typeface="Arial" panose="020B0604020202020204" pitchFamily="34" charset="0"/>
                <a:cs typeface="Arial" panose="020B0604020202020204" pitchFamily="34" charset="0"/>
              </a:rPr>
              <a:t>  Identify the potential impacts associated with occupancy and modification of the floodplain or wetland.</a:t>
            </a:r>
            <a:endParaRPr lang="en-US" sz="1600" dirty="0"/>
          </a:p>
          <a:p>
            <a:pPr marL="344488" lvl="1" indent="-344488" eaLnBrk="1" hangingPunct="1">
              <a:spcBef>
                <a:spcPts val="600"/>
              </a:spcBef>
              <a:buSzPct val="110000"/>
              <a:buFont typeface="Arial" panose="020B0604020202020204" pitchFamily="34" charset="0"/>
              <a:buChar char="•"/>
            </a:pPr>
            <a:r>
              <a:rPr lang="en-US" altLang="en-US" sz="1600" b="1" dirty="0">
                <a:latin typeface="Arial" panose="020B0604020202020204" pitchFamily="34" charset="0"/>
                <a:cs typeface="Arial" panose="020B0604020202020204" pitchFamily="34" charset="0"/>
              </a:rPr>
              <a:t>Step 5.</a:t>
            </a:r>
            <a:r>
              <a:rPr lang="en-US" altLang="en-US" sz="1600" dirty="0">
                <a:latin typeface="Arial" panose="020B0604020202020204" pitchFamily="34" charset="0"/>
                <a:cs typeface="Arial" panose="020B0604020202020204" pitchFamily="34" charset="0"/>
              </a:rPr>
              <a:t>  Design or modify the action to </a:t>
            </a:r>
            <a:r>
              <a:rPr lang="en-US" altLang="en-US" sz="1600" u="sng" dirty="0">
                <a:latin typeface="Arial" panose="020B0604020202020204" pitchFamily="34" charset="0"/>
                <a:cs typeface="Arial" panose="020B0604020202020204" pitchFamily="34" charset="0"/>
              </a:rPr>
              <a:t>minimize</a:t>
            </a:r>
            <a:r>
              <a:rPr lang="en-US" altLang="en-US" sz="1600" dirty="0">
                <a:latin typeface="Arial" panose="020B0604020202020204" pitchFamily="34" charset="0"/>
                <a:cs typeface="Arial" panose="020B0604020202020204" pitchFamily="34" charset="0"/>
              </a:rPr>
              <a:t> adverse impacts and preserve the beneficial values of the floodplains. </a:t>
            </a:r>
          </a:p>
          <a:p>
            <a:pPr marL="344488" lvl="1" indent="-344488" eaLnBrk="1" hangingPunct="1">
              <a:spcBef>
                <a:spcPts val="600"/>
              </a:spcBef>
              <a:buSzPct val="110000"/>
              <a:buFont typeface="Arial" panose="020B0604020202020204" pitchFamily="34" charset="0"/>
              <a:buChar char="•"/>
            </a:pPr>
            <a:r>
              <a:rPr lang="en-US" altLang="en-US" sz="1600" b="1" dirty="0">
                <a:latin typeface="Arial" panose="020B0604020202020204" pitchFamily="34" charset="0"/>
                <a:cs typeface="Arial" panose="020B0604020202020204" pitchFamily="34" charset="0"/>
              </a:rPr>
              <a:t>Step 6.</a:t>
            </a:r>
            <a:r>
              <a:rPr lang="en-US" altLang="en-US" sz="1600" dirty="0">
                <a:latin typeface="Arial" panose="020B0604020202020204" pitchFamily="34" charset="0"/>
                <a:cs typeface="Arial" panose="020B0604020202020204" pitchFamily="34" charset="0"/>
              </a:rPr>
              <a:t>  Reevaluate whether proposed action is practicable.</a:t>
            </a:r>
          </a:p>
          <a:p>
            <a:pPr marL="344488" lvl="1" indent="-344488" eaLnBrk="1" hangingPunct="1">
              <a:spcBef>
                <a:spcPts val="600"/>
              </a:spcBef>
              <a:buSzPct val="110000"/>
              <a:buFont typeface="Arial" panose="020B0604020202020204" pitchFamily="34" charset="0"/>
              <a:buChar char="•"/>
            </a:pPr>
            <a:r>
              <a:rPr lang="en-US" altLang="en-US" sz="1600" b="1" dirty="0">
                <a:latin typeface="Arial" panose="020B0604020202020204" pitchFamily="34" charset="0"/>
                <a:cs typeface="Arial" panose="020B0604020202020204" pitchFamily="34" charset="0"/>
              </a:rPr>
              <a:t>Step 7.</a:t>
            </a:r>
            <a:r>
              <a:rPr lang="en-US" altLang="en-US" sz="1600" dirty="0">
                <a:latin typeface="Arial" panose="020B0604020202020204" pitchFamily="34" charset="0"/>
                <a:cs typeface="Arial" panose="020B0604020202020204" pitchFamily="34" charset="0"/>
              </a:rPr>
              <a:t>  Publish “</a:t>
            </a:r>
            <a:r>
              <a:rPr lang="en-US" altLang="en-US" sz="1600" dirty="0">
                <a:solidFill>
                  <a:srgbClr val="0033CC"/>
                </a:solidFill>
                <a:latin typeface="Arial" panose="020B0604020202020204" pitchFamily="34" charset="0"/>
                <a:cs typeface="Arial" panose="020B0604020202020204" pitchFamily="34" charset="0"/>
              </a:rPr>
              <a:t>Final Public Notice</a:t>
            </a:r>
            <a:r>
              <a:rPr lang="en-US" altLang="en-US" sz="1600" dirty="0">
                <a:latin typeface="Arial" panose="020B0604020202020204" pitchFamily="34" charset="0"/>
                <a:cs typeface="Arial" panose="020B0604020202020204" pitchFamily="34" charset="0"/>
              </a:rPr>
              <a:t>” of decision to identify why there is “no practicable alternative,” and the alternatives and mitigation measures adopted (7-day minimum comment period).</a:t>
            </a:r>
          </a:p>
          <a:p>
            <a:pPr marL="344488" lvl="1" indent="-344488" eaLnBrk="1" hangingPunct="1">
              <a:spcBef>
                <a:spcPts val="600"/>
              </a:spcBef>
              <a:buSzPct val="110000"/>
              <a:buFont typeface="Arial" panose="020B0604020202020204" pitchFamily="34" charset="0"/>
              <a:buChar char="•"/>
            </a:pPr>
            <a:r>
              <a:rPr lang="en-US" altLang="en-US" sz="1600" b="1" dirty="0">
                <a:latin typeface="Arial" panose="020B0604020202020204" pitchFamily="34" charset="0"/>
                <a:cs typeface="Arial" panose="020B0604020202020204" pitchFamily="34" charset="0"/>
              </a:rPr>
              <a:t>Step 8.</a:t>
            </a:r>
            <a:r>
              <a:rPr lang="en-US" altLang="en-US" sz="1600" dirty="0">
                <a:latin typeface="Arial" panose="020B0604020202020204" pitchFamily="34" charset="0"/>
                <a:cs typeface="Arial" panose="020B0604020202020204" pitchFamily="34" charset="0"/>
              </a:rPr>
              <a:t>  Implement proposed action with mitigation measures.</a:t>
            </a:r>
            <a:endParaRPr lang="en-US" altLang="en-US" sz="1900" dirty="0">
              <a:latin typeface="Arial" panose="020B0604020202020204" pitchFamily="34" charset="0"/>
              <a:cs typeface="Arial" panose="020B0604020202020204" pitchFamily="34" charset="0"/>
            </a:endParaRPr>
          </a:p>
          <a:p>
            <a:pPr marL="0" lvl="1" indent="0" eaLnBrk="1" hangingPunct="1">
              <a:spcBef>
                <a:spcPts val="600"/>
              </a:spcBef>
              <a:buSzPct val="110000"/>
              <a:buNone/>
            </a:pPr>
            <a:r>
              <a:rPr lang="en-US" altLang="en-US" sz="1900" dirty="0">
                <a:latin typeface="Arial" panose="020B0604020202020204" pitchFamily="34" charset="0"/>
                <a:cs typeface="Arial" panose="020B0604020202020204" pitchFamily="34" charset="0"/>
              </a:rPr>
              <a:t> </a:t>
            </a:r>
            <a:endParaRPr lang="en-US" altLang="en-US" sz="1600" dirty="0">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228F0A9-D6CB-456F-8805-C813FA89E356}"/>
              </a:ext>
            </a:extLst>
          </p:cNvPr>
          <p:cNvSpPr txBox="1">
            <a:spLocks/>
          </p:cNvSpPr>
          <p:nvPr/>
        </p:nvSpPr>
        <p:spPr bwMode="auto">
          <a:xfrm>
            <a:off x="304800" y="762000"/>
            <a:ext cx="84582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6" charset="-128"/>
                <a:cs typeface="ＭＳ Ｐゴシック" pitchFamily="26" charset="-128"/>
              </a:defRPr>
            </a:lvl1pPr>
            <a:lvl2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2pPr>
            <a:lvl3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3pPr>
            <a:lvl4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4pPr>
            <a:lvl5pPr algn="ctr" defTabSz="457200" rtl="0" eaLnBrk="0" fontAlgn="base" hangingPunct="0">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5pPr>
            <a:lvl6pPr marL="4572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eaLnBrk="1" fontAlgn="base" hangingPunct="1">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a:lstStyle>
          <a:p>
            <a:r>
              <a:rPr lang="en-US" sz="2400" b="1" dirty="0">
                <a:latin typeface="Arial" panose="020B0604020202020204" pitchFamily="34" charset="0"/>
                <a:ea typeface="ＭＳ Ｐゴシック"/>
                <a:cs typeface="Arial" panose="020B0604020202020204" pitchFamily="34" charset="0"/>
              </a:rPr>
              <a:t>The 8-Step Process – Part 55</a:t>
            </a:r>
          </a:p>
        </p:txBody>
      </p:sp>
      <p:sp>
        <p:nvSpPr>
          <p:cNvPr id="3" name="TextBox 2">
            <a:extLst>
              <a:ext uri="{FF2B5EF4-FFF2-40B4-BE49-F238E27FC236}">
                <a16:creationId xmlns:a16="http://schemas.microsoft.com/office/drawing/2014/main" id="{A50D9A9E-07EC-40D8-B640-165F01B58E8F}"/>
              </a:ext>
            </a:extLst>
          </p:cNvPr>
          <p:cNvSpPr txBox="1"/>
          <p:nvPr/>
        </p:nvSpPr>
        <p:spPr>
          <a:xfrm>
            <a:off x="4804214" y="4419600"/>
            <a:ext cx="3895890" cy="1323439"/>
          </a:xfrm>
          <a:prstGeom prst="rect">
            <a:avLst/>
          </a:prstGeom>
          <a:noFill/>
        </p:spPr>
        <p:txBody>
          <a:bodyPr wrap="square" rtlCol="0">
            <a:spAutoFit/>
          </a:bodyPr>
          <a:lstStyle/>
          <a:p>
            <a:r>
              <a:rPr lang="en-US" sz="1600" b="1" dirty="0"/>
              <a:t>*</a:t>
            </a:r>
            <a:r>
              <a:rPr lang="en-US" sz="1600" dirty="0"/>
              <a:t>The </a:t>
            </a:r>
            <a:r>
              <a:rPr lang="en-US" sz="1600" b="1" dirty="0"/>
              <a:t>5-Step Process </a:t>
            </a:r>
            <a:r>
              <a:rPr lang="en-US" sz="1600" dirty="0"/>
              <a:t>is used for refinance and sub-rehab applications where the action has already been identified, and public notices are not required.</a:t>
            </a:r>
          </a:p>
        </p:txBody>
      </p:sp>
    </p:spTree>
    <p:extLst>
      <p:ext uri="{BB962C8B-B14F-4D97-AF65-F5344CB8AC3E}">
        <p14:creationId xmlns:p14="http://schemas.microsoft.com/office/powerpoint/2010/main" val="2475675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490" y="97989"/>
            <a:ext cx="8458200" cy="868362"/>
          </a:xfrm>
        </p:spPr>
        <p:txBody>
          <a:bodyPr/>
          <a:lstStyle/>
          <a:p>
            <a:r>
              <a:rPr lang="en-US" sz="2400" b="1" dirty="0">
                <a:latin typeface="Arial" panose="020B0604020202020204" pitchFamily="34" charset="0"/>
                <a:ea typeface="ＭＳ Ｐゴシック"/>
                <a:cs typeface="Arial" panose="020B0604020202020204" pitchFamily="34" charset="0"/>
              </a:rPr>
              <a:t>Floodplain Management - 24 CFR Part 55</a:t>
            </a:r>
          </a:p>
        </p:txBody>
      </p:sp>
      <p:sp>
        <p:nvSpPr>
          <p:cNvPr id="4" name="Slide Number Placeholder 3"/>
          <p:cNvSpPr>
            <a:spLocks noGrp="1"/>
          </p:cNvSpPr>
          <p:nvPr>
            <p:ph type="sldNum" sz="quarter" idx="12"/>
          </p:nvPr>
        </p:nvSpPr>
        <p:spPr>
          <a:xfrm>
            <a:off x="6400800" y="6356786"/>
            <a:ext cx="2133600" cy="365125"/>
          </a:xfrm>
        </p:spPr>
        <p:txBody>
          <a:bodyPr/>
          <a:lstStyle/>
          <a:p>
            <a:pPr>
              <a:defRPr/>
            </a:pPr>
            <a:fld id="{F1F30C1C-CDE0-4F30-A413-EA88285F78CF}" type="slidenum">
              <a:rPr lang="en-US" smtClean="0"/>
              <a:pPr>
                <a:defRPr/>
              </a:pPr>
              <a:t>54</a:t>
            </a:fld>
            <a:endParaRPr lang="en-US" dirty="0"/>
          </a:p>
        </p:txBody>
      </p:sp>
      <p:sp>
        <p:nvSpPr>
          <p:cNvPr id="5" name="TextBox 4">
            <a:extLst>
              <a:ext uri="{FF2B5EF4-FFF2-40B4-BE49-F238E27FC236}">
                <a16:creationId xmlns:a16="http://schemas.microsoft.com/office/drawing/2014/main" id="{98BC2ACF-E771-466F-8269-AC4BEB5EFDCF}"/>
              </a:ext>
            </a:extLst>
          </p:cNvPr>
          <p:cNvSpPr txBox="1"/>
          <p:nvPr/>
        </p:nvSpPr>
        <p:spPr>
          <a:xfrm>
            <a:off x="435749" y="914400"/>
            <a:ext cx="8401381" cy="3631763"/>
          </a:xfrm>
          <a:prstGeom prst="rect">
            <a:avLst/>
          </a:prstGeom>
          <a:noFill/>
        </p:spPr>
        <p:txBody>
          <a:bodyPr wrap="square" rtlCol="0">
            <a:spAutoFit/>
          </a:bodyPr>
          <a:lstStyle/>
          <a:p>
            <a:r>
              <a:rPr lang="en-US" sz="2000" dirty="0"/>
              <a:t>Floodplain Management Best Practices – </a:t>
            </a:r>
          </a:p>
          <a:p>
            <a:pPr marL="285750" indent="-285750">
              <a:buFont typeface="Arial" panose="020B0604020202020204" pitchFamily="34" charset="0"/>
              <a:buChar char="•"/>
            </a:pPr>
            <a:r>
              <a:rPr lang="en-US" sz="2000" dirty="0"/>
              <a:t>Direct or indirect funding of floodplain development should be avoided when practical alternatives exist.</a:t>
            </a:r>
          </a:p>
          <a:p>
            <a:pPr marL="285750" indent="-285750">
              <a:buFont typeface="Arial" panose="020B0604020202020204" pitchFamily="34" charset="0"/>
              <a:buChar char="•"/>
            </a:pPr>
            <a:r>
              <a:rPr lang="en-US" sz="2000" dirty="0"/>
              <a:t>Consult with HUD early, </a:t>
            </a:r>
            <a:r>
              <a:rPr lang="en-US" sz="2000" b="1" u="sng" dirty="0"/>
              <a:t>preferably at Concept stage </a:t>
            </a:r>
            <a:r>
              <a:rPr lang="en-US" sz="2000" dirty="0"/>
              <a:t>to discuss any necessary steps for floodplain compliance.</a:t>
            </a:r>
          </a:p>
          <a:p>
            <a:pPr marL="285750" indent="-285750">
              <a:buFont typeface="Arial" panose="020B0604020202020204" pitchFamily="34" charset="0"/>
              <a:buChar char="•"/>
            </a:pPr>
            <a:r>
              <a:rPr lang="en-US" sz="2000" dirty="0"/>
              <a:t>FEMA Flood Insurance Rate Map must be included in the environmental report with the subject site delineated to confirm flood hazards.</a:t>
            </a:r>
          </a:p>
          <a:p>
            <a:endParaRPr lang="en-US" sz="2000" dirty="0"/>
          </a:p>
          <a:p>
            <a:pPr marL="285750" indent="-285750">
              <a:buFont typeface="Arial" panose="020B0604020202020204" pitchFamily="34" charset="0"/>
              <a:buChar char="•"/>
            </a:pPr>
            <a:endParaRPr lang="en-US" sz="1600" dirty="0"/>
          </a:p>
          <a:p>
            <a:endParaRPr lang="en-US" sz="1600" dirty="0"/>
          </a:p>
          <a:p>
            <a:endParaRPr lang="en-US" dirty="0"/>
          </a:p>
        </p:txBody>
      </p:sp>
    </p:spTree>
    <p:extLst>
      <p:ext uri="{BB962C8B-B14F-4D97-AF65-F5344CB8AC3E}">
        <p14:creationId xmlns:p14="http://schemas.microsoft.com/office/powerpoint/2010/main" val="454940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r>
              <a:rPr lang="en-US" sz="3200" b="1" dirty="0">
                <a:latin typeface="Arial" panose="020B0604020202020204" pitchFamily="34" charset="0"/>
                <a:cs typeface="Arial" panose="020B0604020202020204" pitchFamily="34" charset="0"/>
              </a:rPr>
              <a:t>Tips and Tricks to Work with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HUD MF Production (HEROS)</a:t>
            </a:r>
          </a:p>
        </p:txBody>
      </p:sp>
      <p:sp>
        <p:nvSpPr>
          <p:cNvPr id="3" name="Content Placeholder 2"/>
          <p:cNvSpPr>
            <a:spLocks noGrp="1"/>
          </p:cNvSpPr>
          <p:nvPr>
            <p:ph idx="1"/>
          </p:nvPr>
        </p:nvSpPr>
        <p:spPr>
          <a:xfrm>
            <a:off x="457200" y="1447800"/>
            <a:ext cx="8229600" cy="4869712"/>
          </a:xfrm>
        </p:spPr>
        <p:txBody>
          <a:bodyPr/>
          <a:lstStyle/>
          <a:p>
            <a:r>
              <a:rPr lang="en-US" sz="2400" dirty="0">
                <a:latin typeface="Arial" panose="020B0604020202020204" pitchFamily="34" charset="0"/>
                <a:ea typeface="ＭＳ Ｐゴシック"/>
                <a:cs typeface="Arial" panose="020B0604020202020204" pitchFamily="34" charset="0"/>
              </a:rPr>
              <a:t>HEROS to address environmental compliance findings</a:t>
            </a:r>
          </a:p>
          <a:p>
            <a:r>
              <a:rPr lang="en-US" sz="2400" dirty="0">
                <a:latin typeface="Arial" panose="020B0604020202020204" pitchFamily="34" charset="0"/>
                <a:ea typeface="ＭＳ Ｐゴシック"/>
                <a:cs typeface="Arial" panose="020B0604020202020204" pitchFamily="34" charset="0"/>
              </a:rPr>
              <a:t>HUD Production staff (not only VAL) now much more involved and informed than ever</a:t>
            </a:r>
          </a:p>
          <a:p>
            <a:r>
              <a:rPr lang="en-US" sz="2400" dirty="0">
                <a:latin typeface="Arial" panose="020B0604020202020204" pitchFamily="34" charset="0"/>
                <a:ea typeface="ＭＳ Ｐゴシック"/>
                <a:cs typeface="Arial" panose="020B0604020202020204" pitchFamily="34" charset="0"/>
              </a:rPr>
              <a:t>Input data directly into HEROS to expedite</a:t>
            </a:r>
          </a:p>
          <a:p>
            <a:r>
              <a:rPr lang="en-US" sz="2400" dirty="0">
                <a:latin typeface="Arial" panose="020B0604020202020204" pitchFamily="34" charset="0"/>
                <a:ea typeface="ＭＳ Ｐゴシック"/>
                <a:cs typeface="Arial" panose="020B0604020202020204" pitchFamily="34" charset="0"/>
              </a:rPr>
              <a:t>Assign HEROS to Larry or Tim and confirm rcvd</a:t>
            </a:r>
          </a:p>
          <a:p>
            <a:r>
              <a:rPr lang="en-US" sz="2400" dirty="0">
                <a:latin typeface="Arial" panose="020B0604020202020204" pitchFamily="34" charset="0"/>
                <a:ea typeface="ＭＳ Ｐゴシック"/>
                <a:cs typeface="Arial" panose="020B0604020202020204" pitchFamily="34" charset="0"/>
              </a:rPr>
              <a:t>Lender should review consultants HEROS report prior to HUD review</a:t>
            </a:r>
          </a:p>
          <a:p>
            <a:r>
              <a:rPr lang="en-US" sz="2400" dirty="0">
                <a:latin typeface="Arial" panose="020B0604020202020204" pitchFamily="34" charset="0"/>
                <a:ea typeface="ＭＳ Ｐゴシック"/>
                <a:cs typeface="Arial" panose="020B0604020202020204" pitchFamily="34" charset="0"/>
              </a:rPr>
              <a:t>Ensure that HEROS summary and “radio buttons” reflect issues and mitigants.</a:t>
            </a:r>
          </a:p>
          <a:p>
            <a:r>
              <a:rPr lang="en-US" sz="2400" dirty="0">
                <a:latin typeface="Arial" panose="020B0604020202020204" pitchFamily="34" charset="0"/>
                <a:ea typeface="ＭＳ Ｐゴシック"/>
                <a:cs typeface="Arial" panose="020B0604020202020204" pitchFamily="34" charset="0"/>
              </a:rPr>
              <a:t>Slow down if issues as these may delay the project, and can sometimes lead to rejection of project.</a:t>
            </a:r>
          </a:p>
        </p:txBody>
      </p:sp>
      <p:sp>
        <p:nvSpPr>
          <p:cNvPr id="4" name="Slide Number Placeholder 3"/>
          <p:cNvSpPr>
            <a:spLocks noGrp="1"/>
          </p:cNvSpPr>
          <p:nvPr>
            <p:ph type="sldNum" sz="quarter" idx="12"/>
          </p:nvPr>
        </p:nvSpPr>
        <p:spPr>
          <a:xfrm>
            <a:off x="6400800" y="6356350"/>
            <a:ext cx="2133600" cy="365125"/>
          </a:xfrm>
        </p:spPr>
        <p:txBody>
          <a:bodyPr/>
          <a:lstStyle/>
          <a:p>
            <a:pPr>
              <a:defRPr/>
            </a:pPr>
            <a:fld id="{F1F30C1C-CDE0-4F30-A413-EA88285F78CF}" type="slidenum">
              <a:rPr lang="en-US" smtClean="0"/>
              <a:pPr>
                <a:defRPr/>
              </a:pPr>
              <a:t>6</a:t>
            </a:fld>
            <a:endParaRPr lang="en-US" dirty="0"/>
          </a:p>
        </p:txBody>
      </p:sp>
    </p:spTree>
    <p:extLst>
      <p:ext uri="{BB962C8B-B14F-4D97-AF65-F5344CB8AC3E}">
        <p14:creationId xmlns:p14="http://schemas.microsoft.com/office/powerpoint/2010/main" val="288632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25"/>
            <a:ext cx="8229600" cy="868362"/>
          </a:xfrm>
        </p:spPr>
        <p:txBody>
          <a:bodyPr/>
          <a:lstStyle/>
          <a:p>
            <a:r>
              <a:rPr lang="en-US" sz="2200" b="1" dirty="0">
                <a:latin typeface="Arial" panose="020B0604020202020204" pitchFamily="34" charset="0"/>
                <a:ea typeface="ＭＳ Ｐゴシック"/>
                <a:cs typeface="Arial" panose="020B0604020202020204" pitchFamily="34" charset="0"/>
              </a:rPr>
              <a:t>Section 106 – Historic Preservation</a:t>
            </a:r>
          </a:p>
        </p:txBody>
      </p:sp>
      <p:sp>
        <p:nvSpPr>
          <p:cNvPr id="3" name="Content Placeholder 2"/>
          <p:cNvSpPr>
            <a:spLocks noGrp="1"/>
          </p:cNvSpPr>
          <p:nvPr>
            <p:ph idx="1"/>
          </p:nvPr>
        </p:nvSpPr>
        <p:spPr>
          <a:xfrm>
            <a:off x="412963" y="897460"/>
            <a:ext cx="3928369" cy="2370414"/>
          </a:xfrm>
        </p:spPr>
        <p:txBody>
          <a:bodyPr/>
          <a:lstStyle/>
          <a:p>
            <a:pPr marL="0" indent="0">
              <a:buNone/>
            </a:pPr>
            <a:r>
              <a:rPr lang="en-US" sz="1800" dirty="0">
                <a:latin typeface="Arial" panose="020B0604020202020204" pitchFamily="34" charset="0"/>
                <a:ea typeface="ＭＳ Ｐゴシック"/>
                <a:cs typeface="Arial" panose="020B0604020202020204" pitchFamily="34" charset="0"/>
              </a:rPr>
              <a:t>Section 106 of the National Historic Preservation Act (NHPA) requires Federal agencies to consider the effects of Federally funded projects on historic properties.</a:t>
            </a:r>
          </a:p>
          <a:p>
            <a:pPr marL="0" indent="0">
              <a:buNone/>
            </a:pPr>
            <a:endParaRPr lang="en-US" sz="1800" dirty="0"/>
          </a:p>
        </p:txBody>
      </p:sp>
      <p:sp>
        <p:nvSpPr>
          <p:cNvPr id="4" name="Slide Number Placeholder 3"/>
          <p:cNvSpPr>
            <a:spLocks noGrp="1"/>
          </p:cNvSpPr>
          <p:nvPr>
            <p:ph type="sldNum" sz="quarter" idx="12"/>
          </p:nvPr>
        </p:nvSpPr>
        <p:spPr>
          <a:xfrm>
            <a:off x="6451200" y="6344886"/>
            <a:ext cx="2133600" cy="365125"/>
          </a:xfrm>
        </p:spPr>
        <p:txBody>
          <a:bodyPr/>
          <a:lstStyle/>
          <a:p>
            <a:pPr>
              <a:defRPr/>
            </a:pPr>
            <a:fld id="{F1F30C1C-CDE0-4F30-A413-EA88285F78CF}" type="slidenum">
              <a:rPr lang="en-US" smtClean="0"/>
              <a:pPr>
                <a:defRPr/>
              </a:pPr>
              <a:t>7</a:t>
            </a:fld>
            <a:endParaRPr lang="en-US" dirty="0"/>
          </a:p>
        </p:txBody>
      </p:sp>
      <p:sp>
        <p:nvSpPr>
          <p:cNvPr id="7" name="TextBox 6">
            <a:extLst>
              <a:ext uri="{FF2B5EF4-FFF2-40B4-BE49-F238E27FC236}">
                <a16:creationId xmlns:a16="http://schemas.microsoft.com/office/drawing/2014/main" id="{9760189F-FC42-4800-B20D-C25A1D757442}"/>
              </a:ext>
            </a:extLst>
          </p:cNvPr>
          <p:cNvSpPr txBox="1"/>
          <p:nvPr/>
        </p:nvSpPr>
        <p:spPr>
          <a:xfrm>
            <a:off x="4786728" y="3276600"/>
            <a:ext cx="4052472" cy="2031325"/>
          </a:xfrm>
          <a:prstGeom prst="rect">
            <a:avLst/>
          </a:prstGeom>
          <a:noFill/>
        </p:spPr>
        <p:txBody>
          <a:bodyPr wrap="square" rtlCol="0">
            <a:spAutoFit/>
          </a:bodyPr>
          <a:lstStyle/>
          <a:p>
            <a:r>
              <a:rPr lang="en-US" dirty="0">
                <a:ea typeface="ＭＳ Ｐゴシック"/>
              </a:rPr>
              <a:t>Historical Properties can include prehistoric Native American habitation sites, historical farmstead sites, standing structures, or other man-made features such as earthworks, old roadbeds, or cemeteries.</a:t>
            </a:r>
          </a:p>
          <a:p>
            <a:endParaRPr lang="en-US" dirty="0"/>
          </a:p>
        </p:txBody>
      </p:sp>
      <p:sp>
        <p:nvSpPr>
          <p:cNvPr id="8" name="TextBox 7">
            <a:extLst>
              <a:ext uri="{FF2B5EF4-FFF2-40B4-BE49-F238E27FC236}">
                <a16:creationId xmlns:a16="http://schemas.microsoft.com/office/drawing/2014/main" id="{8B35B66B-1066-4E18-AD31-CE7FE3443C92}"/>
              </a:ext>
            </a:extLst>
          </p:cNvPr>
          <p:cNvSpPr txBox="1"/>
          <p:nvPr/>
        </p:nvSpPr>
        <p:spPr>
          <a:xfrm>
            <a:off x="6248400" y="3107617"/>
            <a:ext cx="2624436" cy="246221"/>
          </a:xfrm>
          <a:prstGeom prst="rect">
            <a:avLst/>
          </a:prstGeom>
          <a:noFill/>
        </p:spPr>
        <p:txBody>
          <a:bodyPr wrap="none" rtlCol="0">
            <a:spAutoFit/>
          </a:bodyPr>
          <a:lstStyle/>
          <a:p>
            <a:r>
              <a:rPr lang="en-US" sz="1000" i="1" dirty="0"/>
              <a:t>Mission Delores Est. 1776 – San Francisco</a:t>
            </a:r>
          </a:p>
        </p:txBody>
      </p:sp>
      <p:sp>
        <p:nvSpPr>
          <p:cNvPr id="9" name="TextBox 8">
            <a:extLst>
              <a:ext uri="{FF2B5EF4-FFF2-40B4-BE49-F238E27FC236}">
                <a16:creationId xmlns:a16="http://schemas.microsoft.com/office/drawing/2014/main" id="{6FC7F650-25EF-41E9-B26A-AB3BAB28B029}"/>
              </a:ext>
            </a:extLst>
          </p:cNvPr>
          <p:cNvSpPr txBox="1"/>
          <p:nvPr/>
        </p:nvSpPr>
        <p:spPr>
          <a:xfrm>
            <a:off x="349448" y="4800600"/>
            <a:ext cx="2502608" cy="246221"/>
          </a:xfrm>
          <a:prstGeom prst="rect">
            <a:avLst/>
          </a:prstGeom>
          <a:noFill/>
        </p:spPr>
        <p:txBody>
          <a:bodyPr wrap="none" rtlCol="0">
            <a:spAutoFit/>
          </a:bodyPr>
          <a:lstStyle/>
          <a:p>
            <a:r>
              <a:rPr lang="en-US" sz="1000" i="1" dirty="0"/>
              <a:t>Ferry Building Est. 1898 – San Francisco</a:t>
            </a:r>
          </a:p>
        </p:txBody>
      </p:sp>
      <p:sp>
        <p:nvSpPr>
          <p:cNvPr id="10" name="TextBox 9">
            <a:extLst>
              <a:ext uri="{FF2B5EF4-FFF2-40B4-BE49-F238E27FC236}">
                <a16:creationId xmlns:a16="http://schemas.microsoft.com/office/drawing/2014/main" id="{590796C5-772E-4C13-BB13-685884C6E08D}"/>
              </a:ext>
            </a:extLst>
          </p:cNvPr>
          <p:cNvSpPr txBox="1"/>
          <p:nvPr/>
        </p:nvSpPr>
        <p:spPr>
          <a:xfrm>
            <a:off x="349448" y="5257800"/>
            <a:ext cx="8489752" cy="923330"/>
          </a:xfrm>
          <a:prstGeom prst="rect">
            <a:avLst/>
          </a:prstGeom>
          <a:noFill/>
        </p:spPr>
        <p:txBody>
          <a:bodyPr wrap="square" rtlCol="0">
            <a:spAutoFit/>
          </a:bodyPr>
          <a:lstStyle/>
          <a:p>
            <a:r>
              <a:rPr lang="en-US" dirty="0"/>
              <a:t>Section 106 process seeks to incorporate historic preservation principles into project planning through consultation between a Federal Agency and other parties with an interest in the effects of the Federal action on historic properties.</a:t>
            </a:r>
          </a:p>
        </p:txBody>
      </p:sp>
      <p:pic>
        <p:nvPicPr>
          <p:cNvPr id="11" name="Picture 10">
            <a:extLst>
              <a:ext uri="{FF2B5EF4-FFF2-40B4-BE49-F238E27FC236}">
                <a16:creationId xmlns:a16="http://schemas.microsoft.com/office/drawing/2014/main" id="{52AC3508-4EF7-45F3-85BC-7756D8C39C2C}"/>
              </a:ext>
            </a:extLst>
          </p:cNvPr>
          <p:cNvPicPr>
            <a:picLocks noChangeAspect="1"/>
          </p:cNvPicPr>
          <p:nvPr/>
        </p:nvPicPr>
        <p:blipFill>
          <a:blip r:embed="rId2"/>
          <a:stretch>
            <a:fillRect/>
          </a:stretch>
        </p:blipFill>
        <p:spPr>
          <a:xfrm>
            <a:off x="4674074" y="834643"/>
            <a:ext cx="4062421" cy="2311947"/>
          </a:xfrm>
          <a:prstGeom prst="rect">
            <a:avLst/>
          </a:prstGeom>
        </p:spPr>
      </p:pic>
      <p:pic>
        <p:nvPicPr>
          <p:cNvPr id="12" name="Picture 11">
            <a:extLst>
              <a:ext uri="{FF2B5EF4-FFF2-40B4-BE49-F238E27FC236}">
                <a16:creationId xmlns:a16="http://schemas.microsoft.com/office/drawing/2014/main" id="{3109A3BA-E618-452D-B735-382A0468700E}"/>
              </a:ext>
            </a:extLst>
          </p:cNvPr>
          <p:cNvPicPr>
            <a:picLocks noChangeAspect="1"/>
          </p:cNvPicPr>
          <p:nvPr/>
        </p:nvPicPr>
        <p:blipFill>
          <a:blip r:embed="rId3"/>
          <a:stretch>
            <a:fillRect/>
          </a:stretch>
        </p:blipFill>
        <p:spPr>
          <a:xfrm>
            <a:off x="424637" y="2514600"/>
            <a:ext cx="4129675" cy="2311948"/>
          </a:xfrm>
          <a:prstGeom prst="rect">
            <a:avLst/>
          </a:prstGeom>
        </p:spPr>
      </p:pic>
    </p:spTree>
    <p:extLst>
      <p:ext uri="{BB962C8B-B14F-4D97-AF65-F5344CB8AC3E}">
        <p14:creationId xmlns:p14="http://schemas.microsoft.com/office/powerpoint/2010/main" val="3326982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003"/>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4" name="Slide Number Placeholder 3"/>
          <p:cNvSpPr>
            <a:spLocks noGrp="1"/>
          </p:cNvSpPr>
          <p:nvPr>
            <p:ph type="sldNum" sz="quarter" idx="12"/>
          </p:nvPr>
        </p:nvSpPr>
        <p:spPr>
          <a:xfrm>
            <a:off x="6400800" y="6324600"/>
            <a:ext cx="2133600" cy="365125"/>
          </a:xfrm>
        </p:spPr>
        <p:txBody>
          <a:bodyPr/>
          <a:lstStyle/>
          <a:p>
            <a:pPr>
              <a:defRPr/>
            </a:pPr>
            <a:fld id="{F1F30C1C-CDE0-4F30-A413-EA88285F78CF}" type="slidenum">
              <a:rPr lang="en-US" smtClean="0"/>
              <a:pPr>
                <a:defRPr/>
              </a:pPr>
              <a:t>8</a:t>
            </a:fld>
            <a:endParaRPr lang="en-US" dirty="0"/>
          </a:p>
        </p:txBody>
      </p:sp>
      <p:sp>
        <p:nvSpPr>
          <p:cNvPr id="8" name="Content Placeholder 2">
            <a:extLst>
              <a:ext uri="{FF2B5EF4-FFF2-40B4-BE49-F238E27FC236}">
                <a16:creationId xmlns:a16="http://schemas.microsoft.com/office/drawing/2014/main" id="{94BF0EF9-E4A2-493D-B2D8-9D2A5348C098}"/>
              </a:ext>
            </a:extLst>
          </p:cNvPr>
          <p:cNvSpPr txBox="1">
            <a:spLocks/>
          </p:cNvSpPr>
          <p:nvPr/>
        </p:nvSpPr>
        <p:spPr bwMode="auto">
          <a:xfrm>
            <a:off x="457200" y="896399"/>
            <a:ext cx="8534400" cy="136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Consult the National Register of Historic Places database, existing state and local inventories, local historical and preservation offices and/ or organizations, and local planning departments for properties identified as listed in </a:t>
            </a:r>
            <a:r>
              <a:rPr lang="en-US" sz="1800" u="sng" dirty="0">
                <a:latin typeface="Arial" panose="020B0604020202020204" pitchFamily="34" charset="0"/>
                <a:cs typeface="Arial" panose="020B0604020202020204" pitchFamily="34" charset="0"/>
              </a:rPr>
              <a:t>or eligible for</a:t>
            </a:r>
            <a:r>
              <a:rPr lang="en-US" sz="1800" dirty="0">
                <a:latin typeface="Arial" panose="020B0604020202020204" pitchFamily="34" charset="0"/>
                <a:cs typeface="Arial" panose="020B0604020202020204" pitchFamily="34" charset="0"/>
              </a:rPr>
              <a:t> the National Register.</a:t>
            </a:r>
          </a:p>
        </p:txBody>
      </p:sp>
      <p:sp>
        <p:nvSpPr>
          <p:cNvPr id="9" name="TextBox 8">
            <a:extLst>
              <a:ext uri="{FF2B5EF4-FFF2-40B4-BE49-F238E27FC236}">
                <a16:creationId xmlns:a16="http://schemas.microsoft.com/office/drawing/2014/main" id="{36E73AB5-54FF-43DF-B572-72C228DB578D}"/>
              </a:ext>
            </a:extLst>
          </p:cNvPr>
          <p:cNvSpPr txBox="1"/>
          <p:nvPr/>
        </p:nvSpPr>
        <p:spPr>
          <a:xfrm>
            <a:off x="3463207" y="5397460"/>
            <a:ext cx="4309193" cy="246221"/>
          </a:xfrm>
          <a:prstGeom prst="rect">
            <a:avLst/>
          </a:prstGeom>
          <a:noFill/>
        </p:spPr>
        <p:txBody>
          <a:bodyPr wrap="none" rtlCol="0">
            <a:spAutoFit/>
          </a:bodyPr>
          <a:lstStyle/>
          <a:p>
            <a:r>
              <a:rPr lang="en-US" sz="1000" i="1" dirty="0"/>
              <a:t>The Majestic Yosemite Hotel (</a:t>
            </a:r>
            <a:r>
              <a:rPr lang="en-US" sz="1000" i="1" dirty="0" err="1"/>
              <a:t>fka</a:t>
            </a:r>
            <a:r>
              <a:rPr lang="en-US" sz="1000" i="1" dirty="0"/>
              <a:t> </a:t>
            </a:r>
            <a:r>
              <a:rPr lang="en-US" sz="1000" i="1" dirty="0" err="1"/>
              <a:t>Ahwahnee</a:t>
            </a:r>
            <a:r>
              <a:rPr lang="en-US" sz="1000" i="1" dirty="0"/>
              <a:t> Hotel) Est. 1927 – California</a:t>
            </a:r>
          </a:p>
        </p:txBody>
      </p:sp>
      <p:pic>
        <p:nvPicPr>
          <p:cNvPr id="3" name="Picture 2">
            <a:extLst>
              <a:ext uri="{FF2B5EF4-FFF2-40B4-BE49-F238E27FC236}">
                <a16:creationId xmlns:a16="http://schemas.microsoft.com/office/drawing/2014/main" id="{30007EF8-16DC-47B4-A894-38842BAAD05E}"/>
              </a:ext>
            </a:extLst>
          </p:cNvPr>
          <p:cNvPicPr>
            <a:picLocks noChangeAspect="1"/>
          </p:cNvPicPr>
          <p:nvPr/>
        </p:nvPicPr>
        <p:blipFill>
          <a:blip r:embed="rId2"/>
          <a:stretch>
            <a:fillRect/>
          </a:stretch>
        </p:blipFill>
        <p:spPr>
          <a:xfrm>
            <a:off x="1534293" y="2252033"/>
            <a:ext cx="6075414" cy="3145427"/>
          </a:xfrm>
          <a:prstGeom prst="rect">
            <a:avLst/>
          </a:prstGeom>
        </p:spPr>
      </p:pic>
    </p:spTree>
    <p:extLst>
      <p:ext uri="{BB962C8B-B14F-4D97-AF65-F5344CB8AC3E}">
        <p14:creationId xmlns:p14="http://schemas.microsoft.com/office/powerpoint/2010/main" val="3052351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lstStyle/>
          <a:p>
            <a:r>
              <a:rPr lang="en-US" sz="2400" b="1" dirty="0">
                <a:latin typeface="Arial" panose="020B0604020202020204" pitchFamily="34" charset="0"/>
                <a:ea typeface="ＭＳ Ｐゴシック"/>
                <a:cs typeface="Arial" panose="020B0604020202020204" pitchFamily="34" charset="0"/>
              </a:rPr>
              <a:t>Section 106 – Historic Preservation</a:t>
            </a:r>
          </a:p>
        </p:txBody>
      </p:sp>
      <p:sp>
        <p:nvSpPr>
          <p:cNvPr id="3" name="Content Placeholder 2"/>
          <p:cNvSpPr>
            <a:spLocks noGrp="1"/>
          </p:cNvSpPr>
          <p:nvPr>
            <p:ph idx="1"/>
          </p:nvPr>
        </p:nvSpPr>
        <p:spPr>
          <a:xfrm>
            <a:off x="380999" y="1608208"/>
            <a:ext cx="8382000" cy="2104360"/>
          </a:xfrm>
        </p:spPr>
        <p:txBody>
          <a:bodyPr/>
          <a:lstStyle/>
          <a:p>
            <a:pPr marL="0" indent="0">
              <a:buNone/>
            </a:pPr>
            <a:r>
              <a:rPr lang="en-US" sz="1800" b="1" dirty="0">
                <a:latin typeface="Arial" panose="020B0604020202020204" pitchFamily="34" charset="0"/>
                <a:ea typeface="ＭＳ Ｐゴシック"/>
                <a:cs typeface="Arial" panose="020B0604020202020204" pitchFamily="34" charset="0"/>
              </a:rPr>
              <a:t>State Historic Preservation Office (SHPO) </a:t>
            </a:r>
            <a:r>
              <a:rPr lang="en-US" sz="1800" dirty="0">
                <a:latin typeface="Arial" panose="020B0604020202020204" pitchFamily="34" charset="0"/>
                <a:ea typeface="ＭＳ Ｐゴシック"/>
                <a:cs typeface="Arial" panose="020B0604020202020204" pitchFamily="34" charset="0"/>
              </a:rPr>
              <a:t>play a critical role carrying out many responsibilities in historic preservation. Surveying, evaluating and nominating significant historic buildings, sites, structures, districts and objects to the National Register is one such key activity.</a:t>
            </a:r>
          </a:p>
          <a:p>
            <a:pPr marL="0" indent="0">
              <a:buNone/>
            </a:pPr>
            <a:r>
              <a:rPr lang="en-US" sz="1600" dirty="0">
                <a:hlinkClick r:id="rId2"/>
              </a:rPr>
              <a:t>https://www.nps.gov/subjects/nationalregister/state-historic-preservation-offices.htm</a:t>
            </a:r>
            <a:endParaRPr lang="en-US" sz="1600" dirty="0"/>
          </a:p>
        </p:txBody>
      </p:sp>
      <p:sp>
        <p:nvSpPr>
          <p:cNvPr id="4" name="Slide Number Placeholder 3"/>
          <p:cNvSpPr>
            <a:spLocks noGrp="1"/>
          </p:cNvSpPr>
          <p:nvPr>
            <p:ph type="sldNum" sz="quarter" idx="12"/>
          </p:nvPr>
        </p:nvSpPr>
        <p:spPr>
          <a:xfrm>
            <a:off x="6435382" y="6324600"/>
            <a:ext cx="2133600" cy="365125"/>
          </a:xfrm>
        </p:spPr>
        <p:txBody>
          <a:bodyPr/>
          <a:lstStyle/>
          <a:p>
            <a:pPr>
              <a:defRPr/>
            </a:pPr>
            <a:fld id="{F1F30C1C-CDE0-4F30-A413-EA88285F78CF}" type="slidenum">
              <a:rPr lang="en-US" smtClean="0"/>
              <a:pPr>
                <a:defRPr/>
              </a:pPr>
              <a:t>9</a:t>
            </a:fld>
            <a:endParaRPr lang="en-US" dirty="0"/>
          </a:p>
        </p:txBody>
      </p:sp>
      <p:sp>
        <p:nvSpPr>
          <p:cNvPr id="6" name="Content Placeholder 2">
            <a:extLst>
              <a:ext uri="{FF2B5EF4-FFF2-40B4-BE49-F238E27FC236}">
                <a16:creationId xmlns:a16="http://schemas.microsoft.com/office/drawing/2014/main" id="{CE8FFBD1-C4D1-4042-B419-7A48B31D6DD7}"/>
              </a:ext>
            </a:extLst>
          </p:cNvPr>
          <p:cNvSpPr txBox="1">
            <a:spLocks/>
          </p:cNvSpPr>
          <p:nvPr/>
        </p:nvSpPr>
        <p:spPr bwMode="auto">
          <a:xfrm>
            <a:off x="370643" y="3116568"/>
            <a:ext cx="8402713" cy="275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latin typeface="Arial" panose="020B0604020202020204" pitchFamily="34" charset="0"/>
                <a:ea typeface="ＭＳ Ｐゴシック"/>
                <a:cs typeface="Arial" panose="020B0604020202020204" pitchFamily="34" charset="0"/>
              </a:rPr>
              <a:t>Tribal Historic Preservation Officer (THPO) </a:t>
            </a:r>
            <a:r>
              <a:rPr lang="en-US" sz="1800" dirty="0">
                <a:latin typeface="Arial" panose="020B0604020202020204" pitchFamily="34" charset="0"/>
                <a:ea typeface="ＭＳ Ｐゴシック"/>
                <a:cs typeface="Arial" panose="020B0604020202020204" pitchFamily="34" charset="0"/>
              </a:rPr>
              <a:t>advises Federal agencies on the management of Tribal historic properties and strives to preserve their Tribes' cultural heritage and preservation programs. THPOs perform a variety of important functions in their communities.</a:t>
            </a:r>
          </a:p>
          <a:p>
            <a:pPr marL="0" indent="0">
              <a:buNone/>
            </a:pPr>
            <a:r>
              <a:rPr lang="en-US" sz="1800" dirty="0">
                <a:latin typeface="Arial" panose="020B0604020202020204" pitchFamily="34" charset="0"/>
                <a:ea typeface="ＭＳ Ｐゴシック"/>
                <a:cs typeface="Arial" panose="020B0604020202020204" pitchFamily="34" charset="0"/>
              </a:rPr>
              <a:t>The Tribal Directory Assessment Tool (TDAT) helps identify Tribes with interest in the area. </a:t>
            </a:r>
            <a:r>
              <a:rPr lang="en-US" sz="1800" b="1" dirty="0">
                <a:latin typeface="Arial" panose="020B0604020202020204" pitchFamily="34" charset="0"/>
                <a:ea typeface="ＭＳ Ｐゴシック"/>
                <a:cs typeface="Arial" panose="020B0604020202020204" pitchFamily="34" charset="0"/>
              </a:rPr>
              <a:t>All consultation with THPO’s are conducted by HUD</a:t>
            </a:r>
          </a:p>
          <a:p>
            <a:pPr marL="0" indent="0">
              <a:buNone/>
            </a:pPr>
            <a:r>
              <a:rPr lang="en-US" sz="1800" dirty="0">
                <a:latin typeface="Arial" panose="020B0604020202020204" pitchFamily="34" charset="0"/>
                <a:ea typeface="ＭＳ Ｐゴシック"/>
                <a:cs typeface="Arial" panose="020B0604020202020204" pitchFamily="34" charset="0"/>
              </a:rPr>
              <a:t>SHPO, THPO’s, and any other agencies/groups consulted are afforded 30-days to respond with comments after receiving a </a:t>
            </a:r>
            <a:r>
              <a:rPr lang="en-US" sz="1800" b="1" dirty="0">
                <a:latin typeface="Arial" panose="020B0604020202020204" pitchFamily="34" charset="0"/>
                <a:ea typeface="ＭＳ Ｐゴシック"/>
                <a:cs typeface="Arial" panose="020B0604020202020204" pitchFamily="34" charset="0"/>
              </a:rPr>
              <a:t>COMPLETE</a:t>
            </a:r>
            <a:r>
              <a:rPr lang="en-US" sz="1800" dirty="0">
                <a:latin typeface="Arial" panose="020B0604020202020204" pitchFamily="34" charset="0"/>
                <a:ea typeface="ＭＳ Ｐゴシック"/>
                <a:cs typeface="Arial" panose="020B0604020202020204" pitchFamily="34" charset="0"/>
              </a:rPr>
              <a:t> package. </a:t>
            </a:r>
            <a:r>
              <a:rPr lang="en-US" sz="1100" b="1" dirty="0">
                <a:latin typeface="Arial" panose="020B0604020202020204" pitchFamily="34" charset="0"/>
                <a:ea typeface="ＭＳ Ｐゴシック"/>
                <a:cs typeface="Arial" panose="020B0604020202020204" pitchFamily="34" charset="0"/>
              </a:rPr>
              <a:t>36 CFR § 800.3(c)(4)</a:t>
            </a:r>
          </a:p>
          <a:p>
            <a:pPr marL="0" indent="0">
              <a:buNone/>
            </a:pPr>
            <a:endParaRPr lang="en-US" sz="1100" b="1" dirty="0">
              <a:latin typeface="Arial" panose="020B0604020202020204" pitchFamily="34" charset="0"/>
              <a:ea typeface="ＭＳ Ｐゴシック"/>
              <a:cs typeface="Arial" panose="020B0604020202020204" pitchFamily="34" charset="0"/>
            </a:endParaRPr>
          </a:p>
          <a:p>
            <a:pPr marL="0" indent="0">
              <a:buNone/>
            </a:pPr>
            <a:r>
              <a:rPr lang="en-US" sz="1600" i="1" dirty="0">
                <a:latin typeface="Arial" panose="020B0604020202020204" pitchFamily="34" charset="0"/>
                <a:ea typeface="ＭＳ Ｐゴシック"/>
                <a:cs typeface="Arial" panose="020B0604020202020204" pitchFamily="34" charset="0"/>
              </a:rPr>
              <a:t>Depending on staffing, a response might take longer than 30-days to receive. </a:t>
            </a:r>
            <a:endParaRPr lang="en-US" dirty="0"/>
          </a:p>
        </p:txBody>
      </p:sp>
      <p:sp>
        <p:nvSpPr>
          <p:cNvPr id="5" name="TextBox 4">
            <a:extLst>
              <a:ext uri="{FF2B5EF4-FFF2-40B4-BE49-F238E27FC236}">
                <a16:creationId xmlns:a16="http://schemas.microsoft.com/office/drawing/2014/main" id="{7BA246D9-FDE5-4E94-A47E-A7CEA273D651}"/>
              </a:ext>
            </a:extLst>
          </p:cNvPr>
          <p:cNvSpPr txBox="1"/>
          <p:nvPr/>
        </p:nvSpPr>
        <p:spPr>
          <a:xfrm>
            <a:off x="360287" y="685800"/>
            <a:ext cx="8229599" cy="923330"/>
          </a:xfrm>
          <a:prstGeom prst="rect">
            <a:avLst/>
          </a:prstGeom>
          <a:noFill/>
        </p:spPr>
        <p:txBody>
          <a:bodyPr wrap="square" rtlCol="0">
            <a:spAutoFit/>
          </a:bodyPr>
          <a:lstStyle/>
          <a:p>
            <a:r>
              <a:rPr lang="en-US" dirty="0"/>
              <a:t>In any event where ground disturbance activities (refers to any work or activity that compacts or disturbs the ground within the project area) are planned; the following agencies </a:t>
            </a:r>
            <a:r>
              <a:rPr lang="en-US" b="1" dirty="0"/>
              <a:t>MUST</a:t>
            </a:r>
            <a:r>
              <a:rPr lang="en-US" dirty="0"/>
              <a:t> be contacted:</a:t>
            </a:r>
          </a:p>
        </p:txBody>
      </p:sp>
    </p:spTree>
    <p:extLst>
      <p:ext uri="{BB962C8B-B14F-4D97-AF65-F5344CB8AC3E}">
        <p14:creationId xmlns:p14="http://schemas.microsoft.com/office/powerpoint/2010/main" val="3706523190"/>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E906CFCFD0E4D950F813F40DA39CD" ma:contentTypeVersion="10" ma:contentTypeDescription="Create a new document." ma:contentTypeScope="" ma:versionID="9abcccf70859c54aa573deaab6794a0a">
  <xsd:schema xmlns:xsd="http://www.w3.org/2001/XMLSchema" xmlns:xs="http://www.w3.org/2001/XMLSchema" xmlns:p="http://schemas.microsoft.com/office/2006/metadata/properties" xmlns:ns1="http://schemas.microsoft.com/sharepoint/v3" xmlns:ns3="82b9b328-2cd1-4f3c-ad5d-40d99abd3589" xmlns:ns4="04e4b675-4c97-4e8f-b486-6fcbfa31ec0e" targetNamespace="http://schemas.microsoft.com/office/2006/metadata/properties" ma:root="true" ma:fieldsID="5505b3fa95e7680c77d48b88327ffec4" ns1:_="" ns3:_="" ns4:_="">
    <xsd:import namespace="http://schemas.microsoft.com/sharepoint/v3"/>
    <xsd:import namespace="82b9b328-2cd1-4f3c-ad5d-40d99abd3589"/>
    <xsd:import namespace="04e4b675-4c97-4e8f-b486-6fcbfa31ec0e"/>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b9b328-2cd1-4f3c-ad5d-40d99abd35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e4b675-4c97-4e8f-b486-6fcbfa31ec0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62FDA02-BA88-45B4-9E4B-AD1885AB0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b9b328-2cd1-4f3c-ad5d-40d99abd3589"/>
    <ds:schemaRef ds:uri="04e4b675-4c97-4e8f-b486-6fcbfa31ec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E7B342-8FEC-409D-91F5-0DA9DA5C608E}">
  <ds:schemaRefs>
    <ds:schemaRef ds:uri="http://schemas.microsoft.com/sharepoint/v3/contenttype/forms"/>
  </ds:schemaRefs>
</ds:datastoreItem>
</file>

<file path=customXml/itemProps3.xml><?xml version="1.0" encoding="utf-8"?>
<ds:datastoreItem xmlns:ds="http://schemas.openxmlformats.org/officeDocument/2006/customXml" ds:itemID="{C1DB362C-24E8-4781-9833-64AB3B675E06}">
  <ds:schemaRefs>
    <ds:schemaRef ds:uri="http://schemas.openxmlformats.org/package/2006/metadata/core-properties"/>
    <ds:schemaRef ds:uri="82b9b328-2cd1-4f3c-ad5d-40d99abd3589"/>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04e4b675-4c97-4e8f-b486-6fcbfa31ec0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1909</TotalTime>
  <Words>5047</Words>
  <Application>Microsoft Office PowerPoint</Application>
  <PresentationFormat>On-screen Show (4:3)</PresentationFormat>
  <Paragraphs>470</Paragraphs>
  <Slides>54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Batang</vt:lpstr>
      <vt:lpstr>Arial</vt:lpstr>
      <vt:lpstr>Calibri</vt:lpstr>
      <vt:lpstr>Template</vt:lpstr>
      <vt:lpstr> </vt:lpstr>
      <vt:lpstr>Disclaimer</vt:lpstr>
      <vt:lpstr>Time-Sensitive Environmental Procedures </vt:lpstr>
      <vt:lpstr>In General… </vt:lpstr>
      <vt:lpstr>Tips and Tricks to Work with  HUD MF Production</vt:lpstr>
      <vt:lpstr>Tips and Tricks to Work with  HUD MF Production (HEROS)</vt:lpstr>
      <vt:lpstr>Section 106 – Historic Preservation</vt:lpstr>
      <vt:lpstr>Section 106 – Historic Preservation</vt:lpstr>
      <vt:lpstr>Section 106 – Historic Preservation</vt:lpstr>
      <vt:lpstr>Section 106 – Historic Preservation</vt:lpstr>
      <vt:lpstr>Section 106 – Historic Preservation</vt:lpstr>
      <vt:lpstr>Section 106 – Historic Preservation</vt:lpstr>
      <vt:lpstr>Section 106 – Historic Preservation</vt:lpstr>
      <vt:lpstr>Section 106 – Historic Preservation</vt:lpstr>
      <vt:lpstr>Section 106 – Historic Preservation</vt:lpstr>
      <vt:lpstr>Section 106 – Historic Preservation</vt:lpstr>
      <vt:lpstr>SHPO/Historic Preservation San Francisco “Flavor”</vt:lpstr>
      <vt:lpstr>Iconic Historic Haight Ashbury Building, San Francisco</vt:lpstr>
      <vt:lpstr>SHPO &amp; Tribal Clearance</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Noise Abatement and Control 24 CFR Part 51, Subpart B </vt:lpstr>
      <vt:lpstr>Some like it loud…</vt:lpstr>
      <vt:lpstr>Floodplain Management - 24 CFR Part 55</vt:lpstr>
      <vt:lpstr>Floodway</vt:lpstr>
      <vt:lpstr>Flood Aftermath</vt:lpstr>
      <vt:lpstr>Floodplain (ingress/egress?)</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lpstr>Floodplain Management - 24 CFR Part 55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Bellegante, Christopher L</dc:creator>
  <cp:lastModifiedBy>Fergison, Laurence J</cp:lastModifiedBy>
  <cp:revision>31</cp:revision>
  <dcterms:created xsi:type="dcterms:W3CDTF">2019-07-08T20:20:41Z</dcterms:created>
  <dcterms:modified xsi:type="dcterms:W3CDTF">2019-09-04T18:13:54Z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0x010100B02E906CFCFD0E4D950F813F40DA39CD</vt:lpwstr>
  </property>
</Properties>
</file>