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82" r:id="rId2"/>
    <p:sldId id="386" r:id="rId3"/>
    <p:sldId id="380" r:id="rId4"/>
    <p:sldId id="385" r:id="rId5"/>
    <p:sldId id="381" r:id="rId6"/>
    <p:sldId id="388" r:id="rId7"/>
    <p:sldId id="387" r:id="rId8"/>
    <p:sldId id="384" r:id="rId9"/>
    <p:sldId id="38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chene, Leslie @ Denver" initials="DL@D" lastIdx="5" clrIdx="0">
    <p:extLst>
      <p:ext uri="{19B8F6BF-5375-455C-9EA6-DF929625EA0E}">
        <p15:presenceInfo xmlns:p15="http://schemas.microsoft.com/office/powerpoint/2012/main" userId="S-1-5-21-630337395-2402349224-2656959583-1001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80" autoAdjust="0"/>
    <p:restoredTop sz="73609" autoAdjust="0"/>
  </p:normalViewPr>
  <p:slideViewPr>
    <p:cSldViewPr snapToGrid="0">
      <p:cViewPr varScale="1">
        <p:scale>
          <a:sx n="61" d="100"/>
          <a:sy n="61" d="100"/>
        </p:scale>
        <p:origin x="64" y="104"/>
      </p:cViewPr>
      <p:guideLst/>
    </p:cSldViewPr>
  </p:slideViewPr>
  <p:outlineViewPr>
    <p:cViewPr>
      <p:scale>
        <a:sx n="33" d="100"/>
        <a:sy n="33" d="100"/>
      </p:scale>
      <p:origin x="0" y="-3466"/>
    </p:cViewPr>
  </p:outlineViewPr>
  <p:notesTextViewPr>
    <p:cViewPr>
      <p:scale>
        <a:sx n="1" d="1"/>
        <a:sy n="1" d="1"/>
      </p:scale>
      <p:origin x="0" y="0"/>
    </p:cViewPr>
  </p:notesTextViewPr>
  <p:notesViewPr>
    <p:cSldViewPr snapToGrid="0">
      <p:cViewPr varScale="1">
        <p:scale>
          <a:sx n="69" d="100"/>
          <a:sy n="69" d="100"/>
        </p:scale>
        <p:origin x="3082"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282916-3C79-4D0F-A214-310A64F9A8FA}"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4FEEED-BA0E-47F1-844A-21C8405FDFEB}" type="slidenum">
              <a:rPr lang="en-US" smtClean="0"/>
              <a:t>‹#›</a:t>
            </a:fld>
            <a:endParaRPr lang="en-US"/>
          </a:p>
        </p:txBody>
      </p:sp>
    </p:spTree>
    <p:extLst>
      <p:ext uri="{BB962C8B-B14F-4D97-AF65-F5344CB8AC3E}">
        <p14:creationId xmlns:p14="http://schemas.microsoft.com/office/powerpoint/2010/main" val="1459289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you know if you have an I-O-I?</a:t>
            </a:r>
          </a:p>
          <a:p>
            <a:r>
              <a:rPr lang="en-US" baseline="0" dirty="0"/>
              <a:t> - Essentially, if the BWR and/or a key financial or operational participant of the BWR (such as a partner or manager) is also a key financial or operational participant in the GC or ARCH, you may have an I-O-I and will need to do some additional research.</a:t>
            </a:r>
            <a:endParaRPr lang="en-US" dirty="0"/>
          </a:p>
        </p:txBody>
      </p:sp>
    </p:spTree>
    <p:extLst>
      <p:ext uri="{BB962C8B-B14F-4D97-AF65-F5344CB8AC3E}">
        <p14:creationId xmlns:p14="http://schemas.microsoft.com/office/powerpoint/2010/main" val="1795818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44618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Looking first at the</a:t>
            </a:r>
            <a:r>
              <a:rPr lang="en-US" baseline="0" dirty="0"/>
              <a:t> implication of a GC’s I-O-I:</a:t>
            </a:r>
          </a:p>
          <a:p>
            <a:pPr marL="628650" lvl="1" indent="-171450">
              <a:buFontTx/>
              <a:buChar char="-"/>
            </a:pPr>
            <a:r>
              <a:rPr lang="en-US" baseline="0" dirty="0"/>
              <a:t>No I-O-I </a:t>
            </a:r>
            <a:r>
              <a:rPr lang="en-US" baseline="0" dirty="0">
                <a:sym typeface="Wingdings" panose="05000000000000000000" pitchFamily="2" charset="2"/>
              </a:rPr>
              <a:t> </a:t>
            </a:r>
            <a:r>
              <a:rPr lang="en-US" baseline="0" dirty="0"/>
              <a:t>SPRA</a:t>
            </a:r>
          </a:p>
          <a:p>
            <a:pPr marL="628650" lvl="1" indent="-171450">
              <a:buFontTx/>
              <a:buChar char="-"/>
            </a:pPr>
            <a:r>
              <a:rPr lang="en-US" baseline="0" dirty="0"/>
              <a:t>I-O-I </a:t>
            </a:r>
            <a:r>
              <a:rPr lang="en-US" baseline="0" dirty="0">
                <a:sym typeface="Wingdings" panose="05000000000000000000" pitchFamily="2" charset="2"/>
              </a:rPr>
              <a:t> BSPRA</a:t>
            </a:r>
            <a:endParaRPr lang="en-US" baseline="0" dirty="0"/>
          </a:p>
          <a:p>
            <a:pPr marL="171450" indent="-171450">
              <a:buFontTx/>
              <a:buChar char="-"/>
            </a:pPr>
            <a:endParaRPr lang="en-US" dirty="0"/>
          </a:p>
          <a:p>
            <a:r>
              <a:rPr lang="en-US" dirty="0"/>
              <a:t>- SPRA and</a:t>
            </a:r>
            <a:r>
              <a:rPr lang="en-US" baseline="0" dirty="0"/>
              <a:t> BSPRA are </a:t>
            </a:r>
            <a:r>
              <a:rPr lang="en-US" dirty="0"/>
              <a:t>allowances in lieu of Developer’s Profit that allows for a higher replacement cost on which the cost-constrained mortgage amount is calculated. </a:t>
            </a:r>
          </a:p>
          <a:p>
            <a:pPr marL="171450" indent="-171450">
              <a:buFontTx/>
              <a:buChar char="-"/>
            </a:pPr>
            <a:r>
              <a:rPr lang="en-US" dirty="0"/>
              <a:t>BWR and GC can</a:t>
            </a:r>
            <a:r>
              <a:rPr lang="en-US" baseline="0" dirty="0"/>
              <a:t> choose to establish an I-O-I to use BSPRA using the criteria discussed earlier</a:t>
            </a:r>
          </a:p>
          <a:p>
            <a:pPr marL="171450" indent="-171450">
              <a:buFontTx/>
              <a:buChar char="-"/>
            </a:pPr>
            <a:r>
              <a:rPr lang="en-US" baseline="0" dirty="0"/>
              <a:t>Examples coming up later</a:t>
            </a:r>
            <a:endParaRPr lang="en-US" dirty="0"/>
          </a:p>
        </p:txBody>
      </p:sp>
    </p:spTree>
    <p:extLst>
      <p:ext uri="{BB962C8B-B14F-4D97-AF65-F5344CB8AC3E}">
        <p14:creationId xmlns:p14="http://schemas.microsoft.com/office/powerpoint/2010/main" val="2276542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40377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10027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12434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34648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26745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10216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B68CAC-3CD9-4234-9561-B40F2257BF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E4A30E3F-5EE5-436C-9C74-6F085B3AE9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CF5B673F-F828-4239-A333-52DFA2B507A2}"/>
              </a:ext>
            </a:extLst>
          </p:cNvPr>
          <p:cNvSpPr>
            <a:spLocks noGrp="1"/>
          </p:cNvSpPr>
          <p:nvPr>
            <p:ph type="dt" sz="half" idx="10"/>
          </p:nvPr>
        </p:nvSpPr>
        <p:spPr/>
        <p:txBody>
          <a:bodyPr/>
          <a:lstStyle/>
          <a:p>
            <a:fld id="{08578925-ED3A-44D5-8001-678E2E519637}" type="datetimeFigureOut">
              <a:rPr lang="en-US" smtClean="0"/>
              <a:t>9/5/2019</a:t>
            </a:fld>
            <a:endParaRPr lang="en-US"/>
          </a:p>
        </p:txBody>
      </p:sp>
      <p:sp>
        <p:nvSpPr>
          <p:cNvPr id="5" name="Footer Placeholder 4">
            <a:extLst>
              <a:ext uri="{FF2B5EF4-FFF2-40B4-BE49-F238E27FC236}">
                <a16:creationId xmlns:a16="http://schemas.microsoft.com/office/drawing/2014/main" xmlns="" id="{3D2EB87F-2A22-4CEF-ABEA-F1ECA4F4F7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9067517-D91C-4888-AB87-3880CBA6546D}"/>
              </a:ext>
            </a:extLst>
          </p:cNvPr>
          <p:cNvSpPr>
            <a:spLocks noGrp="1"/>
          </p:cNvSpPr>
          <p:nvPr>
            <p:ph type="sldNum" sz="quarter" idx="12"/>
          </p:nvPr>
        </p:nvSpPr>
        <p:spPr/>
        <p:txBody>
          <a:bodyPr/>
          <a:lstStyle/>
          <a:p>
            <a:fld id="{E67B889F-5E99-4D0D-9970-206CBCF7A239}" type="slidenum">
              <a:rPr lang="en-US" smtClean="0"/>
              <a:t>‹#›</a:t>
            </a:fld>
            <a:endParaRPr lang="en-US"/>
          </a:p>
        </p:txBody>
      </p:sp>
    </p:spTree>
    <p:extLst>
      <p:ext uri="{BB962C8B-B14F-4D97-AF65-F5344CB8AC3E}">
        <p14:creationId xmlns:p14="http://schemas.microsoft.com/office/powerpoint/2010/main" val="1682080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94895A-D8DC-4E0C-B3CD-11359C5CA3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80412A93-2427-46BC-B750-7953AEE90F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AE337BE-25FA-429A-B321-D799109C9CB6}"/>
              </a:ext>
            </a:extLst>
          </p:cNvPr>
          <p:cNvSpPr>
            <a:spLocks noGrp="1"/>
          </p:cNvSpPr>
          <p:nvPr>
            <p:ph type="dt" sz="half" idx="10"/>
          </p:nvPr>
        </p:nvSpPr>
        <p:spPr/>
        <p:txBody>
          <a:bodyPr/>
          <a:lstStyle/>
          <a:p>
            <a:fld id="{08578925-ED3A-44D5-8001-678E2E519637}" type="datetimeFigureOut">
              <a:rPr lang="en-US" smtClean="0"/>
              <a:t>9/5/2019</a:t>
            </a:fld>
            <a:endParaRPr lang="en-US"/>
          </a:p>
        </p:txBody>
      </p:sp>
      <p:sp>
        <p:nvSpPr>
          <p:cNvPr id="5" name="Footer Placeholder 4">
            <a:extLst>
              <a:ext uri="{FF2B5EF4-FFF2-40B4-BE49-F238E27FC236}">
                <a16:creationId xmlns:a16="http://schemas.microsoft.com/office/drawing/2014/main" xmlns="" id="{C013D87F-77DF-4599-B76D-F4511B235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34E7CE1-B444-4A03-80F4-4CCABAD2BF50}"/>
              </a:ext>
            </a:extLst>
          </p:cNvPr>
          <p:cNvSpPr>
            <a:spLocks noGrp="1"/>
          </p:cNvSpPr>
          <p:nvPr>
            <p:ph type="sldNum" sz="quarter" idx="12"/>
          </p:nvPr>
        </p:nvSpPr>
        <p:spPr/>
        <p:txBody>
          <a:bodyPr/>
          <a:lstStyle/>
          <a:p>
            <a:fld id="{E67B889F-5E99-4D0D-9970-206CBCF7A239}" type="slidenum">
              <a:rPr lang="en-US" smtClean="0"/>
              <a:t>‹#›</a:t>
            </a:fld>
            <a:endParaRPr lang="en-US"/>
          </a:p>
        </p:txBody>
      </p:sp>
    </p:spTree>
    <p:extLst>
      <p:ext uri="{BB962C8B-B14F-4D97-AF65-F5344CB8AC3E}">
        <p14:creationId xmlns:p14="http://schemas.microsoft.com/office/powerpoint/2010/main" val="404669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7E87A96-3475-4E48-B341-113B2346A6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81ED8ABC-4971-4566-9E31-9375058689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BA16D1B-BAC8-437E-8CED-9B232C37BFE8}"/>
              </a:ext>
            </a:extLst>
          </p:cNvPr>
          <p:cNvSpPr>
            <a:spLocks noGrp="1"/>
          </p:cNvSpPr>
          <p:nvPr>
            <p:ph type="dt" sz="half" idx="10"/>
          </p:nvPr>
        </p:nvSpPr>
        <p:spPr/>
        <p:txBody>
          <a:bodyPr/>
          <a:lstStyle/>
          <a:p>
            <a:fld id="{08578925-ED3A-44D5-8001-678E2E519637}" type="datetimeFigureOut">
              <a:rPr lang="en-US" smtClean="0"/>
              <a:t>9/5/2019</a:t>
            </a:fld>
            <a:endParaRPr lang="en-US"/>
          </a:p>
        </p:txBody>
      </p:sp>
      <p:sp>
        <p:nvSpPr>
          <p:cNvPr id="5" name="Footer Placeholder 4">
            <a:extLst>
              <a:ext uri="{FF2B5EF4-FFF2-40B4-BE49-F238E27FC236}">
                <a16:creationId xmlns:a16="http://schemas.microsoft.com/office/drawing/2014/main" xmlns="" id="{B7A9411A-588F-48B6-B142-0EB9E3FC70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DC50201-2764-4759-A15F-119183430A35}"/>
              </a:ext>
            </a:extLst>
          </p:cNvPr>
          <p:cNvSpPr>
            <a:spLocks noGrp="1"/>
          </p:cNvSpPr>
          <p:nvPr>
            <p:ph type="sldNum" sz="quarter" idx="12"/>
          </p:nvPr>
        </p:nvSpPr>
        <p:spPr/>
        <p:txBody>
          <a:bodyPr/>
          <a:lstStyle/>
          <a:p>
            <a:fld id="{E67B889F-5E99-4D0D-9970-206CBCF7A239}" type="slidenum">
              <a:rPr lang="en-US" smtClean="0"/>
              <a:t>‹#›</a:t>
            </a:fld>
            <a:endParaRPr lang="en-US"/>
          </a:p>
        </p:txBody>
      </p:sp>
    </p:spTree>
    <p:extLst>
      <p:ext uri="{BB962C8B-B14F-4D97-AF65-F5344CB8AC3E}">
        <p14:creationId xmlns:p14="http://schemas.microsoft.com/office/powerpoint/2010/main" val="3614389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 column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en-US" dirty="0"/>
              <a:t>Page heading</a:t>
            </a:r>
            <a:endParaRPr lang="en-GB" dirty="0"/>
          </a:p>
        </p:txBody>
      </p:sp>
      <p:sp>
        <p:nvSpPr>
          <p:cNvPr id="4" name="Text Placeholder 3"/>
          <p:cNvSpPr>
            <a:spLocks noGrp="1"/>
          </p:cNvSpPr>
          <p:nvPr>
            <p:ph type="body" sz="quarter" idx="12" hasCustomPrompt="1"/>
          </p:nvPr>
        </p:nvSpPr>
        <p:spPr>
          <a:xfrm>
            <a:off x="719667" y="1926167"/>
            <a:ext cx="10949517" cy="1845733"/>
          </a:xfrm>
        </p:spPr>
        <p:txBody>
          <a:bodyPr/>
          <a:lstStyle/>
          <a:p>
            <a:pPr lvl="0"/>
            <a:r>
              <a:rPr lang="en-US" noProof="0" dirty="0"/>
              <a:t>Heading </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19669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D257BC-FA2B-401C-B717-7744DEC257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07AC7D5-3A14-40AF-A9F6-507DD02B6B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1BDFA8D-389B-478C-876B-3A6CE97F2738}"/>
              </a:ext>
            </a:extLst>
          </p:cNvPr>
          <p:cNvSpPr>
            <a:spLocks noGrp="1"/>
          </p:cNvSpPr>
          <p:nvPr>
            <p:ph type="dt" sz="half" idx="10"/>
          </p:nvPr>
        </p:nvSpPr>
        <p:spPr/>
        <p:txBody>
          <a:bodyPr/>
          <a:lstStyle/>
          <a:p>
            <a:fld id="{08578925-ED3A-44D5-8001-678E2E519637}" type="datetimeFigureOut">
              <a:rPr lang="en-US" smtClean="0"/>
              <a:t>9/5/2019</a:t>
            </a:fld>
            <a:endParaRPr lang="en-US"/>
          </a:p>
        </p:txBody>
      </p:sp>
      <p:sp>
        <p:nvSpPr>
          <p:cNvPr id="5" name="Footer Placeholder 4">
            <a:extLst>
              <a:ext uri="{FF2B5EF4-FFF2-40B4-BE49-F238E27FC236}">
                <a16:creationId xmlns:a16="http://schemas.microsoft.com/office/drawing/2014/main" xmlns="" id="{38667576-D561-496E-81DC-259D43A559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A8F4C76-7C74-4758-BD54-66D371B3590B}"/>
              </a:ext>
            </a:extLst>
          </p:cNvPr>
          <p:cNvSpPr>
            <a:spLocks noGrp="1"/>
          </p:cNvSpPr>
          <p:nvPr>
            <p:ph type="sldNum" sz="quarter" idx="12"/>
          </p:nvPr>
        </p:nvSpPr>
        <p:spPr/>
        <p:txBody>
          <a:bodyPr/>
          <a:lstStyle/>
          <a:p>
            <a:fld id="{E67B889F-5E99-4D0D-9970-206CBCF7A239}" type="slidenum">
              <a:rPr lang="en-US" smtClean="0"/>
              <a:t>‹#›</a:t>
            </a:fld>
            <a:endParaRPr lang="en-US"/>
          </a:p>
        </p:txBody>
      </p:sp>
    </p:spTree>
    <p:extLst>
      <p:ext uri="{BB962C8B-B14F-4D97-AF65-F5344CB8AC3E}">
        <p14:creationId xmlns:p14="http://schemas.microsoft.com/office/powerpoint/2010/main" val="350523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BEA2F5-7A6E-4D99-A7FD-5D77D32A4F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972BE676-23C2-4AAD-8E58-AC7ADB33BE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CF7C790-1C12-40F2-860A-18D6B0E1C507}"/>
              </a:ext>
            </a:extLst>
          </p:cNvPr>
          <p:cNvSpPr>
            <a:spLocks noGrp="1"/>
          </p:cNvSpPr>
          <p:nvPr>
            <p:ph type="dt" sz="half" idx="10"/>
          </p:nvPr>
        </p:nvSpPr>
        <p:spPr/>
        <p:txBody>
          <a:bodyPr/>
          <a:lstStyle/>
          <a:p>
            <a:fld id="{08578925-ED3A-44D5-8001-678E2E519637}" type="datetimeFigureOut">
              <a:rPr lang="en-US" smtClean="0"/>
              <a:t>9/5/2019</a:t>
            </a:fld>
            <a:endParaRPr lang="en-US"/>
          </a:p>
        </p:txBody>
      </p:sp>
      <p:sp>
        <p:nvSpPr>
          <p:cNvPr id="5" name="Footer Placeholder 4">
            <a:extLst>
              <a:ext uri="{FF2B5EF4-FFF2-40B4-BE49-F238E27FC236}">
                <a16:creationId xmlns:a16="http://schemas.microsoft.com/office/drawing/2014/main" xmlns="" id="{FEDF5DA1-3C00-4369-95E2-2E5D843BC7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AC9CF39-60DC-480D-943E-CB4B0E8B9C19}"/>
              </a:ext>
            </a:extLst>
          </p:cNvPr>
          <p:cNvSpPr>
            <a:spLocks noGrp="1"/>
          </p:cNvSpPr>
          <p:nvPr>
            <p:ph type="sldNum" sz="quarter" idx="12"/>
          </p:nvPr>
        </p:nvSpPr>
        <p:spPr/>
        <p:txBody>
          <a:bodyPr/>
          <a:lstStyle/>
          <a:p>
            <a:fld id="{E67B889F-5E99-4D0D-9970-206CBCF7A239}" type="slidenum">
              <a:rPr lang="en-US" smtClean="0"/>
              <a:t>‹#›</a:t>
            </a:fld>
            <a:endParaRPr lang="en-US"/>
          </a:p>
        </p:txBody>
      </p:sp>
    </p:spTree>
    <p:extLst>
      <p:ext uri="{BB962C8B-B14F-4D97-AF65-F5344CB8AC3E}">
        <p14:creationId xmlns:p14="http://schemas.microsoft.com/office/powerpoint/2010/main" val="258534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2DE4E8-A4FC-45C8-9D2D-ADAF04A89B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AD25021-0280-4335-93B0-F04EA368D2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33455767-0D4C-4574-880E-7DF77FFBBF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EC5494F2-71E7-4198-BBAC-F185BA478C91}"/>
              </a:ext>
            </a:extLst>
          </p:cNvPr>
          <p:cNvSpPr>
            <a:spLocks noGrp="1"/>
          </p:cNvSpPr>
          <p:nvPr>
            <p:ph type="dt" sz="half" idx="10"/>
          </p:nvPr>
        </p:nvSpPr>
        <p:spPr/>
        <p:txBody>
          <a:bodyPr/>
          <a:lstStyle/>
          <a:p>
            <a:fld id="{08578925-ED3A-44D5-8001-678E2E519637}" type="datetimeFigureOut">
              <a:rPr lang="en-US" smtClean="0"/>
              <a:t>9/5/2019</a:t>
            </a:fld>
            <a:endParaRPr lang="en-US"/>
          </a:p>
        </p:txBody>
      </p:sp>
      <p:sp>
        <p:nvSpPr>
          <p:cNvPr id="6" name="Footer Placeholder 5">
            <a:extLst>
              <a:ext uri="{FF2B5EF4-FFF2-40B4-BE49-F238E27FC236}">
                <a16:creationId xmlns:a16="http://schemas.microsoft.com/office/drawing/2014/main" xmlns="" id="{D47A9E44-45F7-4875-B3A6-D80CEF9F1A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D2248DE-2513-49F7-8E74-8A71EBF3CC71}"/>
              </a:ext>
            </a:extLst>
          </p:cNvPr>
          <p:cNvSpPr>
            <a:spLocks noGrp="1"/>
          </p:cNvSpPr>
          <p:nvPr>
            <p:ph type="sldNum" sz="quarter" idx="12"/>
          </p:nvPr>
        </p:nvSpPr>
        <p:spPr/>
        <p:txBody>
          <a:bodyPr/>
          <a:lstStyle/>
          <a:p>
            <a:fld id="{E67B889F-5E99-4D0D-9970-206CBCF7A239}" type="slidenum">
              <a:rPr lang="en-US" smtClean="0"/>
              <a:t>‹#›</a:t>
            </a:fld>
            <a:endParaRPr lang="en-US"/>
          </a:p>
        </p:txBody>
      </p:sp>
    </p:spTree>
    <p:extLst>
      <p:ext uri="{BB962C8B-B14F-4D97-AF65-F5344CB8AC3E}">
        <p14:creationId xmlns:p14="http://schemas.microsoft.com/office/powerpoint/2010/main" val="2066406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AD7FF1-68FE-4A71-A327-6810A6B4B4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AFBEA05-6E3D-4FFC-9C4A-829B0AEA94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7C468EAF-91EC-4921-8C91-56F3200F73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CAA2A230-07EA-4CF2-ACF2-A49D011F18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2253867-AB10-4BF8-AE6D-FC5C5F7434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40CF42C-B134-4B6B-A58D-880648365609}"/>
              </a:ext>
            </a:extLst>
          </p:cNvPr>
          <p:cNvSpPr>
            <a:spLocks noGrp="1"/>
          </p:cNvSpPr>
          <p:nvPr>
            <p:ph type="dt" sz="half" idx="10"/>
          </p:nvPr>
        </p:nvSpPr>
        <p:spPr/>
        <p:txBody>
          <a:bodyPr/>
          <a:lstStyle/>
          <a:p>
            <a:fld id="{08578925-ED3A-44D5-8001-678E2E519637}" type="datetimeFigureOut">
              <a:rPr lang="en-US" smtClean="0"/>
              <a:t>9/5/2019</a:t>
            </a:fld>
            <a:endParaRPr lang="en-US"/>
          </a:p>
        </p:txBody>
      </p:sp>
      <p:sp>
        <p:nvSpPr>
          <p:cNvPr id="8" name="Footer Placeholder 7">
            <a:extLst>
              <a:ext uri="{FF2B5EF4-FFF2-40B4-BE49-F238E27FC236}">
                <a16:creationId xmlns:a16="http://schemas.microsoft.com/office/drawing/2014/main" xmlns="" id="{84E5D5A1-7C50-4A34-820A-DBAE113ADD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E5B4182-0EE1-4DBD-87BC-E65E0F17A5C9}"/>
              </a:ext>
            </a:extLst>
          </p:cNvPr>
          <p:cNvSpPr>
            <a:spLocks noGrp="1"/>
          </p:cNvSpPr>
          <p:nvPr>
            <p:ph type="sldNum" sz="quarter" idx="12"/>
          </p:nvPr>
        </p:nvSpPr>
        <p:spPr/>
        <p:txBody>
          <a:bodyPr/>
          <a:lstStyle/>
          <a:p>
            <a:fld id="{E67B889F-5E99-4D0D-9970-206CBCF7A239}" type="slidenum">
              <a:rPr lang="en-US" smtClean="0"/>
              <a:t>‹#›</a:t>
            </a:fld>
            <a:endParaRPr lang="en-US"/>
          </a:p>
        </p:txBody>
      </p:sp>
    </p:spTree>
    <p:extLst>
      <p:ext uri="{BB962C8B-B14F-4D97-AF65-F5344CB8AC3E}">
        <p14:creationId xmlns:p14="http://schemas.microsoft.com/office/powerpoint/2010/main" val="1040900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3A85E3-5D3B-423F-AC76-48916CD0ED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3E7162F-0425-43E7-9426-46B0CAAA4F57}"/>
              </a:ext>
            </a:extLst>
          </p:cNvPr>
          <p:cNvSpPr>
            <a:spLocks noGrp="1"/>
          </p:cNvSpPr>
          <p:nvPr>
            <p:ph type="dt" sz="half" idx="10"/>
          </p:nvPr>
        </p:nvSpPr>
        <p:spPr/>
        <p:txBody>
          <a:bodyPr/>
          <a:lstStyle/>
          <a:p>
            <a:fld id="{08578925-ED3A-44D5-8001-678E2E519637}" type="datetimeFigureOut">
              <a:rPr lang="en-US" smtClean="0"/>
              <a:t>9/5/2019</a:t>
            </a:fld>
            <a:endParaRPr lang="en-US"/>
          </a:p>
        </p:txBody>
      </p:sp>
      <p:sp>
        <p:nvSpPr>
          <p:cNvPr id="4" name="Footer Placeholder 3">
            <a:extLst>
              <a:ext uri="{FF2B5EF4-FFF2-40B4-BE49-F238E27FC236}">
                <a16:creationId xmlns:a16="http://schemas.microsoft.com/office/drawing/2014/main" xmlns="" id="{4AD10F37-1D30-49FB-9D55-22884A2311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331DEFC5-E451-4F18-B219-AB599AB5CF07}"/>
              </a:ext>
            </a:extLst>
          </p:cNvPr>
          <p:cNvSpPr>
            <a:spLocks noGrp="1"/>
          </p:cNvSpPr>
          <p:nvPr>
            <p:ph type="sldNum" sz="quarter" idx="12"/>
          </p:nvPr>
        </p:nvSpPr>
        <p:spPr/>
        <p:txBody>
          <a:bodyPr/>
          <a:lstStyle/>
          <a:p>
            <a:fld id="{E67B889F-5E99-4D0D-9970-206CBCF7A239}" type="slidenum">
              <a:rPr lang="en-US" smtClean="0"/>
              <a:t>‹#›</a:t>
            </a:fld>
            <a:endParaRPr lang="en-US"/>
          </a:p>
        </p:txBody>
      </p:sp>
    </p:spTree>
    <p:extLst>
      <p:ext uri="{BB962C8B-B14F-4D97-AF65-F5344CB8AC3E}">
        <p14:creationId xmlns:p14="http://schemas.microsoft.com/office/powerpoint/2010/main" val="3457887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2C21E45-EAAA-4BB4-922B-F320F36CF35F}"/>
              </a:ext>
            </a:extLst>
          </p:cNvPr>
          <p:cNvSpPr>
            <a:spLocks noGrp="1"/>
          </p:cNvSpPr>
          <p:nvPr>
            <p:ph type="dt" sz="half" idx="10"/>
          </p:nvPr>
        </p:nvSpPr>
        <p:spPr/>
        <p:txBody>
          <a:bodyPr/>
          <a:lstStyle/>
          <a:p>
            <a:fld id="{08578925-ED3A-44D5-8001-678E2E519637}" type="datetimeFigureOut">
              <a:rPr lang="en-US" smtClean="0"/>
              <a:t>9/5/2019</a:t>
            </a:fld>
            <a:endParaRPr lang="en-US"/>
          </a:p>
        </p:txBody>
      </p:sp>
      <p:sp>
        <p:nvSpPr>
          <p:cNvPr id="3" name="Footer Placeholder 2">
            <a:extLst>
              <a:ext uri="{FF2B5EF4-FFF2-40B4-BE49-F238E27FC236}">
                <a16:creationId xmlns:a16="http://schemas.microsoft.com/office/drawing/2014/main" xmlns="" id="{F5992F0E-349B-4BB9-9CA0-5113BD7A0E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09E48BB2-70F5-433A-AB8C-2E1FF36A5CA5}"/>
              </a:ext>
            </a:extLst>
          </p:cNvPr>
          <p:cNvSpPr>
            <a:spLocks noGrp="1"/>
          </p:cNvSpPr>
          <p:nvPr>
            <p:ph type="sldNum" sz="quarter" idx="12"/>
          </p:nvPr>
        </p:nvSpPr>
        <p:spPr/>
        <p:txBody>
          <a:bodyPr/>
          <a:lstStyle/>
          <a:p>
            <a:fld id="{E67B889F-5E99-4D0D-9970-206CBCF7A239}" type="slidenum">
              <a:rPr lang="en-US" smtClean="0"/>
              <a:t>‹#›</a:t>
            </a:fld>
            <a:endParaRPr lang="en-US"/>
          </a:p>
        </p:txBody>
      </p:sp>
    </p:spTree>
    <p:extLst>
      <p:ext uri="{BB962C8B-B14F-4D97-AF65-F5344CB8AC3E}">
        <p14:creationId xmlns:p14="http://schemas.microsoft.com/office/powerpoint/2010/main" val="2123950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FFF20E-BBF4-4229-9BD1-529DBDA3EF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6B621F24-1DE0-47DE-B444-2646B7B00C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79487BB3-0C8A-4DE6-85B3-8FED7EFED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1EAE5AA-D1B5-4D87-B549-56F6822A7F28}"/>
              </a:ext>
            </a:extLst>
          </p:cNvPr>
          <p:cNvSpPr>
            <a:spLocks noGrp="1"/>
          </p:cNvSpPr>
          <p:nvPr>
            <p:ph type="dt" sz="half" idx="10"/>
          </p:nvPr>
        </p:nvSpPr>
        <p:spPr/>
        <p:txBody>
          <a:bodyPr/>
          <a:lstStyle/>
          <a:p>
            <a:fld id="{08578925-ED3A-44D5-8001-678E2E519637}" type="datetimeFigureOut">
              <a:rPr lang="en-US" smtClean="0"/>
              <a:t>9/5/2019</a:t>
            </a:fld>
            <a:endParaRPr lang="en-US"/>
          </a:p>
        </p:txBody>
      </p:sp>
      <p:sp>
        <p:nvSpPr>
          <p:cNvPr id="6" name="Footer Placeholder 5">
            <a:extLst>
              <a:ext uri="{FF2B5EF4-FFF2-40B4-BE49-F238E27FC236}">
                <a16:creationId xmlns:a16="http://schemas.microsoft.com/office/drawing/2014/main" xmlns="" id="{483B4A1E-5A52-4237-AC44-72EB117C2B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B1BA369-5385-4661-A007-CE93D24DA460}"/>
              </a:ext>
            </a:extLst>
          </p:cNvPr>
          <p:cNvSpPr>
            <a:spLocks noGrp="1"/>
          </p:cNvSpPr>
          <p:nvPr>
            <p:ph type="sldNum" sz="quarter" idx="12"/>
          </p:nvPr>
        </p:nvSpPr>
        <p:spPr/>
        <p:txBody>
          <a:bodyPr/>
          <a:lstStyle/>
          <a:p>
            <a:fld id="{E67B889F-5E99-4D0D-9970-206CBCF7A239}" type="slidenum">
              <a:rPr lang="en-US" smtClean="0"/>
              <a:t>‹#›</a:t>
            </a:fld>
            <a:endParaRPr lang="en-US"/>
          </a:p>
        </p:txBody>
      </p:sp>
    </p:spTree>
    <p:extLst>
      <p:ext uri="{BB962C8B-B14F-4D97-AF65-F5344CB8AC3E}">
        <p14:creationId xmlns:p14="http://schemas.microsoft.com/office/powerpoint/2010/main" val="4209216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2FCC4D-1EEA-43C3-B5D8-F0C0E46834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F49DDB6F-9D30-4A05-900A-B32DCF64E9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FCAF39B-3D33-4611-88D3-3AED14086B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C322A19-36BE-442B-A1A0-B40D93B84956}"/>
              </a:ext>
            </a:extLst>
          </p:cNvPr>
          <p:cNvSpPr>
            <a:spLocks noGrp="1"/>
          </p:cNvSpPr>
          <p:nvPr>
            <p:ph type="dt" sz="half" idx="10"/>
          </p:nvPr>
        </p:nvSpPr>
        <p:spPr/>
        <p:txBody>
          <a:bodyPr/>
          <a:lstStyle/>
          <a:p>
            <a:fld id="{08578925-ED3A-44D5-8001-678E2E519637}" type="datetimeFigureOut">
              <a:rPr lang="en-US" smtClean="0"/>
              <a:t>9/5/2019</a:t>
            </a:fld>
            <a:endParaRPr lang="en-US"/>
          </a:p>
        </p:txBody>
      </p:sp>
      <p:sp>
        <p:nvSpPr>
          <p:cNvPr id="6" name="Footer Placeholder 5">
            <a:extLst>
              <a:ext uri="{FF2B5EF4-FFF2-40B4-BE49-F238E27FC236}">
                <a16:creationId xmlns:a16="http://schemas.microsoft.com/office/drawing/2014/main" xmlns="" id="{FF1EAF05-5995-4849-A6D7-0F7F9D0006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A4994BA-BB30-4EAB-9627-F3D799426C3C}"/>
              </a:ext>
            </a:extLst>
          </p:cNvPr>
          <p:cNvSpPr>
            <a:spLocks noGrp="1"/>
          </p:cNvSpPr>
          <p:nvPr>
            <p:ph type="sldNum" sz="quarter" idx="12"/>
          </p:nvPr>
        </p:nvSpPr>
        <p:spPr/>
        <p:txBody>
          <a:bodyPr/>
          <a:lstStyle/>
          <a:p>
            <a:fld id="{E67B889F-5E99-4D0D-9970-206CBCF7A239}" type="slidenum">
              <a:rPr lang="en-US" smtClean="0"/>
              <a:t>‹#›</a:t>
            </a:fld>
            <a:endParaRPr lang="en-US"/>
          </a:p>
        </p:txBody>
      </p:sp>
    </p:spTree>
    <p:extLst>
      <p:ext uri="{BB962C8B-B14F-4D97-AF65-F5344CB8AC3E}">
        <p14:creationId xmlns:p14="http://schemas.microsoft.com/office/powerpoint/2010/main" val="2248363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A5264A0-4DC4-4512-B3BF-E82674603E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4C2B64CB-E4A8-448A-B5F9-696EF0A4DE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AA95F14-FF90-43AE-88D0-5F55AC4991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78925-ED3A-44D5-8001-678E2E519637}" type="datetimeFigureOut">
              <a:rPr lang="en-US" smtClean="0"/>
              <a:t>9/5/2019</a:t>
            </a:fld>
            <a:endParaRPr lang="en-US"/>
          </a:p>
        </p:txBody>
      </p:sp>
      <p:sp>
        <p:nvSpPr>
          <p:cNvPr id="5" name="Footer Placeholder 4">
            <a:extLst>
              <a:ext uri="{FF2B5EF4-FFF2-40B4-BE49-F238E27FC236}">
                <a16:creationId xmlns:a16="http://schemas.microsoft.com/office/drawing/2014/main" xmlns="" id="{48C4B3F6-76F8-4FBF-B8AB-E08C49BEC5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A2DFEE5-7F3C-4EE9-93F8-E4B0AA5CAC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B889F-5E99-4D0D-9970-206CBCF7A239}" type="slidenum">
              <a:rPr lang="en-US" smtClean="0"/>
              <a:t>‹#›</a:t>
            </a:fld>
            <a:endParaRPr lang="en-US"/>
          </a:p>
        </p:txBody>
      </p:sp>
    </p:spTree>
    <p:extLst>
      <p:ext uri="{BB962C8B-B14F-4D97-AF65-F5344CB8AC3E}">
        <p14:creationId xmlns:p14="http://schemas.microsoft.com/office/powerpoint/2010/main" val="3973911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719403" y="1925896"/>
            <a:ext cx="10943167" cy="4089010"/>
          </a:xfrm>
        </p:spPr>
        <p:txBody>
          <a:bodyPr>
            <a:normAutofit fontScale="85000" lnSpcReduction="10000"/>
          </a:bodyPr>
          <a:lstStyle/>
          <a:p>
            <a:pPr marL="0" indent="0" algn="just">
              <a:buNone/>
            </a:pPr>
            <a:r>
              <a:rPr lang="en-US" sz="3800" dirty="0"/>
              <a:t>You have an Identity-of-Interest if …</a:t>
            </a:r>
          </a:p>
          <a:p>
            <a:pPr algn="just"/>
            <a:r>
              <a:rPr lang="en-US" dirty="0"/>
              <a:t>There is any financial interest of the Borrower in the General Contractor/Architect, or vice versa.</a:t>
            </a:r>
          </a:p>
          <a:p>
            <a:pPr algn="just"/>
            <a:r>
              <a:rPr lang="en-US" dirty="0"/>
              <a:t>Any officer, director, stockholder, or partner of the Borrower is also an officer, director, stockholder, or partner of the General Contractor/Architect. </a:t>
            </a:r>
          </a:p>
          <a:p>
            <a:pPr algn="just"/>
            <a:r>
              <a:rPr lang="en-US" dirty="0"/>
              <a:t>Any officer, director, stockholder, or partner of the Borrower has any financial interest in the General Contractor/Architect, or any officer, director, stockholder, or partner of the General Contractor/Architect has any financial interest in the Borrower. </a:t>
            </a:r>
          </a:p>
          <a:p>
            <a:pPr algn="just"/>
            <a:r>
              <a:rPr lang="en-US" dirty="0"/>
              <a:t>The General Contractor/Architect advances any funds to the Borrower. </a:t>
            </a:r>
          </a:p>
          <a:p>
            <a:pPr marL="380990" indent="-380990">
              <a:buFontTx/>
              <a:buChar char="-"/>
            </a:pPr>
            <a:endParaRPr lang="en-GB" dirty="0">
              <a:latin typeface="Arial"/>
              <a:cs typeface="Arial"/>
            </a:endParaRPr>
          </a:p>
        </p:txBody>
      </p:sp>
      <p:sp>
        <p:nvSpPr>
          <p:cNvPr id="4" name="Title 3"/>
          <p:cNvSpPr>
            <a:spLocks noGrp="1"/>
          </p:cNvSpPr>
          <p:nvPr>
            <p:ph type="title"/>
          </p:nvPr>
        </p:nvSpPr>
        <p:spPr>
          <a:xfrm>
            <a:off x="719403" y="624564"/>
            <a:ext cx="10948723" cy="820737"/>
          </a:xfrm>
        </p:spPr>
        <p:txBody>
          <a:bodyPr>
            <a:normAutofit fontScale="90000"/>
          </a:bodyPr>
          <a:lstStyle/>
          <a:p>
            <a:r>
              <a:rPr lang="en-GB" sz="3600" b="1" dirty="0">
                <a:latin typeface="Arial"/>
                <a:cs typeface="Arial"/>
              </a:rPr>
              <a:t>221(d)(4) New Construction/Substantial Rehabilitation</a:t>
            </a:r>
            <a:r>
              <a:rPr lang="en-GB" b="1" dirty="0">
                <a:latin typeface="Arial"/>
                <a:cs typeface="Arial"/>
              </a:rPr>
              <a:t/>
            </a:r>
            <a:br>
              <a:rPr lang="en-GB" b="1" dirty="0">
                <a:latin typeface="Arial"/>
                <a:cs typeface="Arial"/>
              </a:rPr>
            </a:br>
            <a:r>
              <a:rPr lang="en-GB" b="1" dirty="0">
                <a:solidFill>
                  <a:srgbClr val="69BE28"/>
                </a:solidFill>
                <a:latin typeface="Arial"/>
                <a:cs typeface="Arial"/>
              </a:rPr>
              <a:t>Identity-of-Interest</a:t>
            </a:r>
          </a:p>
        </p:txBody>
      </p:sp>
    </p:spTree>
    <p:extLst>
      <p:ext uri="{BB962C8B-B14F-4D97-AF65-F5344CB8AC3E}">
        <p14:creationId xmlns:p14="http://schemas.microsoft.com/office/powerpoint/2010/main" val="2073705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719403" y="1925896"/>
            <a:ext cx="10943167" cy="4089010"/>
          </a:xfrm>
        </p:spPr>
        <p:txBody>
          <a:bodyPr>
            <a:normAutofit fontScale="47500" lnSpcReduction="20000"/>
          </a:bodyPr>
          <a:lstStyle/>
          <a:p>
            <a:pPr marL="0" indent="0" algn="just">
              <a:buNone/>
            </a:pPr>
            <a:r>
              <a:rPr lang="en-US" sz="6700" dirty="0"/>
              <a:t>You have an Identity-of-Interest if …</a:t>
            </a:r>
          </a:p>
          <a:p>
            <a:pPr algn="just"/>
            <a:r>
              <a:rPr lang="en-US" sz="5100" dirty="0"/>
              <a:t>The General Contractor/Architect supplies and pays, on behalf of the Borrower, the cost of any architectural services or engineering services other than those of a surveyor, general superintendent, or engineer employed by a General Contractor/Architect in connection with its obligations under each respective contract. </a:t>
            </a:r>
          </a:p>
          <a:p>
            <a:pPr algn="just"/>
            <a:r>
              <a:rPr lang="en-US" sz="5100" dirty="0"/>
              <a:t>The General Contractor/Architect takes stock or any interest in the Borrower entity as payment for services.</a:t>
            </a:r>
          </a:p>
          <a:p>
            <a:pPr algn="just"/>
            <a:r>
              <a:rPr lang="en-US" sz="5100" dirty="0"/>
              <a:t>Any relationship (e.g. family) existing which would give the Borrower or General Contractor/Architect control or influence over the price of the contract or the price paid to the subcontractor, material supplier or lessor of equipment. </a:t>
            </a:r>
          </a:p>
          <a:p>
            <a:pPr algn="just"/>
            <a:r>
              <a:rPr lang="en-US" sz="5100" dirty="0"/>
              <a:t>There exists or comes into being any side deals, agreements, contracts, or undertakings entered into or contemplated, thereby altering, amending, or canceling any of the required closing documents, except as approved by the Secretary. </a:t>
            </a:r>
          </a:p>
          <a:p>
            <a:pPr marL="380990" indent="-380990">
              <a:buFontTx/>
              <a:buChar char="-"/>
            </a:pPr>
            <a:endParaRPr lang="en-GB" dirty="0">
              <a:latin typeface="Arial"/>
              <a:cs typeface="Arial"/>
            </a:endParaRPr>
          </a:p>
        </p:txBody>
      </p:sp>
      <p:sp>
        <p:nvSpPr>
          <p:cNvPr id="4" name="Title 3"/>
          <p:cNvSpPr>
            <a:spLocks noGrp="1"/>
          </p:cNvSpPr>
          <p:nvPr>
            <p:ph type="title"/>
          </p:nvPr>
        </p:nvSpPr>
        <p:spPr>
          <a:xfrm>
            <a:off x="719403" y="624564"/>
            <a:ext cx="10948723" cy="820737"/>
          </a:xfrm>
        </p:spPr>
        <p:txBody>
          <a:bodyPr>
            <a:normAutofit fontScale="90000"/>
          </a:bodyPr>
          <a:lstStyle/>
          <a:p>
            <a:r>
              <a:rPr lang="en-GB" sz="3600" b="1" dirty="0">
                <a:latin typeface="Arial"/>
                <a:cs typeface="Arial"/>
              </a:rPr>
              <a:t>221(d)(4) New Construction/Substantial Rehabilitation</a:t>
            </a:r>
            <a:r>
              <a:rPr lang="en-GB" b="1" dirty="0">
                <a:latin typeface="Arial"/>
                <a:cs typeface="Arial"/>
              </a:rPr>
              <a:t/>
            </a:r>
            <a:br>
              <a:rPr lang="en-GB" b="1" dirty="0">
                <a:latin typeface="Arial"/>
                <a:cs typeface="Arial"/>
              </a:rPr>
            </a:br>
            <a:r>
              <a:rPr lang="en-GB" b="1" dirty="0">
                <a:solidFill>
                  <a:srgbClr val="69BE28"/>
                </a:solidFill>
                <a:latin typeface="Arial"/>
                <a:cs typeface="Arial"/>
              </a:rPr>
              <a:t>Identity-of-Interest</a:t>
            </a:r>
          </a:p>
        </p:txBody>
      </p:sp>
    </p:spTree>
    <p:extLst>
      <p:ext uri="{BB962C8B-B14F-4D97-AF65-F5344CB8AC3E}">
        <p14:creationId xmlns:p14="http://schemas.microsoft.com/office/powerpoint/2010/main" val="9847191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719403" y="1925896"/>
            <a:ext cx="10943167" cy="3027105"/>
          </a:xfrm>
        </p:spPr>
        <p:txBody>
          <a:bodyPr>
            <a:normAutofit lnSpcReduction="10000"/>
          </a:bodyPr>
          <a:lstStyle/>
          <a:p>
            <a:pPr algn="just"/>
            <a:r>
              <a:rPr lang="en-US" sz="2400" dirty="0"/>
              <a:t>Sponsor Profit and Risk Allowance (SPRA) or Builder and Sponsor’s Profit and Risk Allowance (BSPRA) are </a:t>
            </a:r>
            <a:r>
              <a:rPr lang="en-US" sz="2400" u="sng" dirty="0"/>
              <a:t>allowances</a:t>
            </a:r>
            <a:r>
              <a:rPr lang="en-US" sz="2400" dirty="0"/>
              <a:t> included in the mortgage calculation in lieu of a Developer’s fee.</a:t>
            </a:r>
          </a:p>
          <a:p>
            <a:pPr lvl="1" algn="just"/>
            <a:endParaRPr lang="en-US" dirty="0"/>
          </a:p>
          <a:p>
            <a:pPr algn="just"/>
            <a:r>
              <a:rPr lang="en-US" sz="2400" dirty="0"/>
              <a:t>Recognized as both a </a:t>
            </a:r>
            <a:r>
              <a:rPr lang="en-US" sz="2400" u="sng" dirty="0"/>
              <a:t>source of funds </a:t>
            </a:r>
            <a:r>
              <a:rPr lang="en-US" sz="2400" dirty="0"/>
              <a:t>and a </a:t>
            </a:r>
            <a:r>
              <a:rPr lang="en-US" sz="2400" u="sng" dirty="0"/>
              <a:t>use of funds</a:t>
            </a:r>
            <a:r>
              <a:rPr lang="en-US" sz="2400" dirty="0"/>
              <a:t>.</a:t>
            </a:r>
          </a:p>
          <a:p>
            <a:pPr algn="just"/>
            <a:endParaRPr lang="en-US" sz="2400" dirty="0"/>
          </a:p>
          <a:p>
            <a:pPr algn="just"/>
            <a:r>
              <a:rPr lang="en-US" sz="2400" dirty="0"/>
              <a:t>Electing to use BSPRA effectively increases the cost-limited mortgage amount (Criterion 3), but requires an identity-of-interest be established with the General Contractor</a:t>
            </a:r>
            <a:endParaRPr lang="en-GB" sz="2400" dirty="0"/>
          </a:p>
          <a:p>
            <a:pPr marL="0" indent="0" algn="just">
              <a:buNone/>
            </a:pPr>
            <a:endParaRPr lang="en-US" dirty="0"/>
          </a:p>
          <a:p>
            <a:pPr marL="380990" indent="-380990" algn="just">
              <a:buFontTx/>
              <a:buChar char="-"/>
            </a:pPr>
            <a:endParaRPr lang="en-GB" dirty="0">
              <a:latin typeface="Arial"/>
              <a:cs typeface="Arial"/>
            </a:endParaRPr>
          </a:p>
        </p:txBody>
      </p:sp>
      <p:sp>
        <p:nvSpPr>
          <p:cNvPr id="4" name="Title 3"/>
          <p:cNvSpPr>
            <a:spLocks noGrp="1"/>
          </p:cNvSpPr>
          <p:nvPr>
            <p:ph type="title"/>
          </p:nvPr>
        </p:nvSpPr>
        <p:spPr>
          <a:xfrm>
            <a:off x="719403" y="624564"/>
            <a:ext cx="10948723" cy="820737"/>
          </a:xfrm>
        </p:spPr>
        <p:txBody>
          <a:bodyPr>
            <a:normAutofit fontScale="90000"/>
          </a:bodyPr>
          <a:lstStyle/>
          <a:p>
            <a:r>
              <a:rPr lang="en-GB" sz="3600" b="1" dirty="0">
                <a:latin typeface="Arial"/>
                <a:cs typeface="Arial"/>
              </a:rPr>
              <a:t>221(d)(4) New Construction/Substantial Rehabilitation</a:t>
            </a:r>
            <a:r>
              <a:rPr lang="en-GB" b="1" dirty="0">
                <a:latin typeface="Arial"/>
                <a:cs typeface="Arial"/>
              </a:rPr>
              <a:t/>
            </a:r>
            <a:br>
              <a:rPr lang="en-GB" b="1" dirty="0">
                <a:latin typeface="Arial"/>
                <a:cs typeface="Arial"/>
              </a:rPr>
            </a:br>
            <a:r>
              <a:rPr lang="en-GB" b="1" dirty="0">
                <a:solidFill>
                  <a:srgbClr val="69BE28"/>
                </a:solidFill>
                <a:latin typeface="Arial"/>
                <a:cs typeface="Arial"/>
              </a:rPr>
              <a:t>Identity-of-Interest: General Contractor</a:t>
            </a:r>
          </a:p>
        </p:txBody>
      </p:sp>
    </p:spTree>
    <p:extLst>
      <p:ext uri="{BB962C8B-B14F-4D97-AF65-F5344CB8AC3E}">
        <p14:creationId xmlns:p14="http://schemas.microsoft.com/office/powerpoint/2010/main" val="10467985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719403" y="1925896"/>
            <a:ext cx="10943167" cy="3027105"/>
          </a:xfrm>
        </p:spPr>
        <p:txBody>
          <a:bodyPr>
            <a:normAutofit/>
          </a:bodyPr>
          <a:lstStyle/>
          <a:p>
            <a:r>
              <a:rPr lang="en-US" dirty="0"/>
              <a:t>Nonprofit Borrowers may earn a Developer fee on a new construction or substantial rehabilitation project</a:t>
            </a:r>
          </a:p>
          <a:p>
            <a:endParaRPr lang="en-US" dirty="0"/>
          </a:p>
          <a:p>
            <a:pPr lvl="1"/>
            <a:r>
              <a:rPr lang="en-US" sz="2800" dirty="0"/>
              <a:t>If a Developer fee is recognized, BSPRA </a:t>
            </a:r>
            <a:r>
              <a:rPr lang="en-US" sz="2800" u="sng" dirty="0"/>
              <a:t>may not </a:t>
            </a:r>
            <a:r>
              <a:rPr lang="en-US" sz="2800" dirty="0"/>
              <a:t>be utilized. </a:t>
            </a:r>
            <a:endParaRPr lang="en-GB" sz="2800" dirty="0">
              <a:latin typeface="Arial"/>
              <a:cs typeface="Arial"/>
            </a:endParaRPr>
          </a:p>
        </p:txBody>
      </p:sp>
      <p:sp>
        <p:nvSpPr>
          <p:cNvPr id="4" name="Title 3"/>
          <p:cNvSpPr>
            <a:spLocks noGrp="1"/>
          </p:cNvSpPr>
          <p:nvPr>
            <p:ph type="title"/>
          </p:nvPr>
        </p:nvSpPr>
        <p:spPr>
          <a:xfrm>
            <a:off x="719403" y="624564"/>
            <a:ext cx="10948723" cy="820737"/>
          </a:xfrm>
        </p:spPr>
        <p:txBody>
          <a:bodyPr>
            <a:normAutofit fontScale="90000"/>
          </a:bodyPr>
          <a:lstStyle/>
          <a:p>
            <a:r>
              <a:rPr lang="en-GB" sz="3600" b="1" dirty="0">
                <a:latin typeface="Arial"/>
                <a:cs typeface="Arial"/>
              </a:rPr>
              <a:t>221(d)(4) New Construction/Substantial Rehabilitation</a:t>
            </a:r>
            <a:r>
              <a:rPr lang="en-GB" b="1" dirty="0">
                <a:latin typeface="Arial"/>
                <a:cs typeface="Arial"/>
              </a:rPr>
              <a:t/>
            </a:r>
            <a:br>
              <a:rPr lang="en-GB" b="1" dirty="0">
                <a:latin typeface="Arial"/>
                <a:cs typeface="Arial"/>
              </a:rPr>
            </a:br>
            <a:r>
              <a:rPr lang="en-GB" b="1" dirty="0">
                <a:solidFill>
                  <a:srgbClr val="69BE28"/>
                </a:solidFill>
                <a:latin typeface="Arial"/>
                <a:cs typeface="Arial"/>
              </a:rPr>
              <a:t>Non-Profit Developer’s Fee</a:t>
            </a:r>
          </a:p>
        </p:txBody>
      </p:sp>
    </p:spTree>
    <p:extLst>
      <p:ext uri="{BB962C8B-B14F-4D97-AF65-F5344CB8AC3E}">
        <p14:creationId xmlns:p14="http://schemas.microsoft.com/office/powerpoint/2010/main" val="25955997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719403" y="1925896"/>
            <a:ext cx="10943167" cy="4307540"/>
          </a:xfrm>
        </p:spPr>
        <p:txBody>
          <a:bodyPr>
            <a:normAutofit fontScale="85000" lnSpcReduction="10000"/>
          </a:bodyPr>
          <a:lstStyle/>
          <a:p>
            <a:pPr algn="just"/>
            <a:r>
              <a:rPr lang="en-GB" sz="2400" dirty="0"/>
              <a:t>SPRA </a:t>
            </a:r>
            <a:r>
              <a:rPr lang="en-GB" sz="2400" u="sng" dirty="0"/>
              <a:t>does not require </a:t>
            </a:r>
            <a:r>
              <a:rPr lang="en-GB" sz="2400" dirty="0"/>
              <a:t>an identity of interest between the Borrower and the General Contractor</a:t>
            </a:r>
          </a:p>
          <a:p>
            <a:pPr lvl="1" algn="just"/>
            <a:r>
              <a:rPr lang="en-US" dirty="0"/>
              <a:t>Calculated at 10% of architect's fees, carrying and financing charges, legal, organizational, and audit expenses. </a:t>
            </a:r>
          </a:p>
          <a:p>
            <a:pPr lvl="1" algn="just"/>
            <a:r>
              <a:rPr lang="en-US" dirty="0"/>
              <a:t>Builder’s Profit </a:t>
            </a:r>
            <a:r>
              <a:rPr lang="en-US" u="sng" dirty="0"/>
              <a:t>is allowed</a:t>
            </a:r>
            <a:r>
              <a:rPr lang="en-US" dirty="0"/>
              <a:t>.</a:t>
            </a:r>
          </a:p>
          <a:p>
            <a:pPr algn="just"/>
            <a:r>
              <a:rPr lang="en-GB" sz="2400" dirty="0"/>
              <a:t>BSPRA </a:t>
            </a:r>
            <a:r>
              <a:rPr lang="en-GB" sz="2400" u="sng" dirty="0"/>
              <a:t>requires</a:t>
            </a:r>
            <a:r>
              <a:rPr lang="en-GB" sz="2400" dirty="0"/>
              <a:t> an established identity-of-interest between the Borrower and the General Contractor. </a:t>
            </a:r>
          </a:p>
          <a:p>
            <a:pPr lvl="1" algn="just"/>
            <a:r>
              <a:rPr lang="en-US" dirty="0"/>
              <a:t>Calculated at 10% of the estimated cost of on-site improvements, structures, general requirements, general overhead, architect's fees, carrying charges and financing, legal, organizational and audit expenses.</a:t>
            </a:r>
          </a:p>
          <a:p>
            <a:pPr lvl="1" algn="just"/>
            <a:r>
              <a:rPr lang="en-GB" dirty="0"/>
              <a:t>Builder’s Profit </a:t>
            </a:r>
            <a:r>
              <a:rPr lang="en-GB" u="sng" dirty="0"/>
              <a:t>is not allowed</a:t>
            </a:r>
            <a:r>
              <a:rPr lang="en-GB" dirty="0"/>
              <a:t>.</a:t>
            </a:r>
            <a:endParaRPr lang="en-US" dirty="0"/>
          </a:p>
          <a:p>
            <a:pPr marL="342900" lvl="1" indent="-342900" algn="just">
              <a:spcBef>
                <a:spcPts val="1000"/>
              </a:spcBef>
            </a:pPr>
            <a:endParaRPr lang="en-US" dirty="0"/>
          </a:p>
          <a:p>
            <a:pPr lvl="1" algn="just"/>
            <a:r>
              <a:rPr lang="en-US" dirty="0"/>
              <a:t>For substantial rehabilitation projects, SPRA/BSPRA is 10% of these costs excluding the as-is value of the existing structure. </a:t>
            </a:r>
          </a:p>
          <a:p>
            <a:pPr marL="0" indent="0" algn="just">
              <a:buNone/>
            </a:pPr>
            <a:endParaRPr lang="en-GB" sz="1600" dirty="0">
              <a:latin typeface="Arial"/>
              <a:cs typeface="Arial"/>
            </a:endParaRPr>
          </a:p>
        </p:txBody>
      </p:sp>
      <p:sp>
        <p:nvSpPr>
          <p:cNvPr id="4" name="Title 3"/>
          <p:cNvSpPr>
            <a:spLocks noGrp="1"/>
          </p:cNvSpPr>
          <p:nvPr>
            <p:ph type="title"/>
          </p:nvPr>
        </p:nvSpPr>
        <p:spPr>
          <a:xfrm>
            <a:off x="719403" y="624564"/>
            <a:ext cx="10948723" cy="820737"/>
          </a:xfrm>
        </p:spPr>
        <p:txBody>
          <a:bodyPr>
            <a:normAutofit fontScale="90000"/>
          </a:bodyPr>
          <a:lstStyle/>
          <a:p>
            <a:r>
              <a:rPr lang="en-GB" sz="3600" b="1" dirty="0">
                <a:latin typeface="Arial"/>
                <a:cs typeface="Arial"/>
              </a:rPr>
              <a:t>221(d)(4) New Construction/Substantial Rehabilitation</a:t>
            </a:r>
            <a:r>
              <a:rPr lang="en-GB" b="1" dirty="0">
                <a:latin typeface="Arial"/>
                <a:cs typeface="Arial"/>
              </a:rPr>
              <a:t/>
            </a:r>
            <a:br>
              <a:rPr lang="en-GB" b="1" dirty="0">
                <a:latin typeface="Arial"/>
                <a:cs typeface="Arial"/>
              </a:rPr>
            </a:br>
            <a:r>
              <a:rPr lang="en-GB" b="1" dirty="0">
                <a:solidFill>
                  <a:srgbClr val="69BE28"/>
                </a:solidFill>
                <a:latin typeface="Arial"/>
                <a:cs typeface="Arial"/>
              </a:rPr>
              <a:t>BSPRA vs. SPRA</a:t>
            </a:r>
          </a:p>
        </p:txBody>
      </p:sp>
    </p:spTree>
    <p:extLst>
      <p:ext uri="{BB962C8B-B14F-4D97-AF65-F5344CB8AC3E}">
        <p14:creationId xmlns:p14="http://schemas.microsoft.com/office/powerpoint/2010/main" val="10783472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719403" y="1925896"/>
            <a:ext cx="10943167" cy="4307540"/>
          </a:xfrm>
        </p:spPr>
        <p:txBody>
          <a:bodyPr>
            <a:normAutofit fontScale="85000" lnSpcReduction="10000"/>
          </a:bodyPr>
          <a:lstStyle/>
          <a:p>
            <a:pPr marL="0" indent="0" algn="just">
              <a:buNone/>
            </a:pPr>
            <a:r>
              <a:rPr lang="en-GB" sz="2100" b="1" dirty="0">
                <a:latin typeface="Arial"/>
                <a:cs typeface="Arial"/>
              </a:rPr>
              <a:t>SPRA</a:t>
            </a:r>
            <a:endParaRPr lang="en-GB" sz="1600" b="1" dirty="0">
              <a:latin typeface="Arial"/>
              <a:cs typeface="Arial"/>
            </a:endParaRPr>
          </a:p>
        </p:txBody>
      </p:sp>
      <p:sp>
        <p:nvSpPr>
          <p:cNvPr id="4" name="Title 3"/>
          <p:cNvSpPr>
            <a:spLocks noGrp="1"/>
          </p:cNvSpPr>
          <p:nvPr>
            <p:ph type="title"/>
          </p:nvPr>
        </p:nvSpPr>
        <p:spPr>
          <a:xfrm>
            <a:off x="719403" y="624564"/>
            <a:ext cx="10948723" cy="820737"/>
          </a:xfrm>
        </p:spPr>
        <p:txBody>
          <a:bodyPr>
            <a:normAutofit fontScale="90000"/>
          </a:bodyPr>
          <a:lstStyle/>
          <a:p>
            <a:r>
              <a:rPr lang="en-GB" sz="3600" b="1" dirty="0">
                <a:latin typeface="Arial"/>
                <a:cs typeface="Arial"/>
              </a:rPr>
              <a:t>221(d)(4) New Construction/Substantial Rehabilitation</a:t>
            </a:r>
            <a:r>
              <a:rPr lang="en-GB" b="1" dirty="0">
                <a:latin typeface="Arial"/>
                <a:cs typeface="Arial"/>
              </a:rPr>
              <a:t/>
            </a:r>
            <a:br>
              <a:rPr lang="en-GB" b="1" dirty="0">
                <a:latin typeface="Arial"/>
                <a:cs typeface="Arial"/>
              </a:rPr>
            </a:br>
            <a:r>
              <a:rPr lang="en-GB" b="1" dirty="0">
                <a:solidFill>
                  <a:srgbClr val="69BE28"/>
                </a:solidFill>
                <a:latin typeface="Arial"/>
                <a:cs typeface="Arial"/>
              </a:rPr>
              <a:t>BSPRA vs. SPRA</a:t>
            </a:r>
          </a:p>
        </p:txBody>
      </p:sp>
      <p:graphicFrame>
        <p:nvGraphicFramePr>
          <p:cNvPr id="5" name="Table 4">
            <a:extLst>
              <a:ext uri="{FF2B5EF4-FFF2-40B4-BE49-F238E27FC236}">
                <a16:creationId xmlns:a16="http://schemas.microsoft.com/office/drawing/2014/main" xmlns="" id="{CE099727-10B3-469B-B32A-FB88C7FEB55C}"/>
              </a:ext>
            </a:extLst>
          </p:cNvPr>
          <p:cNvGraphicFramePr>
            <a:graphicFrameLocks noGrp="1"/>
          </p:cNvGraphicFramePr>
          <p:nvPr>
            <p:extLst>
              <p:ext uri="{D42A27DB-BD31-4B8C-83A1-F6EECF244321}">
                <p14:modId xmlns:p14="http://schemas.microsoft.com/office/powerpoint/2010/main" val="1213649365"/>
              </p:ext>
            </p:extLst>
          </p:nvPr>
        </p:nvGraphicFramePr>
        <p:xfrm>
          <a:off x="719403" y="2265662"/>
          <a:ext cx="4107120" cy="4072921"/>
        </p:xfrm>
        <a:graphic>
          <a:graphicData uri="http://schemas.openxmlformats.org/drawingml/2006/table">
            <a:tbl>
              <a:tblPr firstRow="1" bandRow="1">
                <a:tableStyleId>{5C22544A-7EE6-4342-B048-85BDC9FD1C3A}</a:tableStyleId>
              </a:tblPr>
              <a:tblGrid>
                <a:gridCol w="2053560">
                  <a:extLst>
                    <a:ext uri="{9D8B030D-6E8A-4147-A177-3AD203B41FA5}">
                      <a16:colId xmlns:a16="http://schemas.microsoft.com/office/drawing/2014/main" xmlns="" val="472648170"/>
                    </a:ext>
                  </a:extLst>
                </a:gridCol>
                <a:gridCol w="2053560">
                  <a:extLst>
                    <a:ext uri="{9D8B030D-6E8A-4147-A177-3AD203B41FA5}">
                      <a16:colId xmlns:a16="http://schemas.microsoft.com/office/drawing/2014/main" xmlns="" val="1818078234"/>
                    </a:ext>
                  </a:extLst>
                </a:gridCol>
              </a:tblGrid>
              <a:tr h="1163338">
                <a:tc>
                  <a:txBody>
                    <a:bodyPr/>
                    <a:lstStyle/>
                    <a:p>
                      <a:pPr algn="r"/>
                      <a:r>
                        <a:rPr lang="en-US" b="1" dirty="0">
                          <a:solidFill>
                            <a:schemeClr val="tx1"/>
                          </a:solidFill>
                        </a:rPr>
                        <a:t>$1,270,000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Architect’s Fees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90452860"/>
                  </a:ext>
                </a:extLst>
              </a:tr>
              <a:tr h="520831">
                <a:tc>
                  <a:txBody>
                    <a:bodyPr/>
                    <a:lstStyle/>
                    <a:p>
                      <a:pPr algn="r"/>
                      <a:r>
                        <a:rPr lang="en-US" b="1" dirty="0">
                          <a:solidFill>
                            <a:schemeClr val="tx1"/>
                          </a:solidFill>
                        </a:rPr>
                        <a:t>$1,938,475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Carrying Charges and Financing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48014240"/>
                  </a:ext>
                </a:extLst>
              </a:tr>
              <a:tr h="527901">
                <a:tc>
                  <a:txBody>
                    <a:bodyPr/>
                    <a:lstStyle/>
                    <a:p>
                      <a:pPr algn="r"/>
                      <a:r>
                        <a:rPr lang="en-US" b="1" dirty="0">
                          <a:solidFill>
                            <a:schemeClr val="tx1"/>
                          </a:solidFill>
                        </a:rPr>
                        <a:t>$115,000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Legal, Organizational, and Audit Expenses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09822199"/>
                  </a:ext>
                </a:extLst>
              </a:tr>
              <a:tr h="397811">
                <a:tc>
                  <a:txBody>
                    <a:bodyPr/>
                    <a:lstStyle/>
                    <a:p>
                      <a:pPr algn="r"/>
                      <a:r>
                        <a:rPr lang="en-US" b="1" dirty="0">
                          <a:solidFill>
                            <a:schemeClr val="tx1"/>
                          </a:solidFill>
                        </a:rPr>
                        <a:t>$3,323,475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a:solidFill>
                            <a:schemeClr val="tx1"/>
                          </a:solidFill>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780594221"/>
                  </a:ext>
                </a:extLst>
              </a:tr>
              <a:tr h="122548">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72693538"/>
                  </a:ext>
                </a:extLst>
              </a:tr>
              <a:tr h="329938">
                <a:tc>
                  <a:txBody>
                    <a:bodyPr/>
                    <a:lstStyle/>
                    <a:p>
                      <a:pPr algn="r"/>
                      <a:r>
                        <a:rPr lang="en-US" b="1" dirty="0">
                          <a:solidFill>
                            <a:schemeClr val="tx1"/>
                          </a:solidFill>
                        </a:rPr>
                        <a:t>$332,347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a:solidFill>
                            <a:schemeClr val="tx1"/>
                          </a:solidFill>
                        </a:rPr>
                        <a:t>SPRA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25405792"/>
                  </a:ext>
                </a:extLst>
              </a:tr>
              <a:tr h="329938">
                <a:tc>
                  <a:txBody>
                    <a:bodyPr/>
                    <a:lstStyle/>
                    <a:p>
                      <a:pPr algn="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91986696"/>
                  </a:ext>
                </a:extLst>
              </a:tr>
              <a:tr h="329938">
                <a:tc>
                  <a:txBody>
                    <a:bodyPr/>
                    <a:lstStyle/>
                    <a:p>
                      <a:pPr algn="r"/>
                      <a:r>
                        <a:rPr lang="en-US" b="1" dirty="0">
                          <a:solidFill>
                            <a:schemeClr val="tx1"/>
                          </a:solidFill>
                        </a:rPr>
                        <a:t>$33,768,900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a:solidFill>
                            <a:schemeClr val="tx1"/>
                          </a:solidFill>
                        </a:rPr>
                        <a:t>Loan Amount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830774191"/>
                  </a:ext>
                </a:extLst>
              </a:tr>
            </a:tbl>
          </a:graphicData>
        </a:graphic>
      </p:graphicFrame>
      <p:pic>
        <p:nvPicPr>
          <p:cNvPr id="6" name="Picture 5">
            <a:extLst>
              <a:ext uri="{FF2B5EF4-FFF2-40B4-BE49-F238E27FC236}">
                <a16:creationId xmlns:a16="http://schemas.microsoft.com/office/drawing/2014/main" xmlns="" id="{3B8C176B-599D-4B32-9698-872163AE9DC2}"/>
              </a:ext>
            </a:extLst>
          </p:cNvPr>
          <p:cNvPicPr>
            <a:picLocks noChangeAspect="1"/>
          </p:cNvPicPr>
          <p:nvPr/>
        </p:nvPicPr>
        <p:blipFill>
          <a:blip r:embed="rId3"/>
          <a:stretch>
            <a:fillRect/>
          </a:stretch>
        </p:blipFill>
        <p:spPr>
          <a:xfrm>
            <a:off x="4826523" y="1925896"/>
            <a:ext cx="6836047" cy="4444110"/>
          </a:xfrm>
          <a:prstGeom prst="rect">
            <a:avLst/>
          </a:prstGeom>
        </p:spPr>
      </p:pic>
      <p:sp>
        <p:nvSpPr>
          <p:cNvPr id="3" name="Oval 2">
            <a:extLst>
              <a:ext uri="{FF2B5EF4-FFF2-40B4-BE49-F238E27FC236}">
                <a16:creationId xmlns:a16="http://schemas.microsoft.com/office/drawing/2014/main" xmlns="" id="{1DCB0FBB-A134-46E9-BFE8-76451EBE19F3}"/>
              </a:ext>
            </a:extLst>
          </p:cNvPr>
          <p:cNvSpPr/>
          <p:nvPr/>
        </p:nvSpPr>
        <p:spPr>
          <a:xfrm>
            <a:off x="10930855" y="4513277"/>
            <a:ext cx="981512" cy="15939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17554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719403" y="1925896"/>
            <a:ext cx="10943167" cy="4307540"/>
          </a:xfrm>
        </p:spPr>
        <p:txBody>
          <a:bodyPr>
            <a:normAutofit fontScale="85000" lnSpcReduction="10000"/>
          </a:bodyPr>
          <a:lstStyle/>
          <a:p>
            <a:pPr marL="0" indent="0" algn="just">
              <a:buNone/>
            </a:pPr>
            <a:r>
              <a:rPr lang="en-GB" sz="2100" b="1" dirty="0">
                <a:latin typeface="Arial"/>
                <a:cs typeface="Arial"/>
              </a:rPr>
              <a:t>BSPRA</a:t>
            </a:r>
            <a:endParaRPr lang="en-GB" sz="1600" b="1" dirty="0">
              <a:latin typeface="Arial"/>
              <a:cs typeface="Arial"/>
            </a:endParaRPr>
          </a:p>
        </p:txBody>
      </p:sp>
      <p:sp>
        <p:nvSpPr>
          <p:cNvPr id="4" name="Title 3"/>
          <p:cNvSpPr>
            <a:spLocks noGrp="1"/>
          </p:cNvSpPr>
          <p:nvPr>
            <p:ph type="title"/>
          </p:nvPr>
        </p:nvSpPr>
        <p:spPr>
          <a:xfrm>
            <a:off x="719403" y="624564"/>
            <a:ext cx="10948723" cy="820737"/>
          </a:xfrm>
        </p:spPr>
        <p:txBody>
          <a:bodyPr>
            <a:normAutofit fontScale="90000"/>
          </a:bodyPr>
          <a:lstStyle/>
          <a:p>
            <a:r>
              <a:rPr lang="en-GB" sz="3600" b="1" dirty="0">
                <a:latin typeface="Arial"/>
                <a:cs typeface="Arial"/>
              </a:rPr>
              <a:t>221(d)(4) New Construction/Substantial Rehabilitation</a:t>
            </a:r>
            <a:r>
              <a:rPr lang="en-GB" b="1" dirty="0">
                <a:latin typeface="Arial"/>
                <a:cs typeface="Arial"/>
              </a:rPr>
              <a:t/>
            </a:r>
            <a:br>
              <a:rPr lang="en-GB" b="1" dirty="0">
                <a:latin typeface="Arial"/>
                <a:cs typeface="Arial"/>
              </a:rPr>
            </a:br>
            <a:r>
              <a:rPr lang="en-GB" b="1" dirty="0">
                <a:solidFill>
                  <a:srgbClr val="69BE28"/>
                </a:solidFill>
                <a:latin typeface="Arial"/>
                <a:cs typeface="Arial"/>
              </a:rPr>
              <a:t>BSPRA vs. SPRA</a:t>
            </a:r>
          </a:p>
        </p:txBody>
      </p:sp>
      <p:pic>
        <p:nvPicPr>
          <p:cNvPr id="3" name="Picture 2">
            <a:extLst>
              <a:ext uri="{FF2B5EF4-FFF2-40B4-BE49-F238E27FC236}">
                <a16:creationId xmlns:a16="http://schemas.microsoft.com/office/drawing/2014/main" xmlns="" id="{9E1BF79E-C50D-40F8-8BA3-0EE9B677F46E}"/>
              </a:ext>
            </a:extLst>
          </p:cNvPr>
          <p:cNvPicPr>
            <a:picLocks noChangeAspect="1"/>
          </p:cNvPicPr>
          <p:nvPr/>
        </p:nvPicPr>
        <p:blipFill>
          <a:blip r:embed="rId3"/>
          <a:stretch>
            <a:fillRect/>
          </a:stretch>
        </p:blipFill>
        <p:spPr>
          <a:xfrm>
            <a:off x="4826523" y="1959939"/>
            <a:ext cx="6836047" cy="4378644"/>
          </a:xfrm>
          <a:prstGeom prst="rect">
            <a:avLst/>
          </a:prstGeom>
        </p:spPr>
      </p:pic>
      <p:graphicFrame>
        <p:nvGraphicFramePr>
          <p:cNvPr id="5" name="Table 4">
            <a:extLst>
              <a:ext uri="{FF2B5EF4-FFF2-40B4-BE49-F238E27FC236}">
                <a16:creationId xmlns:a16="http://schemas.microsoft.com/office/drawing/2014/main" xmlns="" id="{CE099727-10B3-469B-B32A-FB88C7FEB55C}"/>
              </a:ext>
            </a:extLst>
          </p:cNvPr>
          <p:cNvGraphicFramePr>
            <a:graphicFrameLocks noGrp="1"/>
          </p:cNvGraphicFramePr>
          <p:nvPr>
            <p:extLst>
              <p:ext uri="{D42A27DB-BD31-4B8C-83A1-F6EECF244321}">
                <p14:modId xmlns:p14="http://schemas.microsoft.com/office/powerpoint/2010/main" val="2437529185"/>
              </p:ext>
            </p:extLst>
          </p:nvPr>
        </p:nvGraphicFramePr>
        <p:xfrm>
          <a:off x="719403" y="2265662"/>
          <a:ext cx="4107120" cy="4072921"/>
        </p:xfrm>
        <a:graphic>
          <a:graphicData uri="http://schemas.openxmlformats.org/drawingml/2006/table">
            <a:tbl>
              <a:tblPr firstRow="1" bandRow="1">
                <a:tableStyleId>{5C22544A-7EE6-4342-B048-85BDC9FD1C3A}</a:tableStyleId>
              </a:tblPr>
              <a:tblGrid>
                <a:gridCol w="2053560">
                  <a:extLst>
                    <a:ext uri="{9D8B030D-6E8A-4147-A177-3AD203B41FA5}">
                      <a16:colId xmlns:a16="http://schemas.microsoft.com/office/drawing/2014/main" xmlns="" val="472648170"/>
                    </a:ext>
                  </a:extLst>
                </a:gridCol>
                <a:gridCol w="2053560">
                  <a:extLst>
                    <a:ext uri="{9D8B030D-6E8A-4147-A177-3AD203B41FA5}">
                      <a16:colId xmlns:a16="http://schemas.microsoft.com/office/drawing/2014/main" xmlns="" val="1818078234"/>
                    </a:ext>
                  </a:extLst>
                </a:gridCol>
              </a:tblGrid>
              <a:tr h="1163338">
                <a:tc>
                  <a:txBody>
                    <a:bodyPr/>
                    <a:lstStyle/>
                    <a:p>
                      <a:pPr algn="r"/>
                      <a:r>
                        <a:rPr lang="en-US" b="1" dirty="0">
                          <a:solidFill>
                            <a:schemeClr val="tx1"/>
                          </a:solidFill>
                        </a:rPr>
                        <a:t>$30,850,800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Improvements, Structures, General Requirements, General Overhead, Architect’s Fees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90452860"/>
                  </a:ext>
                </a:extLst>
              </a:tr>
              <a:tr h="520831">
                <a:tc>
                  <a:txBody>
                    <a:bodyPr/>
                    <a:lstStyle/>
                    <a:p>
                      <a:pPr algn="r"/>
                      <a:r>
                        <a:rPr lang="en-US" b="1" dirty="0">
                          <a:solidFill>
                            <a:schemeClr val="tx1"/>
                          </a:solidFill>
                        </a:rPr>
                        <a:t>$2,025,868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Carrying Charges and Financing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48014240"/>
                  </a:ext>
                </a:extLst>
              </a:tr>
              <a:tr h="527901">
                <a:tc>
                  <a:txBody>
                    <a:bodyPr/>
                    <a:lstStyle/>
                    <a:p>
                      <a:pPr algn="r"/>
                      <a:r>
                        <a:rPr lang="en-US" b="1" dirty="0">
                          <a:solidFill>
                            <a:schemeClr val="tx1"/>
                          </a:solidFill>
                        </a:rPr>
                        <a:t>$115,000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dirty="0">
                          <a:solidFill>
                            <a:schemeClr val="tx1"/>
                          </a:solidFill>
                        </a:rPr>
                        <a:t>Legal, Organizational, and Audit Expenses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909822199"/>
                  </a:ext>
                </a:extLst>
              </a:tr>
              <a:tr h="397811">
                <a:tc>
                  <a:txBody>
                    <a:bodyPr/>
                    <a:lstStyle/>
                    <a:p>
                      <a:pPr algn="r"/>
                      <a:r>
                        <a:rPr lang="en-US" b="1" dirty="0">
                          <a:solidFill>
                            <a:schemeClr val="tx1"/>
                          </a:solidFill>
                        </a:rPr>
                        <a:t>$32,991,668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a:solidFill>
                            <a:schemeClr val="tx1"/>
                          </a:solidFill>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780594221"/>
                  </a:ext>
                </a:extLst>
              </a:tr>
              <a:tr h="122548">
                <a:tc>
                  <a:txBody>
                    <a:bodyPr/>
                    <a:lstStyle/>
                    <a:p>
                      <a:pPr algn="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372693538"/>
                  </a:ext>
                </a:extLst>
              </a:tr>
              <a:tr h="329938">
                <a:tc>
                  <a:txBody>
                    <a:bodyPr/>
                    <a:lstStyle/>
                    <a:p>
                      <a:pPr algn="r"/>
                      <a:r>
                        <a:rPr lang="en-US" b="1" dirty="0">
                          <a:solidFill>
                            <a:schemeClr val="tx1"/>
                          </a:solidFill>
                        </a:rPr>
                        <a:t>$3,299,167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a:solidFill>
                            <a:schemeClr val="tx1"/>
                          </a:solidFill>
                        </a:rPr>
                        <a:t>BSPRA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25405792"/>
                  </a:ext>
                </a:extLst>
              </a:tr>
              <a:tr h="329938">
                <a:tc>
                  <a:txBody>
                    <a:bodyPr/>
                    <a:lstStyle/>
                    <a:p>
                      <a:pPr algn="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91986696"/>
                  </a:ext>
                </a:extLst>
              </a:tr>
              <a:tr h="329938">
                <a:tc>
                  <a:txBody>
                    <a:bodyPr/>
                    <a:lstStyle/>
                    <a:p>
                      <a:pPr algn="r"/>
                      <a:r>
                        <a:rPr lang="en-US" b="1" dirty="0">
                          <a:solidFill>
                            <a:schemeClr val="tx1"/>
                          </a:solidFill>
                        </a:rPr>
                        <a:t>$35,445,700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a:solidFill>
                            <a:schemeClr val="tx1"/>
                          </a:solidFill>
                        </a:rPr>
                        <a:t>Loan Amount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830774191"/>
                  </a:ext>
                </a:extLst>
              </a:tr>
            </a:tbl>
          </a:graphicData>
        </a:graphic>
      </p:graphicFrame>
      <p:sp>
        <p:nvSpPr>
          <p:cNvPr id="6" name="Oval 5">
            <a:extLst>
              <a:ext uri="{FF2B5EF4-FFF2-40B4-BE49-F238E27FC236}">
                <a16:creationId xmlns:a16="http://schemas.microsoft.com/office/drawing/2014/main" xmlns="" id="{03520CCE-6AF4-475D-84B6-3DAA659BA420}"/>
              </a:ext>
            </a:extLst>
          </p:cNvPr>
          <p:cNvSpPr/>
          <p:nvPr/>
        </p:nvSpPr>
        <p:spPr>
          <a:xfrm>
            <a:off x="10930855" y="4513277"/>
            <a:ext cx="981512" cy="15939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91900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719403" y="1925896"/>
            <a:ext cx="10943167" cy="3627616"/>
          </a:xfrm>
        </p:spPr>
        <p:txBody>
          <a:bodyPr>
            <a:noAutofit/>
          </a:bodyPr>
          <a:lstStyle/>
          <a:p>
            <a:r>
              <a:rPr lang="en-US" sz="2400" dirty="0"/>
              <a:t>No General Contractor’s fee (general overhead and profit) will be allowed when: </a:t>
            </a:r>
          </a:p>
          <a:p>
            <a:pPr lvl="1"/>
            <a:r>
              <a:rPr lang="en-US" dirty="0"/>
              <a:t>More than 50% of the total Construction Contract sum is subcontracted to a single subcontractor, material supplier, or equipment lessor, or </a:t>
            </a:r>
          </a:p>
          <a:p>
            <a:pPr lvl="1"/>
            <a:r>
              <a:rPr lang="en-US" dirty="0"/>
              <a:t>75% or more of total Construction Contract sum is subcontracted to three or fewer subcontractors, material suppliers and equipment lessors.</a:t>
            </a:r>
          </a:p>
          <a:p>
            <a:endParaRPr lang="en-US" sz="2400" dirty="0">
              <a:latin typeface="Arial"/>
              <a:cs typeface="Arial"/>
            </a:endParaRPr>
          </a:p>
          <a:p>
            <a:r>
              <a:rPr lang="en-US" sz="2400" dirty="0"/>
              <a:t>This rule applied regardless of whether or not there is an identity-of-interest between the Borrower and the General Contractor.</a:t>
            </a:r>
            <a:endParaRPr lang="en-GB" sz="2400" dirty="0"/>
          </a:p>
        </p:txBody>
      </p:sp>
      <p:sp>
        <p:nvSpPr>
          <p:cNvPr id="4" name="Title 3"/>
          <p:cNvSpPr>
            <a:spLocks noGrp="1"/>
          </p:cNvSpPr>
          <p:nvPr>
            <p:ph type="title"/>
          </p:nvPr>
        </p:nvSpPr>
        <p:spPr>
          <a:xfrm>
            <a:off x="719403" y="624564"/>
            <a:ext cx="10948723" cy="820737"/>
          </a:xfrm>
        </p:spPr>
        <p:txBody>
          <a:bodyPr>
            <a:normAutofit fontScale="90000"/>
          </a:bodyPr>
          <a:lstStyle/>
          <a:p>
            <a:r>
              <a:rPr lang="en-GB" sz="3600" b="1" dirty="0">
                <a:latin typeface="Arial"/>
                <a:cs typeface="Arial"/>
              </a:rPr>
              <a:t>221(d)(4) New Construction/Substantial Rehabilitation</a:t>
            </a:r>
            <a:r>
              <a:rPr lang="en-GB" b="1" dirty="0">
                <a:latin typeface="Arial"/>
                <a:cs typeface="Arial"/>
              </a:rPr>
              <a:t/>
            </a:r>
            <a:br>
              <a:rPr lang="en-GB" b="1" dirty="0">
                <a:latin typeface="Arial"/>
                <a:cs typeface="Arial"/>
              </a:rPr>
            </a:br>
            <a:r>
              <a:rPr lang="en-GB" b="1" dirty="0">
                <a:solidFill>
                  <a:srgbClr val="69BE28"/>
                </a:solidFill>
                <a:latin typeface="Arial"/>
                <a:cs typeface="Arial"/>
              </a:rPr>
              <a:t>50/75 Rule</a:t>
            </a:r>
          </a:p>
        </p:txBody>
      </p:sp>
    </p:spTree>
    <p:extLst>
      <p:ext uri="{BB962C8B-B14F-4D97-AF65-F5344CB8AC3E}">
        <p14:creationId xmlns:p14="http://schemas.microsoft.com/office/powerpoint/2010/main" val="22755412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719403" y="1925896"/>
            <a:ext cx="10943167" cy="3027105"/>
          </a:xfrm>
        </p:spPr>
        <p:txBody>
          <a:bodyPr/>
          <a:lstStyle/>
          <a:p>
            <a:pPr algn="just"/>
            <a:r>
              <a:rPr lang="en-US" sz="2400" dirty="0"/>
              <a:t>The Project Architect may have an identity-of-interest with the Borrower or General Contractor</a:t>
            </a:r>
          </a:p>
          <a:p>
            <a:pPr lvl="1" algn="just"/>
            <a:r>
              <a:rPr lang="en-US" dirty="0"/>
              <a:t>If this is the case, the Project Architect </a:t>
            </a:r>
            <a:r>
              <a:rPr lang="en-US" u="sng" dirty="0"/>
              <a:t>cannot</a:t>
            </a:r>
            <a:r>
              <a:rPr lang="en-US" dirty="0"/>
              <a:t> administer the construction contract. </a:t>
            </a:r>
          </a:p>
          <a:p>
            <a:pPr lvl="1" algn="just"/>
            <a:endParaRPr lang="en-US" dirty="0"/>
          </a:p>
          <a:p>
            <a:pPr algn="just"/>
            <a:r>
              <a:rPr lang="en-US" sz="2400" dirty="0"/>
              <a:t>In all cases, an </a:t>
            </a:r>
            <a:r>
              <a:rPr lang="en-US" sz="2400" u="sng" dirty="0"/>
              <a:t>independent architect </a:t>
            </a:r>
            <a:r>
              <a:rPr lang="en-US" sz="2400" dirty="0"/>
              <a:t>with no identity-of-interest will provide general administration of the construction contract. </a:t>
            </a:r>
          </a:p>
          <a:p>
            <a:pPr marL="380990" indent="-380990" algn="just">
              <a:buFontTx/>
              <a:buChar char="-"/>
            </a:pPr>
            <a:endParaRPr lang="en-GB" dirty="0">
              <a:latin typeface="Arial"/>
              <a:cs typeface="Arial"/>
            </a:endParaRPr>
          </a:p>
        </p:txBody>
      </p:sp>
      <p:sp>
        <p:nvSpPr>
          <p:cNvPr id="4" name="Title 3"/>
          <p:cNvSpPr>
            <a:spLocks noGrp="1"/>
          </p:cNvSpPr>
          <p:nvPr>
            <p:ph type="title"/>
          </p:nvPr>
        </p:nvSpPr>
        <p:spPr>
          <a:xfrm>
            <a:off x="719403" y="624564"/>
            <a:ext cx="10948723" cy="820737"/>
          </a:xfrm>
        </p:spPr>
        <p:txBody>
          <a:bodyPr>
            <a:normAutofit fontScale="90000"/>
          </a:bodyPr>
          <a:lstStyle/>
          <a:p>
            <a:r>
              <a:rPr lang="en-GB" sz="3600" b="1" dirty="0">
                <a:latin typeface="Arial"/>
                <a:cs typeface="Arial"/>
              </a:rPr>
              <a:t>221(d)(4) New Construction/Substantial Rehabilitation</a:t>
            </a:r>
            <a:r>
              <a:rPr lang="en-GB" b="1" dirty="0">
                <a:latin typeface="Arial"/>
                <a:cs typeface="Arial"/>
              </a:rPr>
              <a:t/>
            </a:r>
            <a:br>
              <a:rPr lang="en-GB" b="1" dirty="0">
                <a:latin typeface="Arial"/>
                <a:cs typeface="Arial"/>
              </a:rPr>
            </a:br>
            <a:r>
              <a:rPr lang="en-GB" b="1" dirty="0">
                <a:solidFill>
                  <a:srgbClr val="69BE28"/>
                </a:solidFill>
                <a:latin typeface="Arial"/>
                <a:cs typeface="Arial"/>
              </a:rPr>
              <a:t>Identity-of-Interest Design Architect</a:t>
            </a:r>
          </a:p>
        </p:txBody>
      </p:sp>
    </p:spTree>
    <p:extLst>
      <p:ext uri="{BB962C8B-B14F-4D97-AF65-F5344CB8AC3E}">
        <p14:creationId xmlns:p14="http://schemas.microsoft.com/office/powerpoint/2010/main" val="697491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1715</TotalTime>
  <Words>867</Words>
  <Application>Microsoft Office PowerPoint</Application>
  <PresentationFormat>Widescreen</PresentationFormat>
  <Paragraphs>79</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221(d)(4) New Construction/Substantial Rehabilitation Identity-of-Interest</vt:lpstr>
      <vt:lpstr>221(d)(4) New Construction/Substantial Rehabilitation Identity-of-Interest</vt:lpstr>
      <vt:lpstr>221(d)(4) New Construction/Substantial Rehabilitation Identity-of-Interest: General Contractor</vt:lpstr>
      <vt:lpstr>221(d)(4) New Construction/Substantial Rehabilitation Non-Profit Developer’s Fee</vt:lpstr>
      <vt:lpstr>221(d)(4) New Construction/Substantial Rehabilitation BSPRA vs. SPRA</vt:lpstr>
      <vt:lpstr>221(d)(4) New Construction/Substantial Rehabilitation BSPRA vs. SPRA</vt:lpstr>
      <vt:lpstr>221(d)(4) New Construction/Substantial Rehabilitation BSPRA vs. SPRA</vt:lpstr>
      <vt:lpstr>221(d)(4) New Construction/Substantial Rehabilitation 50/75 Rule</vt:lpstr>
      <vt:lpstr>221(d)(4) New Construction/Substantial Rehabilitation Identity-of-Interest Design Architect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Construction FAQ Top 5 questions that Developers ask</dc:title>
  <dc:creator>Ugarte, Mikel @ Seattle</dc:creator>
  <cp:lastModifiedBy>Terry Wellman</cp:lastModifiedBy>
  <cp:revision>26</cp:revision>
  <dcterms:created xsi:type="dcterms:W3CDTF">2019-06-25T15:46:29Z</dcterms:created>
  <dcterms:modified xsi:type="dcterms:W3CDTF">2019-09-05T14:46:22Z</dcterms:modified>
</cp:coreProperties>
</file>