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382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chene, Leslie @ Denver" initials="DL@D" lastIdx="5" clrIdx="0">
    <p:extLst>
      <p:ext uri="{19B8F6BF-5375-455C-9EA6-DF929625EA0E}">
        <p15:presenceInfo xmlns:p15="http://schemas.microsoft.com/office/powerpoint/2012/main" userId="S-1-5-21-630337395-2402349224-2656959583-1001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8EA591-42B8-465A-AB02-A764326B59A5}" v="39" dt="2019-09-06T20:33:22.8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73609" autoAdjust="0"/>
  </p:normalViewPr>
  <p:slideViewPr>
    <p:cSldViewPr snapToGrid="0">
      <p:cViewPr varScale="1">
        <p:scale>
          <a:sx n="61" d="100"/>
          <a:sy n="61" d="100"/>
        </p:scale>
        <p:origin x="64" y="104"/>
      </p:cViewPr>
      <p:guideLst/>
    </p:cSldViewPr>
  </p:slideViewPr>
  <p:outlineViewPr>
    <p:cViewPr>
      <p:scale>
        <a:sx n="33" d="100"/>
        <a:sy n="33" d="100"/>
      </p:scale>
      <p:origin x="0" y="-346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082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Warren" userId="3a420e7e-88a7-45f1-9b3f-cb846643f4b3" providerId="ADAL" clId="{CC8EA591-42B8-465A-AB02-A764326B59A5}"/>
    <pc:docChg chg="undo custSel addSld delSld modSld">
      <pc:chgData name="Robert Warren" userId="3a420e7e-88a7-45f1-9b3f-cb846643f4b3" providerId="ADAL" clId="{CC8EA591-42B8-465A-AB02-A764326B59A5}" dt="2019-09-06T20:34:51.550" v="393" actId="20577"/>
      <pc:docMkLst>
        <pc:docMk/>
      </pc:docMkLst>
      <pc:sldChg chg="modSp del">
        <pc:chgData name="Robert Warren" userId="3a420e7e-88a7-45f1-9b3f-cb846643f4b3" providerId="ADAL" clId="{CC8EA591-42B8-465A-AB02-A764326B59A5}" dt="2019-09-06T20:25:47.769" v="305" actId="2696"/>
        <pc:sldMkLst>
          <pc:docMk/>
          <pc:sldMk cId="1046798594" sldId="380"/>
        </pc:sldMkLst>
        <pc:spChg chg="mod">
          <ac:chgData name="Robert Warren" userId="3a420e7e-88a7-45f1-9b3f-cb846643f4b3" providerId="ADAL" clId="{CC8EA591-42B8-465A-AB02-A764326B59A5}" dt="2019-09-06T20:16:05.625" v="3" actId="27636"/>
          <ac:spMkLst>
            <pc:docMk/>
            <pc:sldMk cId="1046798594" sldId="380"/>
            <ac:spMk id="2" creationId="{00000000-0000-0000-0000-000000000000}"/>
          </ac:spMkLst>
        </pc:spChg>
      </pc:sldChg>
      <pc:sldChg chg="modSp del">
        <pc:chgData name="Robert Warren" userId="3a420e7e-88a7-45f1-9b3f-cb846643f4b3" providerId="ADAL" clId="{CC8EA591-42B8-465A-AB02-A764326B59A5}" dt="2019-09-06T20:25:47.903" v="307" actId="2696"/>
        <pc:sldMkLst>
          <pc:docMk/>
          <pc:sldMk cId="1078347277" sldId="381"/>
        </pc:sldMkLst>
        <pc:spChg chg="mod">
          <ac:chgData name="Robert Warren" userId="3a420e7e-88a7-45f1-9b3f-cb846643f4b3" providerId="ADAL" clId="{CC8EA591-42B8-465A-AB02-A764326B59A5}" dt="2019-09-06T20:16:05.751" v="4" actId="27636"/>
          <ac:spMkLst>
            <pc:docMk/>
            <pc:sldMk cId="1078347277" sldId="381"/>
            <ac:spMk id="2" creationId="{00000000-0000-0000-0000-000000000000}"/>
          </ac:spMkLst>
        </pc:spChg>
      </pc:sldChg>
      <pc:sldChg chg="modSp">
        <pc:chgData name="Robert Warren" userId="3a420e7e-88a7-45f1-9b3f-cb846643f4b3" providerId="ADAL" clId="{CC8EA591-42B8-465A-AB02-A764326B59A5}" dt="2019-09-06T20:17:18.074" v="54" actId="20577"/>
        <pc:sldMkLst>
          <pc:docMk/>
          <pc:sldMk cId="207370585" sldId="382"/>
        </pc:sldMkLst>
        <pc:spChg chg="mod">
          <ac:chgData name="Robert Warren" userId="3a420e7e-88a7-45f1-9b3f-cb846643f4b3" providerId="ADAL" clId="{CC8EA591-42B8-465A-AB02-A764326B59A5}" dt="2019-09-06T20:17:18.074" v="54" actId="20577"/>
          <ac:spMkLst>
            <pc:docMk/>
            <pc:sldMk cId="207370585" sldId="382"/>
            <ac:spMk id="2" creationId="{00000000-0000-0000-0000-000000000000}"/>
          </ac:spMkLst>
        </pc:spChg>
        <pc:spChg chg="mod">
          <ac:chgData name="Robert Warren" userId="3a420e7e-88a7-45f1-9b3f-cb846643f4b3" providerId="ADAL" clId="{CC8EA591-42B8-465A-AB02-A764326B59A5}" dt="2019-09-06T20:16:05.036" v="0"/>
          <ac:spMkLst>
            <pc:docMk/>
            <pc:sldMk cId="207370585" sldId="382"/>
            <ac:spMk id="4" creationId="{00000000-0000-0000-0000-000000000000}"/>
          </ac:spMkLst>
        </pc:spChg>
      </pc:sldChg>
      <pc:sldChg chg="del">
        <pc:chgData name="Robert Warren" userId="3a420e7e-88a7-45f1-9b3f-cb846643f4b3" providerId="ADAL" clId="{CC8EA591-42B8-465A-AB02-A764326B59A5}" dt="2019-09-06T20:25:48.037" v="311" actId="2696"/>
        <pc:sldMkLst>
          <pc:docMk/>
          <pc:sldMk cId="69749105" sldId="383"/>
        </pc:sldMkLst>
      </pc:sldChg>
      <pc:sldChg chg="del">
        <pc:chgData name="Robert Warren" userId="3a420e7e-88a7-45f1-9b3f-cb846643f4b3" providerId="ADAL" clId="{CC8EA591-42B8-465A-AB02-A764326B59A5}" dt="2019-09-06T20:25:48.010" v="310" actId="2696"/>
        <pc:sldMkLst>
          <pc:docMk/>
          <pc:sldMk cId="2275541287" sldId="384"/>
        </pc:sldMkLst>
      </pc:sldChg>
      <pc:sldChg chg="del">
        <pc:chgData name="Robert Warren" userId="3a420e7e-88a7-45f1-9b3f-cb846643f4b3" providerId="ADAL" clId="{CC8EA591-42B8-465A-AB02-A764326B59A5}" dt="2019-09-06T20:25:47.863" v="306" actId="2696"/>
        <pc:sldMkLst>
          <pc:docMk/>
          <pc:sldMk cId="2595599768" sldId="385"/>
        </pc:sldMkLst>
      </pc:sldChg>
      <pc:sldChg chg="modSp del">
        <pc:chgData name="Robert Warren" userId="3a420e7e-88a7-45f1-9b3f-cb846643f4b3" providerId="ADAL" clId="{CC8EA591-42B8-465A-AB02-A764326B59A5}" dt="2019-09-06T20:25:47.752" v="304" actId="2696"/>
        <pc:sldMkLst>
          <pc:docMk/>
          <pc:sldMk cId="984719175" sldId="386"/>
        </pc:sldMkLst>
        <pc:spChg chg="mod">
          <ac:chgData name="Robert Warren" userId="3a420e7e-88a7-45f1-9b3f-cb846643f4b3" providerId="ADAL" clId="{CC8EA591-42B8-465A-AB02-A764326B59A5}" dt="2019-09-06T20:16:05.559" v="2" actId="27636"/>
          <ac:spMkLst>
            <pc:docMk/>
            <pc:sldMk cId="984719175" sldId="386"/>
            <ac:spMk id="2" creationId="{00000000-0000-0000-0000-000000000000}"/>
          </ac:spMkLst>
        </pc:spChg>
      </pc:sldChg>
      <pc:sldChg chg="modSp del">
        <pc:chgData name="Robert Warren" userId="3a420e7e-88a7-45f1-9b3f-cb846643f4b3" providerId="ADAL" clId="{CC8EA591-42B8-465A-AB02-A764326B59A5}" dt="2019-09-06T20:25:47.964" v="309" actId="2696"/>
        <pc:sldMkLst>
          <pc:docMk/>
          <pc:sldMk cId="849190000" sldId="387"/>
        </pc:sldMkLst>
        <pc:spChg chg="mod">
          <ac:chgData name="Robert Warren" userId="3a420e7e-88a7-45f1-9b3f-cb846643f4b3" providerId="ADAL" clId="{CC8EA591-42B8-465A-AB02-A764326B59A5}" dt="2019-09-06T20:16:05.805" v="6" actId="27636"/>
          <ac:spMkLst>
            <pc:docMk/>
            <pc:sldMk cId="849190000" sldId="387"/>
            <ac:spMk id="2" creationId="{00000000-0000-0000-0000-000000000000}"/>
          </ac:spMkLst>
        </pc:spChg>
      </pc:sldChg>
      <pc:sldChg chg="modSp del">
        <pc:chgData name="Robert Warren" userId="3a420e7e-88a7-45f1-9b3f-cb846643f4b3" providerId="ADAL" clId="{CC8EA591-42B8-465A-AB02-A764326B59A5}" dt="2019-09-06T20:25:47.939" v="308" actId="2696"/>
        <pc:sldMkLst>
          <pc:docMk/>
          <pc:sldMk cId="2821755419" sldId="388"/>
        </pc:sldMkLst>
        <pc:spChg chg="mod">
          <ac:chgData name="Robert Warren" userId="3a420e7e-88a7-45f1-9b3f-cb846643f4b3" providerId="ADAL" clId="{CC8EA591-42B8-465A-AB02-A764326B59A5}" dt="2019-09-06T20:16:05.788" v="5" actId="27636"/>
          <ac:spMkLst>
            <pc:docMk/>
            <pc:sldMk cId="2821755419" sldId="388"/>
            <ac:spMk id="2" creationId="{00000000-0000-0000-0000-000000000000}"/>
          </ac:spMkLst>
        </pc:spChg>
      </pc:sldChg>
      <pc:sldChg chg="modSp add">
        <pc:chgData name="Robert Warren" userId="3a420e7e-88a7-45f1-9b3f-cb846643f4b3" providerId="ADAL" clId="{CC8EA591-42B8-465A-AB02-A764326B59A5}" dt="2019-09-06T20:17:53.898" v="69" actId="20577"/>
        <pc:sldMkLst>
          <pc:docMk/>
          <pc:sldMk cId="961539537" sldId="389"/>
        </pc:sldMkLst>
        <pc:spChg chg="mod">
          <ac:chgData name="Robert Warren" userId="3a420e7e-88a7-45f1-9b3f-cb846643f4b3" providerId="ADAL" clId="{CC8EA591-42B8-465A-AB02-A764326B59A5}" dt="2019-09-06T20:17:53.898" v="69" actId="20577"/>
          <ac:spMkLst>
            <pc:docMk/>
            <pc:sldMk cId="961539537" sldId="389"/>
            <ac:spMk id="2" creationId="{00000000-0000-0000-0000-000000000000}"/>
          </ac:spMkLst>
        </pc:spChg>
      </pc:sldChg>
      <pc:sldChg chg="modSp add">
        <pc:chgData name="Robert Warren" userId="3a420e7e-88a7-45f1-9b3f-cb846643f4b3" providerId="ADAL" clId="{CC8EA591-42B8-465A-AB02-A764326B59A5}" dt="2019-09-06T20:20:14.898" v="186" actId="255"/>
        <pc:sldMkLst>
          <pc:docMk/>
          <pc:sldMk cId="3367337280" sldId="390"/>
        </pc:sldMkLst>
        <pc:spChg chg="mod">
          <ac:chgData name="Robert Warren" userId="3a420e7e-88a7-45f1-9b3f-cb846643f4b3" providerId="ADAL" clId="{CC8EA591-42B8-465A-AB02-A764326B59A5}" dt="2019-09-06T20:20:14.898" v="186" actId="255"/>
          <ac:spMkLst>
            <pc:docMk/>
            <pc:sldMk cId="3367337280" sldId="390"/>
            <ac:spMk id="2" creationId="{00000000-0000-0000-0000-000000000000}"/>
          </ac:spMkLst>
        </pc:spChg>
      </pc:sldChg>
      <pc:sldChg chg="modSp add">
        <pc:chgData name="Robert Warren" userId="3a420e7e-88a7-45f1-9b3f-cb846643f4b3" providerId="ADAL" clId="{CC8EA591-42B8-465A-AB02-A764326B59A5}" dt="2019-09-06T20:22:26.767" v="222" actId="20577"/>
        <pc:sldMkLst>
          <pc:docMk/>
          <pc:sldMk cId="3020563377" sldId="391"/>
        </pc:sldMkLst>
        <pc:spChg chg="mod">
          <ac:chgData name="Robert Warren" userId="3a420e7e-88a7-45f1-9b3f-cb846643f4b3" providerId="ADAL" clId="{CC8EA591-42B8-465A-AB02-A764326B59A5}" dt="2019-09-06T20:22:26.767" v="222" actId="20577"/>
          <ac:spMkLst>
            <pc:docMk/>
            <pc:sldMk cId="3020563377" sldId="391"/>
            <ac:spMk id="2" creationId="{00000000-0000-0000-0000-000000000000}"/>
          </ac:spMkLst>
        </pc:spChg>
      </pc:sldChg>
      <pc:sldChg chg="add del">
        <pc:chgData name="Robert Warren" userId="3a420e7e-88a7-45f1-9b3f-cb846643f4b3" providerId="ADAL" clId="{CC8EA591-42B8-465A-AB02-A764326B59A5}" dt="2019-09-06T20:21:26.040" v="210"/>
        <pc:sldMkLst>
          <pc:docMk/>
          <pc:sldMk cId="872378516" sldId="392"/>
        </pc:sldMkLst>
      </pc:sldChg>
      <pc:sldChg chg="addSp delSp modSp add">
        <pc:chgData name="Robert Warren" userId="3a420e7e-88a7-45f1-9b3f-cb846643f4b3" providerId="ADAL" clId="{CC8EA591-42B8-465A-AB02-A764326B59A5}" dt="2019-09-06T20:34:51.550" v="393" actId="20577"/>
        <pc:sldMkLst>
          <pc:docMk/>
          <pc:sldMk cId="3366352986" sldId="392"/>
        </pc:sldMkLst>
        <pc:spChg chg="mod">
          <ac:chgData name="Robert Warren" userId="3a420e7e-88a7-45f1-9b3f-cb846643f4b3" providerId="ADAL" clId="{CC8EA591-42B8-465A-AB02-A764326B59A5}" dt="2019-09-06T20:34:51.550" v="393" actId="20577"/>
          <ac:spMkLst>
            <pc:docMk/>
            <pc:sldMk cId="3366352986" sldId="392"/>
            <ac:spMk id="2" creationId="{00000000-0000-0000-0000-000000000000}"/>
          </ac:spMkLst>
        </pc:spChg>
        <pc:spChg chg="add del">
          <ac:chgData name="Robert Warren" userId="3a420e7e-88a7-45f1-9b3f-cb846643f4b3" providerId="ADAL" clId="{CC8EA591-42B8-465A-AB02-A764326B59A5}" dt="2019-09-06T20:25:10.738" v="300" actId="478"/>
          <ac:spMkLst>
            <pc:docMk/>
            <pc:sldMk cId="3366352986" sldId="392"/>
            <ac:spMk id="3" creationId="{9E04D92C-55A4-4E21-8A7D-B1C924643815}"/>
          </ac:spMkLst>
        </pc:spChg>
      </pc:sldChg>
      <pc:sldChg chg="modSp add">
        <pc:chgData name="Robert Warren" userId="3a420e7e-88a7-45f1-9b3f-cb846643f4b3" providerId="ADAL" clId="{CC8EA591-42B8-465A-AB02-A764326B59A5}" dt="2019-09-06T20:25:28.031" v="303" actId="27636"/>
        <pc:sldMkLst>
          <pc:docMk/>
          <pc:sldMk cId="737582609" sldId="393"/>
        </pc:sldMkLst>
        <pc:spChg chg="mod">
          <ac:chgData name="Robert Warren" userId="3a420e7e-88a7-45f1-9b3f-cb846643f4b3" providerId="ADAL" clId="{CC8EA591-42B8-465A-AB02-A764326B59A5}" dt="2019-09-06T20:25:28.031" v="303" actId="27636"/>
          <ac:spMkLst>
            <pc:docMk/>
            <pc:sldMk cId="737582609" sldId="393"/>
            <ac:spMk id="2" creationId="{00000000-0000-0000-0000-000000000000}"/>
          </ac:spMkLst>
        </pc:spChg>
      </pc:sldChg>
      <pc:sldChg chg="addSp delSp modSp add">
        <pc:chgData name="Robert Warren" userId="3a420e7e-88a7-45f1-9b3f-cb846643f4b3" providerId="ADAL" clId="{CC8EA591-42B8-465A-AB02-A764326B59A5}" dt="2019-09-06T20:26:28.105" v="315"/>
        <pc:sldMkLst>
          <pc:docMk/>
          <pc:sldMk cId="882653234" sldId="394"/>
        </pc:sldMkLst>
        <pc:spChg chg="mod">
          <ac:chgData name="Robert Warren" userId="3a420e7e-88a7-45f1-9b3f-cb846643f4b3" providerId="ADAL" clId="{CC8EA591-42B8-465A-AB02-A764326B59A5}" dt="2019-09-06T20:26:10.178" v="313"/>
          <ac:spMkLst>
            <pc:docMk/>
            <pc:sldMk cId="882653234" sldId="394"/>
            <ac:spMk id="2" creationId="{00000000-0000-0000-0000-000000000000}"/>
          </ac:spMkLst>
        </pc:spChg>
        <pc:spChg chg="add del">
          <ac:chgData name="Robert Warren" userId="3a420e7e-88a7-45f1-9b3f-cb846643f4b3" providerId="ADAL" clId="{CC8EA591-42B8-465A-AB02-A764326B59A5}" dt="2019-09-06T20:26:28.105" v="315"/>
          <ac:spMkLst>
            <pc:docMk/>
            <pc:sldMk cId="882653234" sldId="394"/>
            <ac:spMk id="3" creationId="{9022F20A-B8DB-4785-9653-B76A7D8B0248}"/>
          </ac:spMkLst>
        </pc:spChg>
      </pc:sldChg>
      <pc:sldChg chg="modSp add">
        <pc:chgData name="Robert Warren" userId="3a420e7e-88a7-45f1-9b3f-cb846643f4b3" providerId="ADAL" clId="{CC8EA591-42B8-465A-AB02-A764326B59A5}" dt="2019-09-06T20:26:41.812" v="317"/>
        <pc:sldMkLst>
          <pc:docMk/>
          <pc:sldMk cId="2667058270" sldId="395"/>
        </pc:sldMkLst>
        <pc:spChg chg="mod">
          <ac:chgData name="Robert Warren" userId="3a420e7e-88a7-45f1-9b3f-cb846643f4b3" providerId="ADAL" clId="{CC8EA591-42B8-465A-AB02-A764326B59A5}" dt="2019-09-06T20:26:41.812" v="317"/>
          <ac:spMkLst>
            <pc:docMk/>
            <pc:sldMk cId="2667058270" sldId="395"/>
            <ac:spMk id="2" creationId="{00000000-0000-0000-0000-000000000000}"/>
          </ac:spMkLst>
        </pc:spChg>
      </pc:sldChg>
      <pc:sldChg chg="modSp add">
        <pc:chgData name="Robert Warren" userId="3a420e7e-88a7-45f1-9b3f-cb846643f4b3" providerId="ADAL" clId="{CC8EA591-42B8-465A-AB02-A764326B59A5}" dt="2019-09-06T20:31:29.767" v="369" actId="20577"/>
        <pc:sldMkLst>
          <pc:docMk/>
          <pc:sldMk cId="3732927318" sldId="396"/>
        </pc:sldMkLst>
        <pc:spChg chg="mod">
          <ac:chgData name="Robert Warren" userId="3a420e7e-88a7-45f1-9b3f-cb846643f4b3" providerId="ADAL" clId="{CC8EA591-42B8-465A-AB02-A764326B59A5}" dt="2019-09-06T20:31:29.767" v="369" actId="20577"/>
          <ac:spMkLst>
            <pc:docMk/>
            <pc:sldMk cId="3732927318" sldId="396"/>
            <ac:spMk id="2" creationId="{00000000-0000-0000-0000-000000000000}"/>
          </ac:spMkLst>
        </pc:spChg>
      </pc:sldChg>
      <pc:sldChg chg="modSp add">
        <pc:chgData name="Robert Warren" userId="3a420e7e-88a7-45f1-9b3f-cb846643f4b3" providerId="ADAL" clId="{CC8EA591-42B8-465A-AB02-A764326B59A5}" dt="2019-09-06T20:31:56.793" v="371"/>
        <pc:sldMkLst>
          <pc:docMk/>
          <pc:sldMk cId="3002494691" sldId="397"/>
        </pc:sldMkLst>
        <pc:spChg chg="mod">
          <ac:chgData name="Robert Warren" userId="3a420e7e-88a7-45f1-9b3f-cb846643f4b3" providerId="ADAL" clId="{CC8EA591-42B8-465A-AB02-A764326B59A5}" dt="2019-09-06T20:31:56.793" v="371"/>
          <ac:spMkLst>
            <pc:docMk/>
            <pc:sldMk cId="3002494691" sldId="397"/>
            <ac:spMk id="2" creationId="{00000000-0000-0000-0000-000000000000}"/>
          </ac:spMkLst>
        </pc:spChg>
      </pc:sldChg>
      <pc:sldChg chg="modSp add">
        <pc:chgData name="Robert Warren" userId="3a420e7e-88a7-45f1-9b3f-cb846643f4b3" providerId="ADAL" clId="{CC8EA591-42B8-465A-AB02-A764326B59A5}" dt="2019-09-06T20:32:29.829" v="373"/>
        <pc:sldMkLst>
          <pc:docMk/>
          <pc:sldMk cId="1333265967" sldId="398"/>
        </pc:sldMkLst>
        <pc:spChg chg="mod">
          <ac:chgData name="Robert Warren" userId="3a420e7e-88a7-45f1-9b3f-cb846643f4b3" providerId="ADAL" clId="{CC8EA591-42B8-465A-AB02-A764326B59A5}" dt="2019-09-06T20:32:29.829" v="373"/>
          <ac:spMkLst>
            <pc:docMk/>
            <pc:sldMk cId="1333265967" sldId="398"/>
            <ac:spMk id="2" creationId="{00000000-0000-0000-0000-000000000000}"/>
          </ac:spMkLst>
        </pc:spChg>
      </pc:sldChg>
      <pc:sldChg chg="modSp add">
        <pc:chgData name="Robert Warren" userId="3a420e7e-88a7-45f1-9b3f-cb846643f4b3" providerId="ADAL" clId="{CC8EA591-42B8-465A-AB02-A764326B59A5}" dt="2019-09-06T20:33:16.400" v="375"/>
        <pc:sldMkLst>
          <pc:docMk/>
          <pc:sldMk cId="2345624364" sldId="399"/>
        </pc:sldMkLst>
        <pc:spChg chg="mod">
          <ac:chgData name="Robert Warren" userId="3a420e7e-88a7-45f1-9b3f-cb846643f4b3" providerId="ADAL" clId="{CC8EA591-42B8-465A-AB02-A764326B59A5}" dt="2019-09-06T20:33:16.400" v="375"/>
          <ac:spMkLst>
            <pc:docMk/>
            <pc:sldMk cId="2345624364" sldId="399"/>
            <ac:spMk id="2" creationId="{00000000-0000-0000-0000-000000000000}"/>
          </ac:spMkLst>
        </pc:spChg>
      </pc:sldChg>
      <pc:sldChg chg="modSp add">
        <pc:chgData name="Robert Warren" userId="3a420e7e-88a7-45f1-9b3f-cb846643f4b3" providerId="ADAL" clId="{CC8EA591-42B8-465A-AB02-A764326B59A5}" dt="2019-09-06T20:33:53.139" v="389" actId="20577"/>
        <pc:sldMkLst>
          <pc:docMk/>
          <pc:sldMk cId="492359665" sldId="400"/>
        </pc:sldMkLst>
        <pc:spChg chg="mod">
          <ac:chgData name="Robert Warren" userId="3a420e7e-88a7-45f1-9b3f-cb846643f4b3" providerId="ADAL" clId="{CC8EA591-42B8-465A-AB02-A764326B59A5}" dt="2019-09-06T20:33:53.139" v="389" actId="20577"/>
          <ac:spMkLst>
            <pc:docMk/>
            <pc:sldMk cId="492359665" sldId="400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82916-3C79-4D0F-A214-310A64F9A8FA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FEEED-BA0E-47F1-844A-21C8405FD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8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you know if you have an I-O-I?</a:t>
            </a:r>
          </a:p>
          <a:p>
            <a:r>
              <a:rPr lang="en-US" baseline="0" dirty="0"/>
              <a:t> - Essentially, if the BWR and/or a key financial or operational participant of the BWR (such as a partner or manager) is also a key financial or operational participant in the GC or ARCH, you may have an I-O-I and will need to do some additional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18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you know if you have an I-O-I?</a:t>
            </a:r>
          </a:p>
          <a:p>
            <a:r>
              <a:rPr lang="en-US" baseline="0" dirty="0"/>
              <a:t> - Essentially, if the BWR and/or a key financial or operational participant of the BWR (such as a partner or manager) is also a key financial or operational participant in the GC or ARCH, you may have an I-O-I and will need to do some additional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05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you know if you have an I-O-I?</a:t>
            </a:r>
          </a:p>
          <a:p>
            <a:r>
              <a:rPr lang="en-US" baseline="0" dirty="0"/>
              <a:t> - Essentially, if the BWR and/or a key financial or operational participant of the BWR (such as a partner or manager) is also a key financial or operational participant in the GC or ARCH, you may have an I-O-I and will need to do some additional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386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you know if you have an I-O-I?</a:t>
            </a:r>
          </a:p>
          <a:p>
            <a:r>
              <a:rPr lang="en-US" baseline="0" dirty="0"/>
              <a:t> - Essentially, if the BWR and/or a key financial or operational participant of the BWR (such as a partner or manager) is also a key financial or operational participant in the GC or ARCH, you may have an I-O-I and will need to do some additional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624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you know if you have an I-O-I?</a:t>
            </a:r>
          </a:p>
          <a:p>
            <a:r>
              <a:rPr lang="en-US" baseline="0" dirty="0"/>
              <a:t> - Essentially, if the BWR and/or a key financial or operational participant of the BWR (such as a partner or manager) is also a key financial or operational participant in the GC or ARCH, you may have an I-O-I and will need to do some additional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59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you know if you have an I-O-I?</a:t>
            </a:r>
          </a:p>
          <a:p>
            <a:r>
              <a:rPr lang="en-US" baseline="0" dirty="0"/>
              <a:t> - Essentially, if the BWR and/or a key financial or operational participant of the BWR (such as a partner or manager) is also a key financial or operational participant in the GC or ARCH, you may have an I-O-I and will need to do some additional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60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you know if you have an I-O-I?</a:t>
            </a:r>
          </a:p>
          <a:p>
            <a:r>
              <a:rPr lang="en-US" baseline="0" dirty="0"/>
              <a:t> - Essentially, if the BWR and/or a key financial or operational participant of the BWR (such as a partner or manager) is also a key financial or operational participant in the GC or ARCH, you may have an I-O-I and will need to do some additional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228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you know if you have an I-O-I?</a:t>
            </a:r>
          </a:p>
          <a:p>
            <a:r>
              <a:rPr lang="en-US" baseline="0" dirty="0"/>
              <a:t> - Essentially, if the BWR and/or a key financial or operational participant of the BWR (such as a partner or manager) is also a key financial or operational participant in the GC or ARCH, you may have an I-O-I and will need to do some additional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124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you know if you have an I-O-I?</a:t>
            </a:r>
          </a:p>
          <a:p>
            <a:r>
              <a:rPr lang="en-US" baseline="0" dirty="0"/>
              <a:t> - Essentially, if the BWR and/or a key financial or operational participant of the BWR (such as a partner or manager) is also a key financial or operational participant in the GC or ARCH, you may have an I-O-I and will need to do some additional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5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you know if you have an I-O-I?</a:t>
            </a:r>
          </a:p>
          <a:p>
            <a:r>
              <a:rPr lang="en-US" baseline="0" dirty="0"/>
              <a:t> - Essentially, if the BWR and/or a key financial or operational participant of the BWR (such as a partner or manager) is also a key financial or operational participant in the GC or ARCH, you may have an I-O-I and will need to do some additional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06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you know if you have an I-O-I?</a:t>
            </a:r>
          </a:p>
          <a:p>
            <a:r>
              <a:rPr lang="en-US" baseline="0" dirty="0"/>
              <a:t> - Essentially, if the BWR and/or a key financial or operational participant of the BWR (such as a partner or manager) is also a key financial or operational participant in the GC or ARCH, you may have an I-O-I and will need to do some additional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52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you know if you have an I-O-I?</a:t>
            </a:r>
          </a:p>
          <a:p>
            <a:r>
              <a:rPr lang="en-US" baseline="0" dirty="0"/>
              <a:t> - Essentially, if the BWR and/or a key financial or operational participant of the BWR (such as a partner or manager) is also a key financial or operational participant in the GC or ARCH, you may have an I-O-I and will need to do some additional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485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you know if you have an I-O-I?</a:t>
            </a:r>
          </a:p>
          <a:p>
            <a:r>
              <a:rPr lang="en-US" baseline="0" dirty="0"/>
              <a:t> - Essentially, if the BWR and/or a key financial or operational participant of the BWR (such as a partner or manager) is also a key financial or operational participant in the GC or ARCH, you may have an I-O-I and will need to do some additional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8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B68CAC-3CD9-4234-9561-B40F2257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4A30E3F-5EE5-436C-9C74-6F085B3AE9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5B673F-F828-4239-A333-52DFA2B50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25-ED3A-44D5-8001-678E2E51963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2EB87F-2A22-4CEF-ABEA-F1ECA4F4F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067517-D91C-4888-AB87-3880CBA65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89F-5E99-4D0D-9970-206CBCF7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8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94895A-D8DC-4E0C-B3CD-11359C5CA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0412A93-2427-46BC-B750-7953AEE90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E337BE-25FA-429A-B321-D799109C9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25-ED3A-44D5-8001-678E2E51963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13D87F-77DF-4599-B76D-F4511B235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4E7CE1-B444-4A03-80F4-4CCABAD2B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89F-5E99-4D0D-9970-206CBCF7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7E87A96-3475-4E48-B341-113B2346A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1ED8ABC-4971-4566-9E31-937505868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A16D1B-BAC8-437E-8CED-9B232C37B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25-ED3A-44D5-8001-678E2E51963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A9411A-588F-48B6-B142-0EB9E3FC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C50201-2764-4759-A15F-119183430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89F-5E99-4D0D-9970-206CBCF7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89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heading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7" y="1926167"/>
            <a:ext cx="10949517" cy="1845733"/>
          </a:xfrm>
        </p:spPr>
        <p:txBody>
          <a:bodyPr/>
          <a:lstStyle/>
          <a:p>
            <a:pPr lvl="0"/>
            <a:r>
              <a:rPr lang="en-US" noProof="0" dirty="0"/>
              <a:t>Heading 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69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D257BC-FA2B-401C-B717-7744DEC25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7AC7D5-3A14-40AF-A9F6-507DD02B6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BDFA8D-389B-478C-876B-3A6CE97F2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25-ED3A-44D5-8001-678E2E51963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667576-D561-496E-81DC-259D43A55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8F4C76-7C74-4758-BD54-66D371B35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89F-5E99-4D0D-9970-206CBCF7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BEA2F5-7A6E-4D99-A7FD-5D77D32A4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2BE676-23C2-4AAD-8E58-AC7ADB33B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F7C790-1C12-40F2-860A-18D6B0E1C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25-ED3A-44D5-8001-678E2E51963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DF5DA1-3C00-4369-95E2-2E5D843B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C9CF39-60DC-480D-943E-CB4B0E8B9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89F-5E99-4D0D-9970-206CBCF7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4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2DE4E8-A4FC-45C8-9D2D-ADAF04A89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D25021-0280-4335-93B0-F04EA368D2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3455767-0D4C-4574-880E-7DF77FFBB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C5494F2-71E7-4198-BBAC-F185BA478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25-ED3A-44D5-8001-678E2E51963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7A9E44-45F7-4875-B3A6-D80CEF9F1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2248DE-2513-49F7-8E74-8A71EBF3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89F-5E99-4D0D-9970-206CBCF7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0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AD7FF1-68FE-4A71-A327-6810A6B4B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FBEA05-6E3D-4FFC-9C4A-829B0AEA9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C468EAF-91EC-4921-8C91-56F3200F7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AA2A230-07EA-4CF2-ACF2-A49D011F1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2253867-AB10-4BF8-AE6D-FC5C5F7434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40CF42C-B134-4B6B-A58D-880648365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25-ED3A-44D5-8001-678E2E51963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4E5D5A1-7C50-4A34-820A-DBAE113AD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E5B4182-0EE1-4DBD-87BC-E65E0F17A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89F-5E99-4D0D-9970-206CBCF7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0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3A85E3-5D3B-423F-AC76-48916CD0E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3E7162F-0425-43E7-9426-46B0CAAA4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25-ED3A-44D5-8001-678E2E51963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AD10F37-1D30-49FB-9D55-22884A231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1DEFC5-E451-4F18-B219-AB599AB5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89F-5E99-4D0D-9970-206CBCF7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8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2C21E45-EAAA-4BB4-922B-F320F36CF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25-ED3A-44D5-8001-678E2E51963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5992F0E-349B-4BB9-9CA0-5113BD7A0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9E48BB2-70F5-433A-AB8C-2E1FF36A5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89F-5E99-4D0D-9970-206CBCF7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5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FFF20E-BBF4-4229-9BD1-529DBDA3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621F24-1DE0-47DE-B444-2646B7B00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9487BB3-0C8A-4DE6-85B3-8FED7EFE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1EAE5AA-D1B5-4D87-B549-56F6822A7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25-ED3A-44D5-8001-678E2E51963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3B4A1E-5A52-4237-AC44-72EB117C2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1BA369-5385-4661-A007-CE93D24D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89F-5E99-4D0D-9970-206CBCF7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1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2FCC4D-1EEA-43C3-B5D8-F0C0E468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49DDB6F-9D30-4A05-900A-B32DCF64E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FCAF39B-3D33-4611-88D3-3AED14086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322A19-36BE-442B-A1A0-B40D93B84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25-ED3A-44D5-8001-678E2E51963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F1EAF05-5995-4849-A6D7-0F7F9D000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A4994BA-BB30-4EAB-9627-F3D799426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889F-5E99-4D0D-9970-206CBCF7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6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A5264A0-4DC4-4512-B3BF-E82674603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2B64CB-E4A8-448A-B5F9-696EF0A4D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A95F14-FF90-43AE-88D0-5F55AC499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78925-ED3A-44D5-8001-678E2E51963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C4B3F6-76F8-4FBF-B8AB-E08C49BEC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2DFEE5-7F3C-4EE9-93F8-E4B0AA5CAC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B889F-5E99-4D0D-9970-206CBCF7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1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19403" y="1925896"/>
            <a:ext cx="10943167" cy="4089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/>
              <a:t>Concept Packages and Meeting</a:t>
            </a:r>
          </a:p>
          <a:p>
            <a:pPr algn="just"/>
            <a:r>
              <a:rPr lang="en-US" dirty="0"/>
              <a:t>Purpose – to introduce HUD to a conceptual version of the development with enough support to warrant an encouragement to submit a Preapplication</a:t>
            </a:r>
          </a:p>
          <a:p>
            <a:pPr algn="just"/>
            <a:endParaRPr lang="en-GB" dirty="0">
              <a:latin typeface="Arial"/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9403" y="624564"/>
            <a:ext cx="10948723" cy="820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/>
                <a:cs typeface="Arial"/>
              </a:rPr>
              <a:t>(d)(4) Basics Training – Part II Concept through Firm Application</a:t>
            </a:r>
            <a:endParaRPr lang="en-GB" b="1" dirty="0">
              <a:solidFill>
                <a:srgbClr val="69BE2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37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19403" y="1925896"/>
            <a:ext cx="10943167" cy="4089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/>
              <a:t>Firm Application</a:t>
            </a:r>
          </a:p>
          <a:p>
            <a:pPr lvl="1"/>
            <a:r>
              <a:rPr lang="en-US" dirty="0"/>
              <a:t>Best Practices </a:t>
            </a:r>
          </a:p>
          <a:p>
            <a:pPr lvl="2"/>
            <a:r>
              <a:rPr lang="en-US" dirty="0"/>
              <a:t>Underwrite the deal – It is the Lender’s job to provide proper support to get HUD to issue a Firm Commitment</a:t>
            </a:r>
          </a:p>
          <a:p>
            <a:pPr lvl="2"/>
            <a:r>
              <a:rPr lang="en-US" dirty="0"/>
              <a:t>Again, provide an explanation of changes between Preapplication and Firm</a:t>
            </a:r>
          </a:p>
          <a:p>
            <a:pPr lvl="2"/>
            <a:r>
              <a:rPr lang="en-US" dirty="0"/>
              <a:t>Properly and concisely answer HUD’s </a:t>
            </a:r>
            <a:r>
              <a:rPr lang="en-US" dirty="0" err="1"/>
              <a:t>preapp</a:t>
            </a:r>
            <a:r>
              <a:rPr lang="en-US" dirty="0"/>
              <a:t> conditions</a:t>
            </a:r>
          </a:p>
          <a:p>
            <a:pPr lvl="2"/>
            <a:r>
              <a:rPr lang="en-US" dirty="0"/>
              <a:t>Thoroughly check e-Tool and make sure it is complete, answer flags, make sure all specialty documents and reports are uploaded</a:t>
            </a:r>
          </a:p>
          <a:p>
            <a:pPr lvl="2"/>
            <a:r>
              <a:rPr lang="en-US" dirty="0"/>
              <a:t>Lender (Loan Committee) QCP the Application, including R4R schedule, repairs, etc.</a:t>
            </a:r>
          </a:p>
          <a:p>
            <a:pPr lvl="2"/>
            <a:r>
              <a:rPr lang="en-US" dirty="0"/>
              <a:t>Don’t leave anything unsaid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9403" y="624564"/>
            <a:ext cx="10948723" cy="820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/>
                <a:cs typeface="Arial"/>
              </a:rPr>
              <a:t>(d)(4) Basics Training – Part II Concept through Firm Application</a:t>
            </a:r>
            <a:endParaRPr lang="en-GB" b="1" dirty="0">
              <a:solidFill>
                <a:srgbClr val="69BE2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249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19403" y="1925896"/>
            <a:ext cx="10943167" cy="4089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/>
              <a:t>Firm Application</a:t>
            </a:r>
          </a:p>
          <a:p>
            <a:pPr lvl="1"/>
            <a:r>
              <a:rPr lang="en-US" dirty="0"/>
              <a:t>HUD’s Review</a:t>
            </a:r>
          </a:p>
          <a:p>
            <a:pPr lvl="2"/>
            <a:r>
              <a:rPr lang="en-US" dirty="0"/>
              <a:t>Full Mortgage Credit review</a:t>
            </a:r>
          </a:p>
          <a:p>
            <a:pPr lvl="2"/>
            <a:r>
              <a:rPr lang="en-US" dirty="0"/>
              <a:t>OGC early issues that will need to be resolved</a:t>
            </a:r>
          </a:p>
          <a:p>
            <a:pPr lvl="2"/>
            <a:r>
              <a:rPr lang="en-US" dirty="0"/>
              <a:t>Internal Partners (EMAD, FHEO, ECO, DBLS, AM)</a:t>
            </a:r>
          </a:p>
          <a:p>
            <a:pPr lvl="2"/>
            <a:r>
              <a:rPr lang="en-US" dirty="0"/>
              <a:t>Technical Specialists involvement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9403" y="624564"/>
            <a:ext cx="10948723" cy="820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/>
                <a:cs typeface="Arial"/>
              </a:rPr>
              <a:t>(d)(4) Basics Training – Part II Concept through Firm Application</a:t>
            </a:r>
            <a:endParaRPr lang="en-GB" b="1" dirty="0">
              <a:solidFill>
                <a:srgbClr val="69BE2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326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19403" y="1925896"/>
            <a:ext cx="10943167" cy="4089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/>
              <a:t>Firm Application</a:t>
            </a:r>
          </a:p>
          <a:p>
            <a:pPr lvl="1"/>
            <a:r>
              <a:rPr lang="en-US" dirty="0"/>
              <a:t>What to do if you get a rejection letter – Same as Preapplication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9403" y="624564"/>
            <a:ext cx="10948723" cy="820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/>
                <a:cs typeface="Arial"/>
              </a:rPr>
              <a:t>(d)(4) Basics Training – Part II Concept through Firm Application</a:t>
            </a:r>
            <a:endParaRPr lang="en-GB" b="1" dirty="0">
              <a:solidFill>
                <a:srgbClr val="69BE2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562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19403" y="1925896"/>
            <a:ext cx="10943167" cy="4089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Questions?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9403" y="624564"/>
            <a:ext cx="10948723" cy="820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/>
                <a:cs typeface="Arial"/>
              </a:rPr>
              <a:t>(d)(4) Basics Training – Part II Concept through Firm Application</a:t>
            </a:r>
            <a:endParaRPr lang="en-GB" b="1" dirty="0">
              <a:solidFill>
                <a:srgbClr val="69BE2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235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19403" y="1925896"/>
            <a:ext cx="10943167" cy="4089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/>
              <a:t>Concept Packages and Meeting</a:t>
            </a:r>
          </a:p>
          <a:p>
            <a:pPr lvl="1"/>
            <a:r>
              <a:rPr lang="en-US" dirty="0"/>
              <a:t>What does HUD want to see in a Concept request?</a:t>
            </a:r>
          </a:p>
          <a:p>
            <a:pPr lvl="2"/>
            <a:r>
              <a:rPr lang="en-US" dirty="0"/>
              <a:t>Substance </a:t>
            </a:r>
          </a:p>
          <a:p>
            <a:pPr lvl="3"/>
            <a:r>
              <a:rPr lang="en-US" dirty="0"/>
              <a:t>Focus on experience directly related to the property type they are proposing. Be as specific as possible</a:t>
            </a:r>
          </a:p>
          <a:p>
            <a:pPr lvl="3"/>
            <a:r>
              <a:rPr lang="en-US" dirty="0"/>
              <a:t>Identifying and mitigating potential issues and long lead items</a:t>
            </a:r>
          </a:p>
          <a:p>
            <a:pPr lvl="4"/>
            <a:r>
              <a:rPr lang="en-US" dirty="0"/>
              <a:t>Environmental </a:t>
            </a:r>
          </a:p>
          <a:p>
            <a:pPr lvl="4"/>
            <a:r>
              <a:rPr lang="en-US" dirty="0"/>
              <a:t>Market</a:t>
            </a:r>
          </a:p>
          <a:p>
            <a:pPr lvl="4"/>
            <a:r>
              <a:rPr lang="en-US" dirty="0"/>
              <a:t>Asset Management </a:t>
            </a:r>
          </a:p>
          <a:p>
            <a:pPr lvl="4"/>
            <a:r>
              <a:rPr lang="en-US" dirty="0"/>
              <a:t>Mortgage Credit</a:t>
            </a:r>
            <a:endParaRPr lang="en-GB" dirty="0">
              <a:latin typeface="Arial"/>
              <a:cs typeface="Arial"/>
            </a:endParaRPr>
          </a:p>
          <a:p>
            <a:pPr lvl="4"/>
            <a:r>
              <a:rPr lang="en-GB" dirty="0">
                <a:latin typeface="Arial"/>
                <a:cs typeface="Arial"/>
              </a:rPr>
              <a:t>Other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9403" y="624564"/>
            <a:ext cx="10948723" cy="820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/>
                <a:cs typeface="Arial"/>
              </a:rPr>
              <a:t>(d)(4) Basics Training – Part II Concept through Firm Application</a:t>
            </a:r>
            <a:endParaRPr lang="en-GB" b="1" dirty="0">
              <a:solidFill>
                <a:srgbClr val="69BE2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153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19403" y="1925896"/>
            <a:ext cx="10943167" cy="4089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/>
              <a:t>Concept Packages and Meeting</a:t>
            </a:r>
          </a:p>
          <a:p>
            <a:pPr lvl="1"/>
            <a:r>
              <a:rPr lang="en-US" dirty="0"/>
              <a:t>Best Practices</a:t>
            </a:r>
          </a:p>
          <a:p>
            <a:pPr lvl="2"/>
            <a:r>
              <a:rPr lang="en-US" dirty="0"/>
              <a:t> Be Concise</a:t>
            </a:r>
          </a:p>
          <a:p>
            <a:pPr lvl="2"/>
            <a:r>
              <a:rPr lang="en-US" dirty="0"/>
              <a:t> Anticipate HUD’s questions and answer them</a:t>
            </a:r>
          </a:p>
          <a:p>
            <a:pPr lvl="2"/>
            <a:r>
              <a:rPr lang="en-US" dirty="0"/>
              <a:t> Be consistent</a:t>
            </a:r>
          </a:p>
          <a:p>
            <a:pPr lvl="2"/>
            <a:r>
              <a:rPr lang="en-US" dirty="0"/>
              <a:t> No surprises</a:t>
            </a:r>
          </a:p>
          <a:p>
            <a:pPr lvl="2"/>
            <a:r>
              <a:rPr lang="en-US" dirty="0"/>
              <a:t> Bottom line, if you think it might be an issue, bring it up and discuss the mitigant</a:t>
            </a:r>
          </a:p>
          <a:p>
            <a:pPr marL="914400" lvl="2" indent="0" algn="ctr">
              <a:buNone/>
            </a:pPr>
            <a:endParaRPr lang="en-US" dirty="0"/>
          </a:p>
          <a:p>
            <a:pPr marL="914400" lvl="2" indent="0" algn="ctr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/>
              <a:t>What do you do when you receive an Encouragement or Discouragement email from HUD?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9403" y="624564"/>
            <a:ext cx="10948723" cy="820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/>
                <a:cs typeface="Arial"/>
              </a:rPr>
              <a:t>(d)(4) Basics Training – Part II Concept through Firm Application</a:t>
            </a:r>
            <a:endParaRPr lang="en-GB" b="1" dirty="0">
              <a:solidFill>
                <a:srgbClr val="69BE2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733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19403" y="1925896"/>
            <a:ext cx="10943167" cy="4089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/>
              <a:t>Preapplication</a:t>
            </a:r>
          </a:p>
          <a:p>
            <a:pPr lvl="1"/>
            <a:r>
              <a:rPr lang="en-US" dirty="0"/>
              <a:t>Purpose </a:t>
            </a:r>
          </a:p>
          <a:p>
            <a:pPr lvl="2"/>
            <a:r>
              <a:rPr lang="en-US" dirty="0"/>
              <a:t>Prove out demand </a:t>
            </a:r>
          </a:p>
          <a:p>
            <a:pPr lvl="2"/>
            <a:r>
              <a:rPr lang="en-US" dirty="0"/>
              <a:t>Establish underwriting rents and expenses</a:t>
            </a:r>
          </a:p>
          <a:p>
            <a:pPr lvl="2"/>
            <a:r>
              <a:rPr lang="en-US" dirty="0"/>
              <a:t>Establish land value</a:t>
            </a:r>
          </a:p>
          <a:p>
            <a:pPr lvl="2"/>
            <a:r>
              <a:rPr lang="en-US" dirty="0"/>
              <a:t>Get HEROS approved or establish what needs to be done to get HEROS approved</a:t>
            </a:r>
          </a:p>
          <a:p>
            <a:pPr lvl="2"/>
            <a:r>
              <a:rPr lang="en-US" dirty="0"/>
              <a:t>Show development team experience</a:t>
            </a:r>
          </a:p>
          <a:p>
            <a:pPr lvl="2"/>
            <a:r>
              <a:rPr lang="en-US" dirty="0"/>
              <a:t>Work through issues identified at Concept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9403" y="624564"/>
            <a:ext cx="10948723" cy="820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/>
                <a:cs typeface="Arial"/>
              </a:rPr>
              <a:t>(d)(4) Basics Training – Part II Concept through Firm Application</a:t>
            </a:r>
            <a:endParaRPr lang="en-GB" b="1" dirty="0">
              <a:solidFill>
                <a:srgbClr val="69BE2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056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19403" y="1925896"/>
            <a:ext cx="10943167" cy="408901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800" dirty="0"/>
              <a:t>Preapplication</a:t>
            </a:r>
          </a:p>
          <a:p>
            <a:pPr lvl="1"/>
            <a:r>
              <a:rPr lang="en-US" dirty="0"/>
              <a:t>Properly answering narrative questions</a:t>
            </a:r>
          </a:p>
          <a:p>
            <a:pPr lvl="2"/>
            <a:r>
              <a:rPr lang="en-US" dirty="0"/>
              <a:t>Provide facts</a:t>
            </a:r>
          </a:p>
          <a:p>
            <a:pPr lvl="2"/>
            <a:r>
              <a:rPr lang="en-US" dirty="0"/>
              <a:t>Sometimes, summarize and point to section of narrative and/or submission package where HUD can find details</a:t>
            </a:r>
          </a:p>
          <a:p>
            <a:pPr lvl="2"/>
            <a:r>
              <a:rPr lang="en-US" dirty="0"/>
              <a:t>Don’t be redundantly redundant</a:t>
            </a:r>
          </a:p>
          <a:p>
            <a:pPr lvl="2"/>
            <a:r>
              <a:rPr lang="en-US" dirty="0"/>
              <a:t>Say why you agree with the Market Analyst’s and Appraiser’s conclusions. Let HUD know you looked at the market, the comps. </a:t>
            </a:r>
          </a:p>
          <a:p>
            <a:pPr lvl="2"/>
            <a:r>
              <a:rPr lang="en-US" dirty="0"/>
              <a:t>Discuss similarities/differences in expenses</a:t>
            </a:r>
          </a:p>
          <a:p>
            <a:pPr lvl="2"/>
            <a:r>
              <a:rPr lang="en-US" dirty="0"/>
              <a:t>Provide lender calculation of IOD and compare to MAP Guide requirements</a:t>
            </a:r>
          </a:p>
          <a:p>
            <a:pPr lvl="2"/>
            <a:r>
              <a:rPr lang="en-US" dirty="0"/>
              <a:t>Don’t use comment boxes to explain everything about the deal</a:t>
            </a:r>
          </a:p>
          <a:p>
            <a:pPr lvl="2"/>
            <a:r>
              <a:rPr lang="en-US" dirty="0"/>
              <a:t>Make sure Phase I provides explanation of what needs to be done with issues, and confirm what steps are being/have been taken (It is critical to get ahead of SHPO and THPO and other issues)</a:t>
            </a:r>
          </a:p>
          <a:p>
            <a:pPr lvl="2"/>
            <a:r>
              <a:rPr lang="en-US" dirty="0"/>
              <a:t>If it is a larger deal ($50MM or above?), consider providing ballpark net worth and liquidity  of ownership</a:t>
            </a:r>
          </a:p>
          <a:p>
            <a:pPr lvl="2"/>
            <a:r>
              <a:rPr lang="en-US" dirty="0"/>
              <a:t>Justifying land value higher than price paid less than 3 years prior to submission</a:t>
            </a:r>
          </a:p>
          <a:p>
            <a:pPr lvl="2"/>
            <a:r>
              <a:rPr lang="en-US" dirty="0"/>
              <a:t>Clearly identify any waivers/special conditions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9403" y="624564"/>
            <a:ext cx="10948723" cy="820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/>
                <a:cs typeface="Arial"/>
              </a:rPr>
              <a:t>(d)(4) Basics Training – Part II Concept through Firm Application</a:t>
            </a:r>
            <a:endParaRPr lang="en-GB" b="1" dirty="0">
              <a:solidFill>
                <a:srgbClr val="69BE2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635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19403" y="1925896"/>
            <a:ext cx="10943167" cy="4089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/>
              <a:t>Preapplication</a:t>
            </a:r>
          </a:p>
          <a:p>
            <a:pPr lvl="1"/>
            <a:r>
              <a:rPr lang="en-US" dirty="0"/>
              <a:t>Best Practices</a:t>
            </a:r>
          </a:p>
          <a:p>
            <a:pPr lvl="2"/>
            <a:r>
              <a:rPr lang="en-US" dirty="0"/>
              <a:t>Underwrite the deal – It is the Lender’s job to provide proper support to get HUD to issue an Invitation</a:t>
            </a:r>
          </a:p>
          <a:p>
            <a:pPr lvl="2"/>
            <a:r>
              <a:rPr lang="en-US" dirty="0"/>
              <a:t>When do you do the site visit and “taste the dirt?”</a:t>
            </a:r>
          </a:p>
          <a:p>
            <a:pPr lvl="2"/>
            <a:r>
              <a:rPr lang="en-US" dirty="0"/>
              <a:t>Make sure you provide all the documentation required. The checklist does not contain every exhibit required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9403" y="624564"/>
            <a:ext cx="10948723" cy="820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/>
                <a:cs typeface="Arial"/>
              </a:rPr>
              <a:t>(d)(4) Basics Training – Part II Concept through Firm Application</a:t>
            </a:r>
            <a:endParaRPr lang="en-GB" b="1" dirty="0">
              <a:solidFill>
                <a:srgbClr val="69BE2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758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19403" y="1925896"/>
            <a:ext cx="10943167" cy="4089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/>
              <a:t>Preapplication</a:t>
            </a:r>
          </a:p>
          <a:p>
            <a:pPr lvl="1"/>
            <a:r>
              <a:rPr lang="en-US" dirty="0"/>
              <a:t>HUD’s Review</a:t>
            </a:r>
          </a:p>
          <a:p>
            <a:pPr lvl="2"/>
            <a:r>
              <a:rPr lang="en-US" dirty="0"/>
              <a:t>Process</a:t>
            </a:r>
          </a:p>
          <a:p>
            <a:pPr lvl="2"/>
            <a:r>
              <a:rPr lang="en-US" dirty="0"/>
              <a:t>Internal Partners (EMAD, FHEO, ECO, DBLS, AM)</a:t>
            </a:r>
          </a:p>
          <a:p>
            <a:pPr lvl="2"/>
            <a:r>
              <a:rPr lang="en-US" dirty="0"/>
              <a:t>Technical Specialists involvement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9403" y="624564"/>
            <a:ext cx="10948723" cy="820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/>
                <a:cs typeface="Arial"/>
              </a:rPr>
              <a:t>(d)(4) Basics Training – Part II Concept through Firm Application</a:t>
            </a:r>
            <a:endParaRPr lang="en-GB" b="1" dirty="0">
              <a:solidFill>
                <a:srgbClr val="69BE2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265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19403" y="1925896"/>
            <a:ext cx="10943167" cy="4089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/>
              <a:t>Preapplication</a:t>
            </a:r>
          </a:p>
          <a:p>
            <a:pPr lvl="1"/>
            <a:r>
              <a:rPr lang="en-US" dirty="0"/>
              <a:t>What to do if you get a rejection letter</a:t>
            </a:r>
          </a:p>
          <a:p>
            <a:pPr lvl="2"/>
            <a:r>
              <a:rPr lang="en-US" dirty="0"/>
              <a:t>Don’t take it personal, it happens to the best of us</a:t>
            </a:r>
          </a:p>
          <a:p>
            <a:pPr lvl="2"/>
            <a:r>
              <a:rPr lang="en-US" dirty="0"/>
              <a:t>Take a deep breath, call HUD and discuss to see if you can get some additional insight</a:t>
            </a:r>
          </a:p>
          <a:p>
            <a:pPr lvl="2"/>
            <a:r>
              <a:rPr lang="en-US" dirty="0"/>
              <a:t>If you choose to appeal, don’t automatically provide a rebuttal to their reasons for rejection, figure out if you can do other/additional things to get HUD comfortable 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9403" y="624564"/>
            <a:ext cx="10948723" cy="820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/>
                <a:cs typeface="Arial"/>
              </a:rPr>
              <a:t>(d)(4) Basics Training – Part II Concept through Firm Application</a:t>
            </a:r>
            <a:endParaRPr lang="en-GB" b="1" dirty="0">
              <a:solidFill>
                <a:srgbClr val="69BE2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705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19403" y="1925896"/>
            <a:ext cx="10943167" cy="4089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/>
              <a:t>Firm Application</a:t>
            </a:r>
          </a:p>
          <a:p>
            <a:pPr lvl="1"/>
            <a:r>
              <a:rPr lang="en-US" dirty="0"/>
              <a:t>Purpose – To fully underwriter the borrowers, review plans, specs, costs,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Properly answering narrative questions - Same as Preapplication, plus</a:t>
            </a:r>
          </a:p>
          <a:p>
            <a:pPr lvl="2"/>
            <a:r>
              <a:rPr lang="en-US" dirty="0"/>
              <a:t>Update information from the </a:t>
            </a:r>
            <a:r>
              <a:rPr lang="en-US" dirty="0" err="1"/>
              <a:t>preapp</a:t>
            </a:r>
            <a:r>
              <a:rPr lang="en-US" dirty="0"/>
              <a:t> that needs updating</a:t>
            </a:r>
          </a:p>
          <a:p>
            <a:pPr lvl="2"/>
            <a:r>
              <a:rPr lang="en-US" dirty="0"/>
              <a:t>Be specific about changes from the </a:t>
            </a:r>
            <a:r>
              <a:rPr lang="en-US" dirty="0" err="1"/>
              <a:t>preapp</a:t>
            </a:r>
            <a:r>
              <a:rPr lang="en-US" dirty="0"/>
              <a:t> and why it is different</a:t>
            </a:r>
          </a:p>
          <a:p>
            <a:pPr lvl="2"/>
            <a:r>
              <a:rPr lang="en-US" dirty="0"/>
              <a:t>Provide lender calculation of IOD and compare it to the MAP Guide required minimums</a:t>
            </a:r>
          </a:p>
          <a:p>
            <a:pPr lvl="2"/>
            <a:r>
              <a:rPr lang="en-US" dirty="0"/>
              <a:t>Don’t use comment boxes to explain everything about the deal</a:t>
            </a:r>
          </a:p>
          <a:p>
            <a:pPr lvl="2"/>
            <a:r>
              <a:rPr lang="en-US" dirty="0"/>
              <a:t>Clearly identify any waivers/special conditions</a:t>
            </a:r>
          </a:p>
          <a:p>
            <a:pPr lvl="2"/>
            <a:r>
              <a:rPr lang="en-US" dirty="0"/>
              <a:t>Do proper due diligence on Mortgage Credit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9403" y="624564"/>
            <a:ext cx="10948723" cy="820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/>
                <a:cs typeface="Arial"/>
              </a:rPr>
              <a:t>(d)(4) Basics Training – Part II Concept through Firm Application</a:t>
            </a:r>
            <a:endParaRPr lang="en-GB" b="1" dirty="0">
              <a:solidFill>
                <a:srgbClr val="69BE2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292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C87A9D9238C84288B5E67D540B9588" ma:contentTypeVersion="15" ma:contentTypeDescription="Create a new document." ma:contentTypeScope="" ma:versionID="3f97b066f7d7fa7e56397e41425bccc7">
  <xsd:schema xmlns:xsd="http://www.w3.org/2001/XMLSchema" xmlns:xs="http://www.w3.org/2001/XMLSchema" xmlns:p="http://schemas.microsoft.com/office/2006/metadata/properties" xmlns:ns1="http://schemas.microsoft.com/sharepoint/v3" xmlns:ns3="4b66607a-a91e-4ad3-9c19-a3091343a5e6" xmlns:ns4="8fe13c4c-0cfc-499d-9237-64a473dfb05b" targetNamespace="http://schemas.microsoft.com/office/2006/metadata/properties" ma:root="true" ma:fieldsID="23eb0f7cfc3267536eb79778227fb69f" ns1:_="" ns3:_="" ns4:_="">
    <xsd:import namespace="http://schemas.microsoft.com/sharepoint/v3"/>
    <xsd:import namespace="4b66607a-a91e-4ad3-9c19-a3091343a5e6"/>
    <xsd:import namespace="8fe13c4c-0cfc-499d-9237-64a473dfb0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66607a-a91e-4ad3-9c19-a3091343a5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e13c4c-0cfc-499d-9237-64a473dfb05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D032443-8859-4546-81C9-31B853DF94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C07BE4-E2EB-46FA-A2E2-FC6C502D72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b66607a-a91e-4ad3-9c19-a3091343a5e6"/>
    <ds:schemaRef ds:uri="8fe13c4c-0cfc-499d-9237-64a473dfb0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161976-06D1-4635-8C48-FFD2EE81740D}">
  <ds:schemaRefs>
    <ds:schemaRef ds:uri="http://schemas.microsoft.com/office/infopath/2007/PartnerControls"/>
    <ds:schemaRef ds:uri="8fe13c4c-0cfc-499d-9237-64a473dfb05b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4b66607a-a91e-4ad3-9c19-a3091343a5e6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1688</Words>
  <Application>Microsoft Office PowerPoint</Application>
  <PresentationFormat>Widescreen</PresentationFormat>
  <Paragraphs>123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(d)(4) Basics Training – Part II Concept through Firm Application</vt:lpstr>
      <vt:lpstr>(d)(4) Basics Training – Part II Concept through Firm Application</vt:lpstr>
      <vt:lpstr>(d)(4) Basics Training – Part II Concept through Firm Application</vt:lpstr>
      <vt:lpstr>(d)(4) Basics Training – Part II Concept through Firm Application</vt:lpstr>
      <vt:lpstr>(d)(4) Basics Training – Part II Concept through Firm Application</vt:lpstr>
      <vt:lpstr>(d)(4) Basics Training – Part II Concept through Firm Application</vt:lpstr>
      <vt:lpstr>(d)(4) Basics Training – Part II Concept through Firm Application</vt:lpstr>
      <vt:lpstr>(d)(4) Basics Training – Part II Concept through Firm Application</vt:lpstr>
      <vt:lpstr>(d)(4) Basics Training – Part II Concept through Firm Application</vt:lpstr>
      <vt:lpstr>(d)(4) Basics Training – Part II Concept through Firm Application</vt:lpstr>
      <vt:lpstr>(d)(4) Basics Training – Part II Concept through Firm Application</vt:lpstr>
      <vt:lpstr>(d)(4) Basics Training – Part II Concept through Firm Application</vt:lpstr>
      <vt:lpstr>(d)(4) Basics Training – Part II Concept through Firm Application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Construction FAQ Top 5 questions that Developers ask</dc:title>
  <dc:creator>Ugarte, Mikel @ Seattle</dc:creator>
  <cp:lastModifiedBy>Terry Wellman</cp:lastModifiedBy>
  <cp:revision>27</cp:revision>
  <dcterms:created xsi:type="dcterms:W3CDTF">2019-06-25T15:46:29Z</dcterms:created>
  <dcterms:modified xsi:type="dcterms:W3CDTF">2019-09-06T20:50:37Z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0x0101003DC87A9D9238C84288B5E67D540B9588</vt:lpwstr>
  </property>
</Properties>
</file>