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 id="2147483681" r:id="rId3"/>
  </p:sldMasterIdLst>
  <p:notesMasterIdLst>
    <p:notesMasterId r:id="rId33"/>
  </p:notesMasterIdLst>
  <p:sldIdLst>
    <p:sldId id="321" r:id="rId4"/>
    <p:sldId id="257" r:id="rId5"/>
    <p:sldId id="320" r:id="rId6"/>
    <p:sldId id="282" r:id="rId7"/>
    <p:sldId id="283" r:id="rId8"/>
    <p:sldId id="284" r:id="rId9"/>
    <p:sldId id="308" r:id="rId10"/>
    <p:sldId id="268" r:id="rId11"/>
    <p:sldId id="297" r:id="rId12"/>
    <p:sldId id="299" r:id="rId13"/>
    <p:sldId id="307" r:id="rId14"/>
    <p:sldId id="304" r:id="rId15"/>
    <p:sldId id="305" r:id="rId16"/>
    <p:sldId id="306" r:id="rId17"/>
    <p:sldId id="303" r:id="rId18"/>
    <p:sldId id="267" r:id="rId19"/>
    <p:sldId id="289" r:id="rId20"/>
    <p:sldId id="318" r:id="rId21"/>
    <p:sldId id="310" r:id="rId22"/>
    <p:sldId id="311" r:id="rId23"/>
    <p:sldId id="312" r:id="rId24"/>
    <p:sldId id="313" r:id="rId25"/>
    <p:sldId id="314" r:id="rId26"/>
    <p:sldId id="317" r:id="rId27"/>
    <p:sldId id="316" r:id="rId28"/>
    <p:sldId id="315" r:id="rId29"/>
    <p:sldId id="309" r:id="rId30"/>
    <p:sldId id="290" r:id="rId31"/>
    <p:sldId id="113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431" autoAdjust="0"/>
  </p:normalViewPr>
  <p:slideViewPr>
    <p:cSldViewPr snapToGrid="0">
      <p:cViewPr varScale="1">
        <p:scale>
          <a:sx n="105" d="100"/>
          <a:sy n="105" d="100"/>
        </p:scale>
        <p:origin x="6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847460-1D3C-4894-914A-0B4C388DAA23}"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0DCB06DC-2076-45F2-A394-2098667676AE}">
      <dgm:prSet/>
      <dgm:spPr/>
      <dgm:t>
        <a:bodyPr/>
        <a:lstStyle/>
        <a:p>
          <a:r>
            <a:rPr lang="en-US"/>
            <a:t>Lender prepares Draft Closing Package</a:t>
          </a:r>
        </a:p>
      </dgm:t>
    </dgm:pt>
    <dgm:pt modelId="{6523A425-B8A3-4220-9E8E-5843F87BBE2C}" type="parTrans" cxnId="{45237D61-E982-4583-8008-6F8DF5A5E3CE}">
      <dgm:prSet/>
      <dgm:spPr/>
      <dgm:t>
        <a:bodyPr/>
        <a:lstStyle/>
        <a:p>
          <a:endParaRPr lang="en-US"/>
        </a:p>
      </dgm:t>
    </dgm:pt>
    <dgm:pt modelId="{553F5EFF-D227-4650-B39F-82B44C8C076D}" type="sibTrans" cxnId="{45237D61-E982-4583-8008-6F8DF5A5E3CE}">
      <dgm:prSet/>
      <dgm:spPr/>
      <dgm:t>
        <a:bodyPr/>
        <a:lstStyle/>
        <a:p>
          <a:endParaRPr lang="en-US"/>
        </a:p>
      </dgm:t>
    </dgm:pt>
    <dgm:pt modelId="{F53AB955-E723-4762-A91C-83779A96197F}">
      <dgm:prSet/>
      <dgm:spPr/>
      <dgm:t>
        <a:bodyPr/>
        <a:lstStyle/>
        <a:p>
          <a:r>
            <a:rPr lang="en-US"/>
            <a:t>HUD Reviews Draft Closing Package</a:t>
          </a:r>
        </a:p>
      </dgm:t>
    </dgm:pt>
    <dgm:pt modelId="{BE637857-4F2E-4977-BB34-FFDDA13A97F6}" type="parTrans" cxnId="{0EB68CC6-0A5E-4132-8091-52A38D854CD1}">
      <dgm:prSet/>
      <dgm:spPr/>
      <dgm:t>
        <a:bodyPr/>
        <a:lstStyle/>
        <a:p>
          <a:endParaRPr lang="en-US"/>
        </a:p>
      </dgm:t>
    </dgm:pt>
    <dgm:pt modelId="{0F8C3569-369A-4196-96B9-DF720012808E}" type="sibTrans" cxnId="{0EB68CC6-0A5E-4132-8091-52A38D854CD1}">
      <dgm:prSet/>
      <dgm:spPr/>
      <dgm:t>
        <a:bodyPr/>
        <a:lstStyle/>
        <a:p>
          <a:endParaRPr lang="en-US"/>
        </a:p>
      </dgm:t>
    </dgm:pt>
    <dgm:pt modelId="{3FCDA258-AE7E-4E4B-B269-0EEB6266E5EE}">
      <dgm:prSet/>
      <dgm:spPr/>
      <dgm:t>
        <a:bodyPr/>
        <a:lstStyle/>
        <a:p>
          <a:r>
            <a:rPr lang="en-US"/>
            <a:t>Target for Initial Closing Date Set</a:t>
          </a:r>
        </a:p>
      </dgm:t>
    </dgm:pt>
    <dgm:pt modelId="{C2FF05F1-00DA-46C9-8DF2-AD706407A948}" type="parTrans" cxnId="{1F4F264B-3A4C-42BB-ADC0-A540CCE6F2BF}">
      <dgm:prSet/>
      <dgm:spPr/>
      <dgm:t>
        <a:bodyPr/>
        <a:lstStyle/>
        <a:p>
          <a:endParaRPr lang="en-US"/>
        </a:p>
      </dgm:t>
    </dgm:pt>
    <dgm:pt modelId="{918A4228-D1BF-4095-93C1-567CA0EFBE98}" type="sibTrans" cxnId="{1F4F264B-3A4C-42BB-ADC0-A540CCE6F2BF}">
      <dgm:prSet/>
      <dgm:spPr/>
      <dgm:t>
        <a:bodyPr/>
        <a:lstStyle/>
        <a:p>
          <a:endParaRPr lang="en-US"/>
        </a:p>
      </dgm:t>
    </dgm:pt>
    <dgm:pt modelId="{435E3ADF-A542-4A1C-AF23-9C2F2286FF6E}">
      <dgm:prSet/>
      <dgm:spPr/>
      <dgm:t>
        <a:bodyPr/>
        <a:lstStyle/>
        <a:p>
          <a:r>
            <a:rPr lang="en-US"/>
            <a:t>Special Conditions and Program Obligation met</a:t>
          </a:r>
        </a:p>
      </dgm:t>
    </dgm:pt>
    <dgm:pt modelId="{84D8654B-2764-4C9F-8109-30D71F6EAE4D}" type="parTrans" cxnId="{7AA4952E-9180-4A49-9B1B-8DF4D393BC80}">
      <dgm:prSet/>
      <dgm:spPr/>
      <dgm:t>
        <a:bodyPr/>
        <a:lstStyle/>
        <a:p>
          <a:endParaRPr lang="en-US"/>
        </a:p>
      </dgm:t>
    </dgm:pt>
    <dgm:pt modelId="{D572AD9C-E46A-40C8-B2DA-7EFCDE4FE4DC}" type="sibTrans" cxnId="{7AA4952E-9180-4A49-9B1B-8DF4D393BC80}">
      <dgm:prSet/>
      <dgm:spPr/>
      <dgm:t>
        <a:bodyPr/>
        <a:lstStyle/>
        <a:p>
          <a:endParaRPr lang="en-US"/>
        </a:p>
      </dgm:t>
    </dgm:pt>
    <dgm:pt modelId="{6C19084D-C33F-4147-8AFF-1C4C099540A2}">
      <dgm:prSet/>
      <dgm:spPr/>
      <dgm:t>
        <a:bodyPr/>
        <a:lstStyle/>
        <a:p>
          <a:r>
            <a:rPr lang="en-US"/>
            <a:t>First Draw Approved</a:t>
          </a:r>
        </a:p>
      </dgm:t>
    </dgm:pt>
    <dgm:pt modelId="{60F0988E-F137-4C35-B757-B4A2B0B60E77}" type="parTrans" cxnId="{F1F1E0BD-4814-42AA-A4B4-1A284552DA98}">
      <dgm:prSet/>
      <dgm:spPr/>
      <dgm:t>
        <a:bodyPr/>
        <a:lstStyle/>
        <a:p>
          <a:endParaRPr lang="en-US"/>
        </a:p>
      </dgm:t>
    </dgm:pt>
    <dgm:pt modelId="{FB6620B8-DC50-4534-B890-4E4868D5C952}" type="sibTrans" cxnId="{F1F1E0BD-4814-42AA-A4B4-1A284552DA98}">
      <dgm:prSet/>
      <dgm:spPr/>
      <dgm:t>
        <a:bodyPr/>
        <a:lstStyle/>
        <a:p>
          <a:endParaRPr lang="en-US"/>
        </a:p>
      </dgm:t>
    </dgm:pt>
    <dgm:pt modelId="{6750F1A6-C94C-4572-B56D-72079AE88DD9}">
      <dgm:prSet/>
      <dgm:spPr/>
      <dgm:t>
        <a:bodyPr/>
        <a:lstStyle/>
        <a:p>
          <a:r>
            <a:rPr lang="en-US"/>
            <a:t>Initial Closing Date Confirmed</a:t>
          </a:r>
        </a:p>
      </dgm:t>
    </dgm:pt>
    <dgm:pt modelId="{DE59C3C0-BE4A-4333-A1BF-071701037273}" type="parTrans" cxnId="{48B7E700-F60E-4384-B250-1F7A9B445C84}">
      <dgm:prSet/>
      <dgm:spPr/>
      <dgm:t>
        <a:bodyPr/>
        <a:lstStyle/>
        <a:p>
          <a:endParaRPr lang="en-US"/>
        </a:p>
      </dgm:t>
    </dgm:pt>
    <dgm:pt modelId="{A79E18C4-6AEE-4EA7-B1DB-3D0763723E40}" type="sibTrans" cxnId="{48B7E700-F60E-4384-B250-1F7A9B445C84}">
      <dgm:prSet/>
      <dgm:spPr/>
      <dgm:t>
        <a:bodyPr/>
        <a:lstStyle/>
        <a:p>
          <a:endParaRPr lang="en-US"/>
        </a:p>
      </dgm:t>
    </dgm:pt>
    <dgm:pt modelId="{3F15979D-B793-4B9E-8766-C8B084ABC914}">
      <dgm:prSet/>
      <dgm:spPr/>
      <dgm:t>
        <a:bodyPr/>
        <a:lstStyle/>
        <a:p>
          <a:r>
            <a:rPr lang="en-US"/>
            <a:t>Pre-Construction Conference</a:t>
          </a:r>
        </a:p>
      </dgm:t>
    </dgm:pt>
    <dgm:pt modelId="{9CCCFFAB-53DF-459C-9F74-02BF0480DA29}" type="parTrans" cxnId="{74727E7E-FED5-4A41-92A2-22BFC440C2F0}">
      <dgm:prSet/>
      <dgm:spPr/>
      <dgm:t>
        <a:bodyPr/>
        <a:lstStyle/>
        <a:p>
          <a:endParaRPr lang="en-US"/>
        </a:p>
      </dgm:t>
    </dgm:pt>
    <dgm:pt modelId="{8A929962-C819-4AA9-86F7-AADB768E19C1}" type="sibTrans" cxnId="{74727E7E-FED5-4A41-92A2-22BFC440C2F0}">
      <dgm:prSet/>
      <dgm:spPr/>
      <dgm:t>
        <a:bodyPr/>
        <a:lstStyle/>
        <a:p>
          <a:endParaRPr lang="en-US"/>
        </a:p>
      </dgm:t>
    </dgm:pt>
    <dgm:pt modelId="{322F871B-DA89-4582-8BC8-EC62F17511D1}">
      <dgm:prSet/>
      <dgm:spPr/>
      <dgm:t>
        <a:bodyPr/>
        <a:lstStyle/>
        <a:p>
          <a:r>
            <a:rPr lang="en-US" dirty="0"/>
            <a:t>Recording /  Initial Closing</a:t>
          </a:r>
        </a:p>
      </dgm:t>
    </dgm:pt>
    <dgm:pt modelId="{AEB8AB44-1DFD-4251-AC5A-BF3AE770E463}" type="parTrans" cxnId="{0601ADB7-0063-4461-85E1-A518417D2D38}">
      <dgm:prSet/>
      <dgm:spPr/>
      <dgm:t>
        <a:bodyPr/>
        <a:lstStyle/>
        <a:p>
          <a:endParaRPr lang="en-US"/>
        </a:p>
      </dgm:t>
    </dgm:pt>
    <dgm:pt modelId="{97B9FAC9-00B6-47DA-ACF5-61576C569608}" type="sibTrans" cxnId="{0601ADB7-0063-4461-85E1-A518417D2D38}">
      <dgm:prSet/>
      <dgm:spPr/>
      <dgm:t>
        <a:bodyPr/>
        <a:lstStyle/>
        <a:p>
          <a:endParaRPr lang="en-US"/>
        </a:p>
      </dgm:t>
    </dgm:pt>
    <dgm:pt modelId="{7D0FD4A8-2DE3-43FE-8462-8FAC20BC96BC}" type="pres">
      <dgm:prSet presAssocID="{A2847460-1D3C-4894-914A-0B4C388DAA23}" presName="Name0" presStyleCnt="0">
        <dgm:presLayoutVars>
          <dgm:dir/>
          <dgm:resizeHandles val="exact"/>
        </dgm:presLayoutVars>
      </dgm:prSet>
      <dgm:spPr/>
    </dgm:pt>
    <dgm:pt modelId="{97B13D94-6E9D-4C7C-96C8-EA165A39CFA4}" type="pres">
      <dgm:prSet presAssocID="{0DCB06DC-2076-45F2-A394-2098667676AE}" presName="node" presStyleLbl="node1" presStyleIdx="0" presStyleCnt="8">
        <dgm:presLayoutVars>
          <dgm:bulletEnabled val="1"/>
        </dgm:presLayoutVars>
      </dgm:prSet>
      <dgm:spPr/>
    </dgm:pt>
    <dgm:pt modelId="{B5E7E450-09DE-4954-8547-10F2C73B831E}" type="pres">
      <dgm:prSet presAssocID="{553F5EFF-D227-4650-B39F-82B44C8C076D}" presName="sibTrans" presStyleLbl="sibTrans1D1" presStyleIdx="0" presStyleCnt="7"/>
      <dgm:spPr/>
    </dgm:pt>
    <dgm:pt modelId="{0A4926E3-A100-40B3-AEFF-7386A03F1566}" type="pres">
      <dgm:prSet presAssocID="{553F5EFF-D227-4650-B39F-82B44C8C076D}" presName="connectorText" presStyleLbl="sibTrans1D1" presStyleIdx="0" presStyleCnt="7"/>
      <dgm:spPr/>
    </dgm:pt>
    <dgm:pt modelId="{67D9C4DF-10FE-4E2E-BBF5-FC593F529BF4}" type="pres">
      <dgm:prSet presAssocID="{F53AB955-E723-4762-A91C-83779A96197F}" presName="node" presStyleLbl="node1" presStyleIdx="1" presStyleCnt="8">
        <dgm:presLayoutVars>
          <dgm:bulletEnabled val="1"/>
        </dgm:presLayoutVars>
      </dgm:prSet>
      <dgm:spPr/>
    </dgm:pt>
    <dgm:pt modelId="{2D799705-216F-4698-8E0E-157F502F2C2C}" type="pres">
      <dgm:prSet presAssocID="{0F8C3569-369A-4196-96B9-DF720012808E}" presName="sibTrans" presStyleLbl="sibTrans1D1" presStyleIdx="1" presStyleCnt="7"/>
      <dgm:spPr/>
    </dgm:pt>
    <dgm:pt modelId="{038D63B2-EB52-42E7-A5B9-92351B120446}" type="pres">
      <dgm:prSet presAssocID="{0F8C3569-369A-4196-96B9-DF720012808E}" presName="connectorText" presStyleLbl="sibTrans1D1" presStyleIdx="1" presStyleCnt="7"/>
      <dgm:spPr/>
    </dgm:pt>
    <dgm:pt modelId="{30F15475-EA3F-452E-96D3-444BE3755243}" type="pres">
      <dgm:prSet presAssocID="{3FCDA258-AE7E-4E4B-B269-0EEB6266E5EE}" presName="node" presStyleLbl="node1" presStyleIdx="2" presStyleCnt="8">
        <dgm:presLayoutVars>
          <dgm:bulletEnabled val="1"/>
        </dgm:presLayoutVars>
      </dgm:prSet>
      <dgm:spPr/>
    </dgm:pt>
    <dgm:pt modelId="{49B46411-93AF-4CBC-8F51-9105EB4AA8E2}" type="pres">
      <dgm:prSet presAssocID="{918A4228-D1BF-4095-93C1-567CA0EFBE98}" presName="sibTrans" presStyleLbl="sibTrans1D1" presStyleIdx="2" presStyleCnt="7"/>
      <dgm:spPr/>
    </dgm:pt>
    <dgm:pt modelId="{F4D5ADF8-A051-4CC0-9AA4-0F2620F71D88}" type="pres">
      <dgm:prSet presAssocID="{918A4228-D1BF-4095-93C1-567CA0EFBE98}" presName="connectorText" presStyleLbl="sibTrans1D1" presStyleIdx="2" presStyleCnt="7"/>
      <dgm:spPr/>
    </dgm:pt>
    <dgm:pt modelId="{9A4092A8-C10E-4748-B2F9-BDFCD4102298}" type="pres">
      <dgm:prSet presAssocID="{435E3ADF-A542-4A1C-AF23-9C2F2286FF6E}" presName="node" presStyleLbl="node1" presStyleIdx="3" presStyleCnt="8">
        <dgm:presLayoutVars>
          <dgm:bulletEnabled val="1"/>
        </dgm:presLayoutVars>
      </dgm:prSet>
      <dgm:spPr/>
    </dgm:pt>
    <dgm:pt modelId="{9E9ED280-5E69-4B45-9AC7-0FC8B83DF6C0}" type="pres">
      <dgm:prSet presAssocID="{D572AD9C-E46A-40C8-B2DA-7EFCDE4FE4DC}" presName="sibTrans" presStyleLbl="sibTrans1D1" presStyleIdx="3" presStyleCnt="7"/>
      <dgm:spPr/>
    </dgm:pt>
    <dgm:pt modelId="{723B6E6A-9186-4FBB-838A-3A0C2CC4A9BF}" type="pres">
      <dgm:prSet presAssocID="{D572AD9C-E46A-40C8-B2DA-7EFCDE4FE4DC}" presName="connectorText" presStyleLbl="sibTrans1D1" presStyleIdx="3" presStyleCnt="7"/>
      <dgm:spPr/>
    </dgm:pt>
    <dgm:pt modelId="{E4D940AF-2DF6-4DC0-B216-7E77E218405E}" type="pres">
      <dgm:prSet presAssocID="{6C19084D-C33F-4147-8AFF-1C4C099540A2}" presName="node" presStyleLbl="node1" presStyleIdx="4" presStyleCnt="8">
        <dgm:presLayoutVars>
          <dgm:bulletEnabled val="1"/>
        </dgm:presLayoutVars>
      </dgm:prSet>
      <dgm:spPr/>
    </dgm:pt>
    <dgm:pt modelId="{FBBCFF48-01C3-4B69-B568-F71667F16B5E}" type="pres">
      <dgm:prSet presAssocID="{FB6620B8-DC50-4534-B890-4E4868D5C952}" presName="sibTrans" presStyleLbl="sibTrans1D1" presStyleIdx="4" presStyleCnt="7"/>
      <dgm:spPr/>
    </dgm:pt>
    <dgm:pt modelId="{9D551647-8579-49E0-A597-AFA95D3DC299}" type="pres">
      <dgm:prSet presAssocID="{FB6620B8-DC50-4534-B890-4E4868D5C952}" presName="connectorText" presStyleLbl="sibTrans1D1" presStyleIdx="4" presStyleCnt="7"/>
      <dgm:spPr/>
    </dgm:pt>
    <dgm:pt modelId="{03222F53-ECE3-418D-A069-7A328ED4620E}" type="pres">
      <dgm:prSet presAssocID="{6750F1A6-C94C-4572-B56D-72079AE88DD9}" presName="node" presStyleLbl="node1" presStyleIdx="5" presStyleCnt="8">
        <dgm:presLayoutVars>
          <dgm:bulletEnabled val="1"/>
        </dgm:presLayoutVars>
      </dgm:prSet>
      <dgm:spPr/>
    </dgm:pt>
    <dgm:pt modelId="{F1576A8D-2AA4-49BC-956D-BB0EF344A484}" type="pres">
      <dgm:prSet presAssocID="{A79E18C4-6AEE-4EA7-B1DB-3D0763723E40}" presName="sibTrans" presStyleLbl="sibTrans1D1" presStyleIdx="5" presStyleCnt="7"/>
      <dgm:spPr/>
    </dgm:pt>
    <dgm:pt modelId="{75BF823C-D775-4476-ABC6-E90AB38E06C4}" type="pres">
      <dgm:prSet presAssocID="{A79E18C4-6AEE-4EA7-B1DB-3D0763723E40}" presName="connectorText" presStyleLbl="sibTrans1D1" presStyleIdx="5" presStyleCnt="7"/>
      <dgm:spPr/>
    </dgm:pt>
    <dgm:pt modelId="{95CD2C45-3E19-4A59-8EF2-18650D7CB5BA}" type="pres">
      <dgm:prSet presAssocID="{3F15979D-B793-4B9E-8766-C8B084ABC914}" presName="node" presStyleLbl="node1" presStyleIdx="6" presStyleCnt="8">
        <dgm:presLayoutVars>
          <dgm:bulletEnabled val="1"/>
        </dgm:presLayoutVars>
      </dgm:prSet>
      <dgm:spPr/>
    </dgm:pt>
    <dgm:pt modelId="{2907A7F0-6702-4B18-8F66-D997B4D80EED}" type="pres">
      <dgm:prSet presAssocID="{8A929962-C819-4AA9-86F7-AADB768E19C1}" presName="sibTrans" presStyleLbl="sibTrans1D1" presStyleIdx="6" presStyleCnt="7"/>
      <dgm:spPr/>
    </dgm:pt>
    <dgm:pt modelId="{95D8A401-E7E1-4127-8120-A06CB2A05F38}" type="pres">
      <dgm:prSet presAssocID="{8A929962-C819-4AA9-86F7-AADB768E19C1}" presName="connectorText" presStyleLbl="sibTrans1D1" presStyleIdx="6" presStyleCnt="7"/>
      <dgm:spPr/>
    </dgm:pt>
    <dgm:pt modelId="{B6731CE0-2240-4F70-B4F3-3D294B76C106}" type="pres">
      <dgm:prSet presAssocID="{322F871B-DA89-4582-8BC8-EC62F17511D1}" presName="node" presStyleLbl="node1" presStyleIdx="7" presStyleCnt="8">
        <dgm:presLayoutVars>
          <dgm:bulletEnabled val="1"/>
        </dgm:presLayoutVars>
      </dgm:prSet>
      <dgm:spPr/>
    </dgm:pt>
  </dgm:ptLst>
  <dgm:cxnLst>
    <dgm:cxn modelId="{48B7E700-F60E-4384-B250-1F7A9B445C84}" srcId="{A2847460-1D3C-4894-914A-0B4C388DAA23}" destId="{6750F1A6-C94C-4572-B56D-72079AE88DD9}" srcOrd="5" destOrd="0" parTransId="{DE59C3C0-BE4A-4333-A1BF-071701037273}" sibTransId="{A79E18C4-6AEE-4EA7-B1DB-3D0763723E40}"/>
    <dgm:cxn modelId="{7565E108-0E10-458E-822F-7E03BCC4302E}" type="presOf" srcId="{6750F1A6-C94C-4572-B56D-72079AE88DD9}" destId="{03222F53-ECE3-418D-A069-7A328ED4620E}" srcOrd="0" destOrd="0" presId="urn:microsoft.com/office/officeart/2005/8/layout/bProcess3"/>
    <dgm:cxn modelId="{00157312-C96B-4EF4-9F60-72D5E8608066}" type="presOf" srcId="{D572AD9C-E46A-40C8-B2DA-7EFCDE4FE4DC}" destId="{723B6E6A-9186-4FBB-838A-3A0C2CC4A9BF}" srcOrd="1" destOrd="0" presId="urn:microsoft.com/office/officeart/2005/8/layout/bProcess3"/>
    <dgm:cxn modelId="{1E6DA816-7932-4624-90A4-9B757A7589ED}" type="presOf" srcId="{0F8C3569-369A-4196-96B9-DF720012808E}" destId="{038D63B2-EB52-42E7-A5B9-92351B120446}" srcOrd="1" destOrd="0" presId="urn:microsoft.com/office/officeart/2005/8/layout/bProcess3"/>
    <dgm:cxn modelId="{A8498229-48CE-4B03-B675-8871D387921A}" type="presOf" srcId="{435E3ADF-A542-4A1C-AF23-9C2F2286FF6E}" destId="{9A4092A8-C10E-4748-B2F9-BDFCD4102298}" srcOrd="0" destOrd="0" presId="urn:microsoft.com/office/officeart/2005/8/layout/bProcess3"/>
    <dgm:cxn modelId="{7AA4952E-9180-4A49-9B1B-8DF4D393BC80}" srcId="{A2847460-1D3C-4894-914A-0B4C388DAA23}" destId="{435E3ADF-A542-4A1C-AF23-9C2F2286FF6E}" srcOrd="3" destOrd="0" parTransId="{84D8654B-2764-4C9F-8109-30D71F6EAE4D}" sibTransId="{D572AD9C-E46A-40C8-B2DA-7EFCDE4FE4DC}"/>
    <dgm:cxn modelId="{053E9E3F-3CB6-4F55-81EE-51B41931D65C}" type="presOf" srcId="{322F871B-DA89-4582-8BC8-EC62F17511D1}" destId="{B6731CE0-2240-4F70-B4F3-3D294B76C106}" srcOrd="0" destOrd="0" presId="urn:microsoft.com/office/officeart/2005/8/layout/bProcess3"/>
    <dgm:cxn modelId="{45237D61-E982-4583-8008-6F8DF5A5E3CE}" srcId="{A2847460-1D3C-4894-914A-0B4C388DAA23}" destId="{0DCB06DC-2076-45F2-A394-2098667676AE}" srcOrd="0" destOrd="0" parTransId="{6523A425-B8A3-4220-9E8E-5843F87BBE2C}" sibTransId="{553F5EFF-D227-4650-B39F-82B44C8C076D}"/>
    <dgm:cxn modelId="{C1C28F43-742B-45FE-B58E-0B358A40E286}" type="presOf" srcId="{A79E18C4-6AEE-4EA7-B1DB-3D0763723E40}" destId="{75BF823C-D775-4476-ABC6-E90AB38E06C4}" srcOrd="1" destOrd="0" presId="urn:microsoft.com/office/officeart/2005/8/layout/bProcess3"/>
    <dgm:cxn modelId="{1F4F264B-3A4C-42BB-ADC0-A540CCE6F2BF}" srcId="{A2847460-1D3C-4894-914A-0B4C388DAA23}" destId="{3FCDA258-AE7E-4E4B-B269-0EEB6266E5EE}" srcOrd="2" destOrd="0" parTransId="{C2FF05F1-00DA-46C9-8DF2-AD706407A948}" sibTransId="{918A4228-D1BF-4095-93C1-567CA0EFBE98}"/>
    <dgm:cxn modelId="{A8B4864C-0944-4626-8634-A77A8D51E55C}" type="presOf" srcId="{8A929962-C819-4AA9-86F7-AADB768E19C1}" destId="{2907A7F0-6702-4B18-8F66-D997B4D80EED}" srcOrd="0" destOrd="0" presId="urn:microsoft.com/office/officeart/2005/8/layout/bProcess3"/>
    <dgm:cxn modelId="{17B98355-F2BF-4DD1-937C-480454BCC157}" type="presOf" srcId="{8A929962-C819-4AA9-86F7-AADB768E19C1}" destId="{95D8A401-E7E1-4127-8120-A06CB2A05F38}" srcOrd="1" destOrd="0" presId="urn:microsoft.com/office/officeart/2005/8/layout/bProcess3"/>
    <dgm:cxn modelId="{36278556-4F7C-4CD9-9BC3-1388B961BC57}" type="presOf" srcId="{3F15979D-B793-4B9E-8766-C8B084ABC914}" destId="{95CD2C45-3E19-4A59-8EF2-18650D7CB5BA}" srcOrd="0" destOrd="0" presId="urn:microsoft.com/office/officeart/2005/8/layout/bProcess3"/>
    <dgm:cxn modelId="{B9A9DE76-906E-4953-A075-D59A81D75559}" type="presOf" srcId="{918A4228-D1BF-4095-93C1-567CA0EFBE98}" destId="{49B46411-93AF-4CBC-8F51-9105EB4AA8E2}" srcOrd="0" destOrd="0" presId="urn:microsoft.com/office/officeart/2005/8/layout/bProcess3"/>
    <dgm:cxn modelId="{74727E7E-FED5-4A41-92A2-22BFC440C2F0}" srcId="{A2847460-1D3C-4894-914A-0B4C388DAA23}" destId="{3F15979D-B793-4B9E-8766-C8B084ABC914}" srcOrd="6" destOrd="0" parTransId="{9CCCFFAB-53DF-459C-9F74-02BF0480DA29}" sibTransId="{8A929962-C819-4AA9-86F7-AADB768E19C1}"/>
    <dgm:cxn modelId="{CBE5937F-ECF7-4584-BD19-9990AB358C0A}" type="presOf" srcId="{918A4228-D1BF-4095-93C1-567CA0EFBE98}" destId="{F4D5ADF8-A051-4CC0-9AA4-0F2620F71D88}" srcOrd="1" destOrd="0" presId="urn:microsoft.com/office/officeart/2005/8/layout/bProcess3"/>
    <dgm:cxn modelId="{8363B98A-2A19-4729-B3D0-FEB009BCB3E4}" type="presOf" srcId="{FB6620B8-DC50-4534-B890-4E4868D5C952}" destId="{9D551647-8579-49E0-A597-AFA95D3DC299}" srcOrd="1" destOrd="0" presId="urn:microsoft.com/office/officeart/2005/8/layout/bProcess3"/>
    <dgm:cxn modelId="{4A7F988D-3C16-4589-AB4A-0C1D436D09C8}" type="presOf" srcId="{A79E18C4-6AEE-4EA7-B1DB-3D0763723E40}" destId="{F1576A8D-2AA4-49BC-956D-BB0EF344A484}" srcOrd="0" destOrd="0" presId="urn:microsoft.com/office/officeart/2005/8/layout/bProcess3"/>
    <dgm:cxn modelId="{C5452090-A6DF-42D1-B6FC-0AF215C633A0}" type="presOf" srcId="{D572AD9C-E46A-40C8-B2DA-7EFCDE4FE4DC}" destId="{9E9ED280-5E69-4B45-9AC7-0FC8B83DF6C0}" srcOrd="0" destOrd="0" presId="urn:microsoft.com/office/officeart/2005/8/layout/bProcess3"/>
    <dgm:cxn modelId="{E1051AA0-A10D-4D4E-BE61-A651EEBB2B2B}" type="presOf" srcId="{A2847460-1D3C-4894-914A-0B4C388DAA23}" destId="{7D0FD4A8-2DE3-43FE-8462-8FAC20BC96BC}" srcOrd="0" destOrd="0" presId="urn:microsoft.com/office/officeart/2005/8/layout/bProcess3"/>
    <dgm:cxn modelId="{1B27DBA1-3D2C-4B74-B869-B766BC02EBFC}" type="presOf" srcId="{6C19084D-C33F-4147-8AFF-1C4C099540A2}" destId="{E4D940AF-2DF6-4DC0-B216-7E77E218405E}" srcOrd="0" destOrd="0" presId="urn:microsoft.com/office/officeart/2005/8/layout/bProcess3"/>
    <dgm:cxn modelId="{624803A3-0C72-476C-A175-AC0905727611}" type="presOf" srcId="{FB6620B8-DC50-4534-B890-4E4868D5C952}" destId="{FBBCFF48-01C3-4B69-B568-F71667F16B5E}" srcOrd="0" destOrd="0" presId="urn:microsoft.com/office/officeart/2005/8/layout/bProcess3"/>
    <dgm:cxn modelId="{BE3AF4A6-D2D8-4EA1-9B92-6AE159C32C7A}" type="presOf" srcId="{3FCDA258-AE7E-4E4B-B269-0EEB6266E5EE}" destId="{30F15475-EA3F-452E-96D3-444BE3755243}" srcOrd="0" destOrd="0" presId="urn:microsoft.com/office/officeart/2005/8/layout/bProcess3"/>
    <dgm:cxn modelId="{0601ADB7-0063-4461-85E1-A518417D2D38}" srcId="{A2847460-1D3C-4894-914A-0B4C388DAA23}" destId="{322F871B-DA89-4582-8BC8-EC62F17511D1}" srcOrd="7" destOrd="0" parTransId="{AEB8AB44-1DFD-4251-AC5A-BF3AE770E463}" sibTransId="{97B9FAC9-00B6-47DA-ACF5-61576C569608}"/>
    <dgm:cxn modelId="{F1F1E0BD-4814-42AA-A4B4-1A284552DA98}" srcId="{A2847460-1D3C-4894-914A-0B4C388DAA23}" destId="{6C19084D-C33F-4147-8AFF-1C4C099540A2}" srcOrd="4" destOrd="0" parTransId="{60F0988E-F137-4C35-B757-B4A2B0B60E77}" sibTransId="{FB6620B8-DC50-4534-B890-4E4868D5C952}"/>
    <dgm:cxn modelId="{F108C1C3-1E51-45B5-AF10-6610EAB70CA3}" type="presOf" srcId="{0F8C3569-369A-4196-96B9-DF720012808E}" destId="{2D799705-216F-4698-8E0E-157F502F2C2C}" srcOrd="0" destOrd="0" presId="urn:microsoft.com/office/officeart/2005/8/layout/bProcess3"/>
    <dgm:cxn modelId="{0EB68CC6-0A5E-4132-8091-52A38D854CD1}" srcId="{A2847460-1D3C-4894-914A-0B4C388DAA23}" destId="{F53AB955-E723-4762-A91C-83779A96197F}" srcOrd="1" destOrd="0" parTransId="{BE637857-4F2E-4977-BB34-FFDDA13A97F6}" sibTransId="{0F8C3569-369A-4196-96B9-DF720012808E}"/>
    <dgm:cxn modelId="{5FA602E0-27EC-431D-A877-D8E664DAEC64}" type="presOf" srcId="{553F5EFF-D227-4650-B39F-82B44C8C076D}" destId="{0A4926E3-A100-40B3-AEFF-7386A03F1566}" srcOrd="1" destOrd="0" presId="urn:microsoft.com/office/officeart/2005/8/layout/bProcess3"/>
    <dgm:cxn modelId="{F79A22F6-88DB-40DD-AF1C-FCF0A55567ED}" type="presOf" srcId="{F53AB955-E723-4762-A91C-83779A96197F}" destId="{67D9C4DF-10FE-4E2E-BBF5-FC593F529BF4}" srcOrd="0" destOrd="0" presId="urn:microsoft.com/office/officeart/2005/8/layout/bProcess3"/>
    <dgm:cxn modelId="{604976F8-38CB-4CA7-9627-0374A0159804}" type="presOf" srcId="{553F5EFF-D227-4650-B39F-82B44C8C076D}" destId="{B5E7E450-09DE-4954-8547-10F2C73B831E}" srcOrd="0" destOrd="0" presId="urn:microsoft.com/office/officeart/2005/8/layout/bProcess3"/>
    <dgm:cxn modelId="{99F82FFD-A8AE-46E4-A3F9-1D0C52158B9B}" type="presOf" srcId="{0DCB06DC-2076-45F2-A394-2098667676AE}" destId="{97B13D94-6E9D-4C7C-96C8-EA165A39CFA4}" srcOrd="0" destOrd="0" presId="urn:microsoft.com/office/officeart/2005/8/layout/bProcess3"/>
    <dgm:cxn modelId="{EE090CEE-2D35-4AB2-B493-B33BD6D45C6F}" type="presParOf" srcId="{7D0FD4A8-2DE3-43FE-8462-8FAC20BC96BC}" destId="{97B13D94-6E9D-4C7C-96C8-EA165A39CFA4}" srcOrd="0" destOrd="0" presId="urn:microsoft.com/office/officeart/2005/8/layout/bProcess3"/>
    <dgm:cxn modelId="{877AEA47-224B-4E0D-82CD-BA18F66B0CF6}" type="presParOf" srcId="{7D0FD4A8-2DE3-43FE-8462-8FAC20BC96BC}" destId="{B5E7E450-09DE-4954-8547-10F2C73B831E}" srcOrd="1" destOrd="0" presId="urn:microsoft.com/office/officeart/2005/8/layout/bProcess3"/>
    <dgm:cxn modelId="{500389C0-95FA-4D95-BC45-105F9E5C1978}" type="presParOf" srcId="{B5E7E450-09DE-4954-8547-10F2C73B831E}" destId="{0A4926E3-A100-40B3-AEFF-7386A03F1566}" srcOrd="0" destOrd="0" presId="urn:microsoft.com/office/officeart/2005/8/layout/bProcess3"/>
    <dgm:cxn modelId="{2CC9DF11-A672-4E58-A5D1-E933D477C9C2}" type="presParOf" srcId="{7D0FD4A8-2DE3-43FE-8462-8FAC20BC96BC}" destId="{67D9C4DF-10FE-4E2E-BBF5-FC593F529BF4}" srcOrd="2" destOrd="0" presId="urn:microsoft.com/office/officeart/2005/8/layout/bProcess3"/>
    <dgm:cxn modelId="{F0A47D44-DEA1-4B8D-8E9B-40A08D2E0AA8}" type="presParOf" srcId="{7D0FD4A8-2DE3-43FE-8462-8FAC20BC96BC}" destId="{2D799705-216F-4698-8E0E-157F502F2C2C}" srcOrd="3" destOrd="0" presId="urn:microsoft.com/office/officeart/2005/8/layout/bProcess3"/>
    <dgm:cxn modelId="{395B1C96-854F-4D49-ACBC-CCE32F7246C4}" type="presParOf" srcId="{2D799705-216F-4698-8E0E-157F502F2C2C}" destId="{038D63B2-EB52-42E7-A5B9-92351B120446}" srcOrd="0" destOrd="0" presId="urn:microsoft.com/office/officeart/2005/8/layout/bProcess3"/>
    <dgm:cxn modelId="{6C7E8EAE-5B3F-4ABC-AAAB-C2A45EF4402E}" type="presParOf" srcId="{7D0FD4A8-2DE3-43FE-8462-8FAC20BC96BC}" destId="{30F15475-EA3F-452E-96D3-444BE3755243}" srcOrd="4" destOrd="0" presId="urn:microsoft.com/office/officeart/2005/8/layout/bProcess3"/>
    <dgm:cxn modelId="{845CCB2C-FC2B-4D4A-B78F-98004AE79C3D}" type="presParOf" srcId="{7D0FD4A8-2DE3-43FE-8462-8FAC20BC96BC}" destId="{49B46411-93AF-4CBC-8F51-9105EB4AA8E2}" srcOrd="5" destOrd="0" presId="urn:microsoft.com/office/officeart/2005/8/layout/bProcess3"/>
    <dgm:cxn modelId="{95150748-7041-421E-B6B8-1EF3B72E679E}" type="presParOf" srcId="{49B46411-93AF-4CBC-8F51-9105EB4AA8E2}" destId="{F4D5ADF8-A051-4CC0-9AA4-0F2620F71D88}" srcOrd="0" destOrd="0" presId="urn:microsoft.com/office/officeart/2005/8/layout/bProcess3"/>
    <dgm:cxn modelId="{40D76F12-924B-4D0B-A7BD-089B4245F73F}" type="presParOf" srcId="{7D0FD4A8-2DE3-43FE-8462-8FAC20BC96BC}" destId="{9A4092A8-C10E-4748-B2F9-BDFCD4102298}" srcOrd="6" destOrd="0" presId="urn:microsoft.com/office/officeart/2005/8/layout/bProcess3"/>
    <dgm:cxn modelId="{8469E243-BAE4-45E4-865C-B85734E85DE9}" type="presParOf" srcId="{7D0FD4A8-2DE3-43FE-8462-8FAC20BC96BC}" destId="{9E9ED280-5E69-4B45-9AC7-0FC8B83DF6C0}" srcOrd="7" destOrd="0" presId="urn:microsoft.com/office/officeart/2005/8/layout/bProcess3"/>
    <dgm:cxn modelId="{8B52350A-79A6-45C0-A61B-6E3A77524BFD}" type="presParOf" srcId="{9E9ED280-5E69-4B45-9AC7-0FC8B83DF6C0}" destId="{723B6E6A-9186-4FBB-838A-3A0C2CC4A9BF}" srcOrd="0" destOrd="0" presId="urn:microsoft.com/office/officeart/2005/8/layout/bProcess3"/>
    <dgm:cxn modelId="{9F2058F6-AFE0-4B32-803B-976B65335F81}" type="presParOf" srcId="{7D0FD4A8-2DE3-43FE-8462-8FAC20BC96BC}" destId="{E4D940AF-2DF6-4DC0-B216-7E77E218405E}" srcOrd="8" destOrd="0" presId="urn:microsoft.com/office/officeart/2005/8/layout/bProcess3"/>
    <dgm:cxn modelId="{8884286A-933D-4DF9-9FEC-A9456D6AB583}" type="presParOf" srcId="{7D0FD4A8-2DE3-43FE-8462-8FAC20BC96BC}" destId="{FBBCFF48-01C3-4B69-B568-F71667F16B5E}" srcOrd="9" destOrd="0" presId="urn:microsoft.com/office/officeart/2005/8/layout/bProcess3"/>
    <dgm:cxn modelId="{BCD41FC4-27AF-4248-8F26-DB07C29DCCDE}" type="presParOf" srcId="{FBBCFF48-01C3-4B69-B568-F71667F16B5E}" destId="{9D551647-8579-49E0-A597-AFA95D3DC299}" srcOrd="0" destOrd="0" presId="urn:microsoft.com/office/officeart/2005/8/layout/bProcess3"/>
    <dgm:cxn modelId="{B79D19A3-AE21-4B97-A6EB-6192A0874334}" type="presParOf" srcId="{7D0FD4A8-2DE3-43FE-8462-8FAC20BC96BC}" destId="{03222F53-ECE3-418D-A069-7A328ED4620E}" srcOrd="10" destOrd="0" presId="urn:microsoft.com/office/officeart/2005/8/layout/bProcess3"/>
    <dgm:cxn modelId="{C9424E2B-8FC6-4332-9AFD-31D794F4671E}" type="presParOf" srcId="{7D0FD4A8-2DE3-43FE-8462-8FAC20BC96BC}" destId="{F1576A8D-2AA4-49BC-956D-BB0EF344A484}" srcOrd="11" destOrd="0" presId="urn:microsoft.com/office/officeart/2005/8/layout/bProcess3"/>
    <dgm:cxn modelId="{F2C18E2D-3D7D-4E8A-B19B-9C23D847444C}" type="presParOf" srcId="{F1576A8D-2AA4-49BC-956D-BB0EF344A484}" destId="{75BF823C-D775-4476-ABC6-E90AB38E06C4}" srcOrd="0" destOrd="0" presId="urn:microsoft.com/office/officeart/2005/8/layout/bProcess3"/>
    <dgm:cxn modelId="{0DE29A99-E20F-4CF5-A4B4-18BA835EE7EA}" type="presParOf" srcId="{7D0FD4A8-2DE3-43FE-8462-8FAC20BC96BC}" destId="{95CD2C45-3E19-4A59-8EF2-18650D7CB5BA}" srcOrd="12" destOrd="0" presId="urn:microsoft.com/office/officeart/2005/8/layout/bProcess3"/>
    <dgm:cxn modelId="{3BBE9230-13BB-47DE-AAFB-6BF1E15973BA}" type="presParOf" srcId="{7D0FD4A8-2DE3-43FE-8462-8FAC20BC96BC}" destId="{2907A7F0-6702-4B18-8F66-D997B4D80EED}" srcOrd="13" destOrd="0" presId="urn:microsoft.com/office/officeart/2005/8/layout/bProcess3"/>
    <dgm:cxn modelId="{DDF5D442-C0B0-4DA2-8E1C-4E9CD7309E2A}" type="presParOf" srcId="{2907A7F0-6702-4B18-8F66-D997B4D80EED}" destId="{95D8A401-E7E1-4127-8120-A06CB2A05F38}" srcOrd="0" destOrd="0" presId="urn:microsoft.com/office/officeart/2005/8/layout/bProcess3"/>
    <dgm:cxn modelId="{34AE4252-2410-4932-91F4-E7C6926F1E07}" type="presParOf" srcId="{7D0FD4A8-2DE3-43FE-8462-8FAC20BC96BC}" destId="{B6731CE0-2240-4F70-B4F3-3D294B76C106}"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7E450-09DE-4954-8547-10F2C73B831E}">
      <dsp:nvSpPr>
        <dsp:cNvPr id="0" name=""/>
        <dsp:cNvSpPr/>
      </dsp:nvSpPr>
      <dsp:spPr>
        <a:xfrm>
          <a:off x="1832159" y="1134283"/>
          <a:ext cx="390817" cy="91440"/>
        </a:xfrm>
        <a:custGeom>
          <a:avLst/>
          <a:gdLst/>
          <a:ahLst/>
          <a:cxnLst/>
          <a:rect l="0" t="0" r="0" b="0"/>
          <a:pathLst>
            <a:path>
              <a:moveTo>
                <a:pt x="0" y="45720"/>
              </a:moveTo>
              <a:lnTo>
                <a:pt x="390817"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17032" y="1177896"/>
        <a:ext cx="21070" cy="4214"/>
      </dsp:txXfrm>
    </dsp:sp>
    <dsp:sp modelId="{97B13D94-6E9D-4C7C-96C8-EA165A39CFA4}">
      <dsp:nvSpPr>
        <dsp:cNvPr id="0" name=""/>
        <dsp:cNvSpPr/>
      </dsp:nvSpPr>
      <dsp:spPr>
        <a:xfrm>
          <a:off x="1710" y="630328"/>
          <a:ext cx="1832248" cy="109934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Lender prepares Draft Closing Package</a:t>
          </a:r>
        </a:p>
      </dsp:txBody>
      <dsp:txXfrm>
        <a:off x="1710" y="630328"/>
        <a:ext cx="1832248" cy="1099349"/>
      </dsp:txXfrm>
    </dsp:sp>
    <dsp:sp modelId="{2D799705-216F-4698-8E0E-157F502F2C2C}">
      <dsp:nvSpPr>
        <dsp:cNvPr id="0" name=""/>
        <dsp:cNvSpPr/>
      </dsp:nvSpPr>
      <dsp:spPr>
        <a:xfrm>
          <a:off x="4085825" y="1134283"/>
          <a:ext cx="390817" cy="91440"/>
        </a:xfrm>
        <a:custGeom>
          <a:avLst/>
          <a:gdLst/>
          <a:ahLst/>
          <a:cxnLst/>
          <a:rect l="0" t="0" r="0" b="0"/>
          <a:pathLst>
            <a:path>
              <a:moveTo>
                <a:pt x="0" y="45720"/>
              </a:moveTo>
              <a:lnTo>
                <a:pt x="390817"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70698" y="1177896"/>
        <a:ext cx="21070" cy="4214"/>
      </dsp:txXfrm>
    </dsp:sp>
    <dsp:sp modelId="{67D9C4DF-10FE-4E2E-BBF5-FC593F529BF4}">
      <dsp:nvSpPr>
        <dsp:cNvPr id="0" name=""/>
        <dsp:cNvSpPr/>
      </dsp:nvSpPr>
      <dsp:spPr>
        <a:xfrm>
          <a:off x="2255376" y="630328"/>
          <a:ext cx="1832248" cy="109934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HUD Reviews Draft Closing Package</a:t>
          </a:r>
        </a:p>
      </dsp:txBody>
      <dsp:txXfrm>
        <a:off x="2255376" y="630328"/>
        <a:ext cx="1832248" cy="1099349"/>
      </dsp:txXfrm>
    </dsp:sp>
    <dsp:sp modelId="{49B46411-93AF-4CBC-8F51-9105EB4AA8E2}">
      <dsp:nvSpPr>
        <dsp:cNvPr id="0" name=""/>
        <dsp:cNvSpPr/>
      </dsp:nvSpPr>
      <dsp:spPr>
        <a:xfrm>
          <a:off x="6339491" y="1134283"/>
          <a:ext cx="390817" cy="91440"/>
        </a:xfrm>
        <a:custGeom>
          <a:avLst/>
          <a:gdLst/>
          <a:ahLst/>
          <a:cxnLst/>
          <a:rect l="0" t="0" r="0" b="0"/>
          <a:pathLst>
            <a:path>
              <a:moveTo>
                <a:pt x="0" y="45720"/>
              </a:moveTo>
              <a:lnTo>
                <a:pt x="390817"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24364" y="1177896"/>
        <a:ext cx="21070" cy="4214"/>
      </dsp:txXfrm>
    </dsp:sp>
    <dsp:sp modelId="{30F15475-EA3F-452E-96D3-444BE3755243}">
      <dsp:nvSpPr>
        <dsp:cNvPr id="0" name=""/>
        <dsp:cNvSpPr/>
      </dsp:nvSpPr>
      <dsp:spPr>
        <a:xfrm>
          <a:off x="4509042" y="630328"/>
          <a:ext cx="1832248" cy="109934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Target for Initial Closing Date Set</a:t>
          </a:r>
        </a:p>
      </dsp:txBody>
      <dsp:txXfrm>
        <a:off x="4509042" y="630328"/>
        <a:ext cx="1832248" cy="1099349"/>
      </dsp:txXfrm>
    </dsp:sp>
    <dsp:sp modelId="{9E9ED280-5E69-4B45-9AC7-0FC8B83DF6C0}">
      <dsp:nvSpPr>
        <dsp:cNvPr id="0" name=""/>
        <dsp:cNvSpPr/>
      </dsp:nvSpPr>
      <dsp:spPr>
        <a:xfrm>
          <a:off x="917834" y="1727877"/>
          <a:ext cx="6760998" cy="390817"/>
        </a:xfrm>
        <a:custGeom>
          <a:avLst/>
          <a:gdLst/>
          <a:ahLst/>
          <a:cxnLst/>
          <a:rect l="0" t="0" r="0" b="0"/>
          <a:pathLst>
            <a:path>
              <a:moveTo>
                <a:pt x="6760998" y="0"/>
              </a:moveTo>
              <a:lnTo>
                <a:pt x="6760998" y="212508"/>
              </a:lnTo>
              <a:lnTo>
                <a:pt x="0" y="212508"/>
              </a:lnTo>
              <a:lnTo>
                <a:pt x="0" y="390817"/>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28981" y="1921179"/>
        <a:ext cx="338705" cy="4214"/>
      </dsp:txXfrm>
    </dsp:sp>
    <dsp:sp modelId="{9A4092A8-C10E-4748-B2F9-BDFCD4102298}">
      <dsp:nvSpPr>
        <dsp:cNvPr id="0" name=""/>
        <dsp:cNvSpPr/>
      </dsp:nvSpPr>
      <dsp:spPr>
        <a:xfrm>
          <a:off x="6762708" y="630328"/>
          <a:ext cx="1832248" cy="109934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Special Conditions and Program Obligation met</a:t>
          </a:r>
        </a:p>
      </dsp:txBody>
      <dsp:txXfrm>
        <a:off x="6762708" y="630328"/>
        <a:ext cx="1832248" cy="1099349"/>
      </dsp:txXfrm>
    </dsp:sp>
    <dsp:sp modelId="{FBBCFF48-01C3-4B69-B568-F71667F16B5E}">
      <dsp:nvSpPr>
        <dsp:cNvPr id="0" name=""/>
        <dsp:cNvSpPr/>
      </dsp:nvSpPr>
      <dsp:spPr>
        <a:xfrm>
          <a:off x="1832159" y="2655049"/>
          <a:ext cx="390817" cy="91440"/>
        </a:xfrm>
        <a:custGeom>
          <a:avLst/>
          <a:gdLst/>
          <a:ahLst/>
          <a:cxnLst/>
          <a:rect l="0" t="0" r="0" b="0"/>
          <a:pathLst>
            <a:path>
              <a:moveTo>
                <a:pt x="0" y="45720"/>
              </a:moveTo>
              <a:lnTo>
                <a:pt x="390817"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17032" y="2698662"/>
        <a:ext cx="21070" cy="4214"/>
      </dsp:txXfrm>
    </dsp:sp>
    <dsp:sp modelId="{E4D940AF-2DF6-4DC0-B216-7E77E218405E}">
      <dsp:nvSpPr>
        <dsp:cNvPr id="0" name=""/>
        <dsp:cNvSpPr/>
      </dsp:nvSpPr>
      <dsp:spPr>
        <a:xfrm>
          <a:off x="1710" y="2151095"/>
          <a:ext cx="1832248" cy="109934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First Draw Approved</a:t>
          </a:r>
        </a:p>
      </dsp:txBody>
      <dsp:txXfrm>
        <a:off x="1710" y="2151095"/>
        <a:ext cx="1832248" cy="1099349"/>
      </dsp:txXfrm>
    </dsp:sp>
    <dsp:sp modelId="{F1576A8D-2AA4-49BC-956D-BB0EF344A484}">
      <dsp:nvSpPr>
        <dsp:cNvPr id="0" name=""/>
        <dsp:cNvSpPr/>
      </dsp:nvSpPr>
      <dsp:spPr>
        <a:xfrm>
          <a:off x="4085825" y="2655049"/>
          <a:ext cx="390817" cy="91440"/>
        </a:xfrm>
        <a:custGeom>
          <a:avLst/>
          <a:gdLst/>
          <a:ahLst/>
          <a:cxnLst/>
          <a:rect l="0" t="0" r="0" b="0"/>
          <a:pathLst>
            <a:path>
              <a:moveTo>
                <a:pt x="0" y="45720"/>
              </a:moveTo>
              <a:lnTo>
                <a:pt x="390817"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70698" y="2698662"/>
        <a:ext cx="21070" cy="4214"/>
      </dsp:txXfrm>
    </dsp:sp>
    <dsp:sp modelId="{03222F53-ECE3-418D-A069-7A328ED4620E}">
      <dsp:nvSpPr>
        <dsp:cNvPr id="0" name=""/>
        <dsp:cNvSpPr/>
      </dsp:nvSpPr>
      <dsp:spPr>
        <a:xfrm>
          <a:off x="2255376" y="2151095"/>
          <a:ext cx="1832248" cy="109934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Initial Closing Date Confirmed</a:t>
          </a:r>
        </a:p>
      </dsp:txBody>
      <dsp:txXfrm>
        <a:off x="2255376" y="2151095"/>
        <a:ext cx="1832248" cy="1099349"/>
      </dsp:txXfrm>
    </dsp:sp>
    <dsp:sp modelId="{2907A7F0-6702-4B18-8F66-D997B4D80EED}">
      <dsp:nvSpPr>
        <dsp:cNvPr id="0" name=""/>
        <dsp:cNvSpPr/>
      </dsp:nvSpPr>
      <dsp:spPr>
        <a:xfrm>
          <a:off x="6339491" y="2655049"/>
          <a:ext cx="390817" cy="91440"/>
        </a:xfrm>
        <a:custGeom>
          <a:avLst/>
          <a:gdLst/>
          <a:ahLst/>
          <a:cxnLst/>
          <a:rect l="0" t="0" r="0" b="0"/>
          <a:pathLst>
            <a:path>
              <a:moveTo>
                <a:pt x="0" y="45720"/>
              </a:moveTo>
              <a:lnTo>
                <a:pt x="390817"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24364" y="2698662"/>
        <a:ext cx="21070" cy="4214"/>
      </dsp:txXfrm>
    </dsp:sp>
    <dsp:sp modelId="{95CD2C45-3E19-4A59-8EF2-18650D7CB5BA}">
      <dsp:nvSpPr>
        <dsp:cNvPr id="0" name=""/>
        <dsp:cNvSpPr/>
      </dsp:nvSpPr>
      <dsp:spPr>
        <a:xfrm>
          <a:off x="4509042" y="2151095"/>
          <a:ext cx="1832248" cy="109934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Pre-Construction Conference</a:t>
          </a:r>
        </a:p>
      </dsp:txBody>
      <dsp:txXfrm>
        <a:off x="4509042" y="2151095"/>
        <a:ext cx="1832248" cy="1099349"/>
      </dsp:txXfrm>
    </dsp:sp>
    <dsp:sp modelId="{B6731CE0-2240-4F70-B4F3-3D294B76C106}">
      <dsp:nvSpPr>
        <dsp:cNvPr id="0" name=""/>
        <dsp:cNvSpPr/>
      </dsp:nvSpPr>
      <dsp:spPr>
        <a:xfrm>
          <a:off x="6762708" y="2151095"/>
          <a:ext cx="1832248" cy="109934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Recording /  Initial Closing</a:t>
          </a:r>
        </a:p>
      </dsp:txBody>
      <dsp:txXfrm>
        <a:off x="6762708" y="2151095"/>
        <a:ext cx="1832248" cy="1099349"/>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0EFCF-EC39-4D37-97C5-3CEB196753E2}" type="datetimeFigureOut">
              <a:rPr lang="en-US" smtClean="0"/>
              <a:t>9/13/2019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C86AC-7E99-4B16-8C8B-46BA28418E97}" type="slidenum">
              <a:rPr lang="en-US" smtClean="0"/>
              <a:t>‹#›</a:t>
            </a:fld>
            <a:endParaRPr lang="en-US"/>
          </a:p>
        </p:txBody>
      </p:sp>
    </p:spTree>
    <p:extLst>
      <p:ext uri="{BB962C8B-B14F-4D97-AF65-F5344CB8AC3E}">
        <p14:creationId xmlns:p14="http://schemas.microsoft.com/office/powerpoint/2010/main" val="1019433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portal.hud.gov/hudportal/HUD?src=/hudprograms/Ginnie_Mae_I"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2</a:t>
            </a:fld>
            <a:endParaRPr lang="en-US"/>
          </a:p>
        </p:txBody>
      </p:sp>
    </p:spTree>
    <p:extLst>
      <p:ext uri="{BB962C8B-B14F-4D97-AF65-F5344CB8AC3E}">
        <p14:creationId xmlns:p14="http://schemas.microsoft.com/office/powerpoint/2010/main" val="3226826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Initiate</a:t>
            </a:r>
            <a:r>
              <a:rPr lang="en-US" baseline="0" dirty="0"/>
              <a:t> process to clear special conditions as soon as receive firm commitment</a:t>
            </a:r>
          </a:p>
          <a:p>
            <a:r>
              <a:rPr lang="en-US" baseline="0" dirty="0"/>
              <a:t>Submit to legal counsel to include with his/her closing package</a:t>
            </a:r>
          </a:p>
          <a:p>
            <a:r>
              <a:rPr lang="en-US" baseline="0" dirty="0"/>
              <a:t>Make sure you remit via pay.gov the exact amount of the initial MIP and Inspection Fee</a:t>
            </a:r>
          </a:p>
          <a:p>
            <a:r>
              <a:rPr lang="en-US" baseline="0" dirty="0"/>
              <a:t>Weekly calls with closing working group: lender, lender’s counsel, borrower, borrower’s counsel, architect, general contractor, title</a:t>
            </a:r>
          </a:p>
          <a:p>
            <a:r>
              <a:rPr lang="en-US" baseline="0" dirty="0"/>
              <a:t>Stress to borrower that the sooner we clear the special conditions, the sooner we can close</a:t>
            </a:r>
          </a:p>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11</a:t>
            </a:fld>
            <a:endParaRPr lang="en-US"/>
          </a:p>
        </p:txBody>
      </p:sp>
    </p:spTree>
    <p:extLst>
      <p:ext uri="{BB962C8B-B14F-4D97-AF65-F5344CB8AC3E}">
        <p14:creationId xmlns:p14="http://schemas.microsoft.com/office/powerpoint/2010/main" val="3359907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12</a:t>
            </a:fld>
            <a:endParaRPr lang="en-US"/>
          </a:p>
        </p:txBody>
      </p:sp>
    </p:spTree>
    <p:extLst>
      <p:ext uri="{BB962C8B-B14F-4D97-AF65-F5344CB8AC3E}">
        <p14:creationId xmlns:p14="http://schemas.microsoft.com/office/powerpoint/2010/main" val="4038412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r>
              <a:rPr lang="en-US" baseline="0" dirty="0"/>
              <a:t> is a draw? </a:t>
            </a:r>
            <a:r>
              <a:rPr lang="en-US" sz="1200" b="0" i="0" kern="1200" dirty="0">
                <a:solidFill>
                  <a:schemeClr val="tx1"/>
                </a:solidFill>
                <a:effectLst/>
                <a:latin typeface="+mn-lt"/>
                <a:ea typeface="+mn-ea"/>
                <a:cs typeface="+mn-cs"/>
              </a:rPr>
              <a:t>A </a:t>
            </a:r>
            <a:r>
              <a:rPr lang="en-US" sz="1200" b="1" i="0" kern="1200" dirty="0">
                <a:solidFill>
                  <a:schemeClr val="tx1"/>
                </a:solidFill>
                <a:effectLst/>
                <a:latin typeface="+mn-lt"/>
                <a:ea typeface="+mn-ea"/>
                <a:cs typeface="+mn-cs"/>
              </a:rPr>
              <a:t>draw</a:t>
            </a:r>
            <a:r>
              <a:rPr lang="en-US" sz="1200" b="0" i="0" kern="1200" dirty="0">
                <a:solidFill>
                  <a:schemeClr val="tx1"/>
                </a:solidFill>
                <a:effectLst/>
                <a:latin typeface="+mn-lt"/>
                <a:ea typeface="+mn-ea"/>
                <a:cs typeface="+mn-cs"/>
              </a:rPr>
              <a:t> is the method by which funds are taken from the </a:t>
            </a:r>
            <a:r>
              <a:rPr lang="en-US" sz="1200" b="1" i="0" kern="1200" dirty="0">
                <a:solidFill>
                  <a:schemeClr val="tx1"/>
                </a:solidFill>
                <a:effectLst/>
                <a:latin typeface="+mn-lt"/>
                <a:ea typeface="+mn-ea"/>
                <a:cs typeface="+mn-cs"/>
              </a:rPr>
              <a:t>construction</a:t>
            </a:r>
            <a:r>
              <a:rPr lang="en-US" sz="1200" b="0" i="0" kern="1200" dirty="0">
                <a:solidFill>
                  <a:schemeClr val="tx1"/>
                </a:solidFill>
                <a:effectLst/>
                <a:latin typeface="+mn-lt"/>
                <a:ea typeface="+mn-ea"/>
                <a:cs typeface="+mn-cs"/>
              </a:rPr>
              <a:t> budget to pay contractors,</a:t>
            </a:r>
            <a:r>
              <a:rPr lang="en-US" sz="1200" b="0" i="0" kern="1200" baseline="0" dirty="0">
                <a:solidFill>
                  <a:schemeClr val="tx1"/>
                </a:solidFill>
                <a:effectLst/>
                <a:latin typeface="+mn-lt"/>
                <a:ea typeface="+mn-ea"/>
                <a:cs typeface="+mn-cs"/>
              </a:rPr>
              <a:t> architect, mortgagee other fees, title, and lender (for interest payments). </a:t>
            </a:r>
            <a:r>
              <a:rPr lang="en-US" sz="1200" b="1" i="0" kern="1200" baseline="0" dirty="0">
                <a:solidFill>
                  <a:schemeClr val="tx1"/>
                </a:solidFill>
                <a:effectLst/>
                <a:latin typeface="+mn-lt"/>
                <a:ea typeface="+mn-ea"/>
                <a:cs typeface="+mn-cs"/>
              </a:rPr>
              <a:t>Insured Advances </a:t>
            </a:r>
            <a:r>
              <a:rPr lang="en-US" sz="1200" b="0" i="0" kern="1200" baseline="0" dirty="0">
                <a:solidFill>
                  <a:schemeClr val="tx1"/>
                </a:solidFill>
                <a:effectLst/>
                <a:latin typeface="+mn-lt"/>
                <a:ea typeface="+mn-ea"/>
                <a:cs typeface="+mn-cs"/>
              </a:rPr>
              <a:t>are draw proceeds that are HUD insured, when advance will constitute principal of the initial endorsed mortgage note. </a:t>
            </a:r>
          </a:p>
          <a:p>
            <a:r>
              <a:rPr lang="en-US" sz="1200" b="0" i="0" kern="1200" baseline="0" dirty="0">
                <a:solidFill>
                  <a:schemeClr val="tx1"/>
                </a:solidFill>
                <a:effectLst/>
                <a:latin typeface="+mn-lt"/>
                <a:ea typeface="+mn-ea"/>
                <a:cs typeface="+mn-cs"/>
              </a:rPr>
              <a:t>Construction draws are requested on HUD Form 92403( Application for Insurance of Advance of Mortgage Proceeds).</a:t>
            </a:r>
          </a:p>
          <a:p>
            <a:r>
              <a:rPr lang="en-US" sz="1200" b="0" i="0" kern="1200" baseline="0" dirty="0">
                <a:solidFill>
                  <a:schemeClr val="tx1"/>
                </a:solidFill>
                <a:effectLst/>
                <a:latin typeface="+mn-lt"/>
                <a:ea typeface="+mn-ea"/>
                <a:cs typeface="+mn-cs"/>
              </a:rPr>
              <a:t>Keep in mind, the limits that can be disbursed at initial closing for legal (75%),  mortgagor’s organizational fees (75%), Lender’s Third Party Cost, reflected in Organization Costs are exempted from the 65% rule.  Ensure there is sufficient funds remaining in title and recording around 25% for final endorsement title and recording.</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How should the initial draw be organized? In accordance with the items numbered on the HUD 92403. There will be no (1) construction cost, (2) interest on the initial draw.</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Start with (3) Architect Design Fee , and input all fees to be paid at initial closing.	</a:t>
            </a:r>
          </a:p>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13</a:t>
            </a:fld>
            <a:endParaRPr lang="en-US"/>
          </a:p>
        </p:txBody>
      </p:sp>
    </p:spTree>
    <p:extLst>
      <p:ext uri="{BB962C8B-B14F-4D97-AF65-F5344CB8AC3E}">
        <p14:creationId xmlns:p14="http://schemas.microsoft.com/office/powerpoint/2010/main" val="2329840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14</a:t>
            </a:fld>
            <a:endParaRPr lang="en-US"/>
          </a:p>
        </p:txBody>
      </p:sp>
    </p:spTree>
    <p:extLst>
      <p:ext uri="{BB962C8B-B14F-4D97-AF65-F5344CB8AC3E}">
        <p14:creationId xmlns:p14="http://schemas.microsoft.com/office/powerpoint/2010/main" val="2979699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MAP Guide and Closing Guide do not</a:t>
            </a:r>
            <a:r>
              <a:rPr lang="en-US" baseline="0" dirty="0"/>
              <a:t> provide program obligations for content or form of a “Building Permit”, nor when one should be collected, however the closing checklists do provide a line item for “building permit” and it is assumed that we need to see the permit at initial endorsement to ensure that the city planning department has given final approval of the project by issuing the permit (in addition to its approval of plans), and that the GC can start construction immediately upon the initial endorsement closing. </a:t>
            </a:r>
          </a:p>
          <a:p>
            <a:endParaRPr lang="en-US" baseline="0" dirty="0"/>
          </a:p>
          <a:p>
            <a:r>
              <a:rPr lang="en-US" baseline="0" dirty="0"/>
              <a:t>It is very important to meet the projected construction schedule to ensure that the construction loan will convert to a permanent loan within the timeframe specified by the GNMA delivery, otherwise there will be extension fees owed to the investor for each month that passes without conversion. </a:t>
            </a:r>
          </a:p>
          <a:p>
            <a:endParaRPr lang="en-US" baseline="0" dirty="0"/>
          </a:p>
          <a:p>
            <a:r>
              <a:rPr lang="en-US" baseline="0" dirty="0"/>
              <a:t>Waivers have been granted in the past to allow the permit to be submitted post-closing for a specific scope of work that may occur later in the construction progress schedule. We’ve never waived the full building permit necessary to break ground.</a:t>
            </a:r>
          </a:p>
          <a:p>
            <a:endParaRPr lang="en-US" baseline="0" dirty="0"/>
          </a:p>
          <a:p>
            <a:r>
              <a:rPr lang="en-US" baseline="0" dirty="0"/>
              <a:t>MAP Guide 13.27 covers guidance for Deferment of Amortization allowed under certain conditions such as delayed construction, or the project needs more time to reach sustaining occupancy.</a:t>
            </a:r>
            <a:endParaRPr lang="en-US" dirty="0"/>
          </a:p>
          <a:p>
            <a:endParaRPr lang="en-US" dirty="0"/>
          </a:p>
          <a:p>
            <a:r>
              <a:rPr lang="en-US" dirty="0"/>
              <a:t>MAP Guide 12.3(D)(4) gives guidance on construction start date: </a:t>
            </a:r>
            <a:r>
              <a:rPr lang="en-US" sz="1200" b="0" i="0" u="none" strike="noStrike" kern="1200" baseline="0" dirty="0">
                <a:solidFill>
                  <a:schemeClr val="tx1"/>
                </a:solidFill>
                <a:latin typeface="+mn-lt"/>
                <a:ea typeface="+mn-ea"/>
                <a:cs typeface="+mn-cs"/>
              </a:rPr>
              <a:t>Start of Construction. The inspector will report the date of initial construction start and the date of the start of permanent construction on Form HUD-95379. </a:t>
            </a:r>
          </a:p>
          <a:p>
            <a:r>
              <a:rPr lang="en-US" sz="1200" b="0" i="0" u="none" strike="noStrike" kern="1200" baseline="0" dirty="0">
                <a:solidFill>
                  <a:schemeClr val="tx1"/>
                </a:solidFill>
                <a:latin typeface="+mn-lt"/>
                <a:ea typeface="+mn-ea"/>
                <a:cs typeface="+mn-cs"/>
              </a:rPr>
              <a:t>a. The date of the initial construction start, used for recording and reporting purposes, is the "start of construction" as used in connection with labor standards and prevailing wage requirements. This is defined as the beginning of initial site clearance and preparation, provided these activities are pursued diligently and are followed, without appreciable delay, by other construction activities. </a:t>
            </a:r>
            <a:endParaRPr lang="en-US" dirty="0"/>
          </a:p>
        </p:txBody>
      </p:sp>
      <p:sp>
        <p:nvSpPr>
          <p:cNvPr id="4" name="Slide Number Placeholder 3"/>
          <p:cNvSpPr>
            <a:spLocks noGrp="1"/>
          </p:cNvSpPr>
          <p:nvPr>
            <p:ph type="sldNum" sz="quarter" idx="10"/>
          </p:nvPr>
        </p:nvSpPr>
        <p:spPr/>
        <p:txBody>
          <a:bodyPr/>
          <a:lstStyle/>
          <a:p>
            <a:fld id="{A98C9E96-2141-4876-980E-C956E26A11A8}" type="slidenum">
              <a:rPr lang="en-US" smtClean="0"/>
              <a:t>15</a:t>
            </a:fld>
            <a:endParaRPr lang="en-US"/>
          </a:p>
        </p:txBody>
      </p:sp>
    </p:spTree>
    <p:extLst>
      <p:ext uri="{BB962C8B-B14F-4D97-AF65-F5344CB8AC3E}">
        <p14:creationId xmlns:p14="http://schemas.microsoft.com/office/powerpoint/2010/main" val="3136874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2530’s/APPS and waivers and the AFHMP, if applicable,</a:t>
            </a:r>
            <a:r>
              <a:rPr lang="en-US" baseline="0" dirty="0"/>
              <a:t> should have been processed as part of the firm commitment application. The items are attached to the admin clearance memo because this would be the first time that OGC is made aware of these approvals, as well as to document the administrative record.</a:t>
            </a:r>
          </a:p>
          <a:p>
            <a:endParaRPr lang="en-US" baseline="0" dirty="0"/>
          </a:p>
          <a:p>
            <a:r>
              <a:rPr lang="en-US" baseline="0" dirty="0"/>
              <a:t>The Closing Guide 2015 lays out the template Housing should utilize for informing OGC of clearance. SF has its own templates currently located here: J:\Production Insured\Multifamily Insured\Closings</a:t>
            </a:r>
          </a:p>
          <a:p>
            <a:endParaRPr lang="en-US" baseline="0" dirty="0"/>
          </a:p>
          <a:p>
            <a:r>
              <a:rPr lang="en-US" baseline="0" dirty="0"/>
              <a:t>Once you and OGC have exchanged clearance talk to the attorney about setting a date and time for the closing. Also discuss whether pre-recording will be allowed.</a:t>
            </a:r>
          </a:p>
          <a:p>
            <a:endParaRPr lang="en-US" baseline="0" dirty="0"/>
          </a:p>
          <a:p>
            <a:r>
              <a:rPr lang="en-US" baseline="0" dirty="0"/>
              <a:t>HUD – Mikaela </a:t>
            </a:r>
          </a:p>
          <a:p>
            <a:r>
              <a:rPr lang="en-US" baseline="0" dirty="0"/>
              <a:t>Basically the same except that we do not include the amounts due. Also, the memo from OGC arrives with the completed closing docket after closing. </a:t>
            </a:r>
            <a:endParaRPr lang="en-US" dirty="0"/>
          </a:p>
        </p:txBody>
      </p:sp>
      <p:sp>
        <p:nvSpPr>
          <p:cNvPr id="4" name="Slide Number Placeholder 3"/>
          <p:cNvSpPr>
            <a:spLocks noGrp="1"/>
          </p:cNvSpPr>
          <p:nvPr>
            <p:ph type="sldNum" sz="quarter" idx="10"/>
          </p:nvPr>
        </p:nvSpPr>
        <p:spPr/>
        <p:txBody>
          <a:bodyPr/>
          <a:lstStyle/>
          <a:p>
            <a:fld id="{A98C9E96-2141-4876-980E-C956E26A11A8}" type="slidenum">
              <a:rPr lang="en-US" smtClean="0"/>
              <a:t>16</a:t>
            </a:fld>
            <a:endParaRPr lang="en-US"/>
          </a:p>
        </p:txBody>
      </p:sp>
    </p:spTree>
    <p:extLst>
      <p:ext uri="{BB962C8B-B14F-4D97-AF65-F5344CB8AC3E}">
        <p14:creationId xmlns:p14="http://schemas.microsoft.com/office/powerpoint/2010/main" val="2938948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Lender should coordinate with HUD Closing Coordinator and Construction Analyst for available dates/times. Notify the closing team as soon as possible of the available dates/times if conference will take place prior to closing date.</a:t>
            </a:r>
            <a:endParaRPr lang="en-US" dirty="0"/>
          </a:p>
        </p:txBody>
      </p:sp>
      <p:sp>
        <p:nvSpPr>
          <p:cNvPr id="4" name="Slide Number Placeholder 3"/>
          <p:cNvSpPr>
            <a:spLocks noGrp="1"/>
          </p:cNvSpPr>
          <p:nvPr>
            <p:ph type="sldNum" sz="quarter" idx="10"/>
          </p:nvPr>
        </p:nvSpPr>
        <p:spPr/>
        <p:txBody>
          <a:bodyPr/>
          <a:lstStyle/>
          <a:p>
            <a:fld id="{A98C9E96-2141-4876-980E-C956E26A11A8}" type="slidenum">
              <a:rPr lang="en-US" smtClean="0"/>
              <a:t>17</a:t>
            </a:fld>
            <a:endParaRPr lang="en-US"/>
          </a:p>
        </p:txBody>
      </p:sp>
    </p:spTree>
    <p:extLst>
      <p:ext uri="{BB962C8B-B14F-4D97-AF65-F5344CB8AC3E}">
        <p14:creationId xmlns:p14="http://schemas.microsoft.com/office/powerpoint/2010/main" val="3089880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2530’s/APPS and waivers and the AFHMP, if applicable,</a:t>
            </a:r>
            <a:r>
              <a:rPr lang="en-US" baseline="0" dirty="0"/>
              <a:t> should have been processed as part of the firm commitment application. The items are attached to the admin clearance memo because this would be the first time that OGC is made aware of these approvals, as well as to document the administrative record.</a:t>
            </a:r>
          </a:p>
          <a:p>
            <a:endParaRPr lang="en-US" baseline="0" dirty="0"/>
          </a:p>
          <a:p>
            <a:r>
              <a:rPr lang="en-US" baseline="0" dirty="0"/>
              <a:t>The Closing Guide 2015 lays out the template Housing should utilize for informing OGC of clearance. SF has its own templates currently located here: J:\Production Insured\Multifamily Insured\Closings</a:t>
            </a:r>
          </a:p>
          <a:p>
            <a:endParaRPr lang="en-US" baseline="0" dirty="0"/>
          </a:p>
          <a:p>
            <a:r>
              <a:rPr lang="en-US" baseline="0" dirty="0"/>
              <a:t>Once you and OGC have exchanged clearance talk to the attorney about setting a date and time for the closing. Also discuss whether pre-recording will be allowed.</a:t>
            </a:r>
          </a:p>
          <a:p>
            <a:endParaRPr lang="en-US" baseline="0" dirty="0"/>
          </a:p>
          <a:p>
            <a:r>
              <a:rPr lang="en-US" baseline="0" dirty="0"/>
              <a:t>In Denver we all have parties at the conference in person to sign plans, specs, wage rates. For a remote closing, the HUD attorney ensures this is done and we call into the conference call. </a:t>
            </a:r>
            <a:endParaRPr lang="en-US" dirty="0"/>
          </a:p>
          <a:p>
            <a:endParaRPr lang="en-US" dirty="0"/>
          </a:p>
        </p:txBody>
      </p:sp>
      <p:sp>
        <p:nvSpPr>
          <p:cNvPr id="4" name="Slide Number Placeholder 3"/>
          <p:cNvSpPr>
            <a:spLocks noGrp="1"/>
          </p:cNvSpPr>
          <p:nvPr>
            <p:ph type="sldNum" sz="quarter" idx="10"/>
          </p:nvPr>
        </p:nvSpPr>
        <p:spPr/>
        <p:txBody>
          <a:bodyPr/>
          <a:lstStyle/>
          <a:p>
            <a:fld id="{A98C9E96-2141-4876-980E-C956E26A11A8}" type="slidenum">
              <a:rPr lang="en-US" smtClean="0"/>
              <a:t>18</a:t>
            </a:fld>
            <a:endParaRPr lang="en-US"/>
          </a:p>
        </p:txBody>
      </p:sp>
    </p:spTree>
    <p:extLst>
      <p:ext uri="{BB962C8B-B14F-4D97-AF65-F5344CB8AC3E}">
        <p14:creationId xmlns:p14="http://schemas.microsoft.com/office/powerpoint/2010/main" val="2065220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San Francisco we’ve found that requiring</a:t>
            </a:r>
            <a:r>
              <a:rPr lang="en-US" baseline="0" dirty="0"/>
              <a:t> a “pre-construction” conference for all program types that require repairs is useful to the lender and its client in regards to HUD’s expectations of how the repair draws will be handled, the number of inspections on task order for the transaction, as well as to clarify for the HUD inspector the scope of work. </a:t>
            </a:r>
          </a:p>
          <a:p>
            <a:endParaRPr lang="en-US" baseline="0" dirty="0"/>
          </a:p>
          <a:p>
            <a:r>
              <a:rPr lang="en-US" baseline="0" dirty="0"/>
              <a:t>SF construction manager has prepared three different hand-outs on the instructions for pre-cons for different program types: refinance with repairs, NC/SR, or capital advance transactions. This hand-out is attached to the firm commitment as a special condition that must be resolved prior to endorsement.</a:t>
            </a:r>
          </a:p>
          <a:p>
            <a:endParaRPr lang="en-US" baseline="0" dirty="0"/>
          </a:p>
          <a:p>
            <a:r>
              <a:rPr lang="en-US" baseline="0" dirty="0"/>
              <a:t>In Denver the HUD Construction Analyst holds the pre-con, not the HUD inspector. HUD attendees include: CA, Loan Servicer (UW processing the draws), DBLS Specialist, other team members are not required but encouraged to attend. </a:t>
            </a:r>
          </a:p>
        </p:txBody>
      </p:sp>
      <p:sp>
        <p:nvSpPr>
          <p:cNvPr id="4" name="Slide Number Placeholder 3"/>
          <p:cNvSpPr>
            <a:spLocks noGrp="1"/>
          </p:cNvSpPr>
          <p:nvPr>
            <p:ph type="sldNum" sz="quarter" idx="10"/>
          </p:nvPr>
        </p:nvSpPr>
        <p:spPr/>
        <p:txBody>
          <a:bodyPr/>
          <a:lstStyle/>
          <a:p>
            <a:fld id="{A98C9E96-2141-4876-980E-C956E26A11A8}" type="slidenum">
              <a:rPr lang="en-US" smtClean="0"/>
              <a:t>19</a:t>
            </a:fld>
            <a:endParaRPr lang="en-US"/>
          </a:p>
        </p:txBody>
      </p:sp>
    </p:spTree>
    <p:extLst>
      <p:ext uri="{BB962C8B-B14F-4D97-AF65-F5344CB8AC3E}">
        <p14:creationId xmlns:p14="http://schemas.microsoft.com/office/powerpoint/2010/main" val="1607194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C9E96-2141-4876-980E-C956E26A11A8}" type="slidenum">
              <a:rPr lang="en-US" smtClean="0"/>
              <a:t>20</a:t>
            </a:fld>
            <a:endParaRPr lang="en-US"/>
          </a:p>
        </p:txBody>
      </p:sp>
    </p:spTree>
    <p:extLst>
      <p:ext uri="{BB962C8B-B14F-4D97-AF65-F5344CB8AC3E}">
        <p14:creationId xmlns:p14="http://schemas.microsoft.com/office/powerpoint/2010/main" val="387003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3</a:t>
            </a:fld>
            <a:endParaRPr lang="en-US"/>
          </a:p>
        </p:txBody>
      </p:sp>
    </p:spTree>
    <p:extLst>
      <p:ext uri="{BB962C8B-B14F-4D97-AF65-F5344CB8AC3E}">
        <p14:creationId xmlns:p14="http://schemas.microsoft.com/office/powerpoint/2010/main" val="3883391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is Final Endorsement</a:t>
            </a:r>
            <a:r>
              <a:rPr lang="en-US" b="1" baseline="0" dirty="0"/>
              <a:t> </a:t>
            </a:r>
            <a:r>
              <a:rPr lang="en-US" baseline="0" dirty="0"/>
              <a:t>– sometimes referred to as Final Closing. After completion of construction, the next step is the final closing of the mortgage insurance transaction.  Completion, for the purpose of final closing, means that:</a:t>
            </a:r>
          </a:p>
          <a:p>
            <a:r>
              <a:rPr lang="en-US" baseline="0" dirty="0"/>
              <a:t> 1) the project has been completed in accordance with the drawings and specifications, except for approved items of delayed completion (which much be covered by an “Items of Delayed Completion” escrow agreement), </a:t>
            </a:r>
          </a:p>
          <a:p>
            <a:r>
              <a:rPr lang="en-US" baseline="0" dirty="0"/>
              <a:t>2) The entire project has been accepted for occupancy by the local authorities having jurisdiction, by the lender and by HUD</a:t>
            </a:r>
          </a:p>
          <a:p>
            <a:endParaRPr lang="en-US" baseline="0" dirty="0"/>
          </a:p>
          <a:p>
            <a:r>
              <a:rPr lang="en-US" b="1" baseline="0" dirty="0"/>
              <a:t>What is Cost Certification? </a:t>
            </a:r>
            <a:r>
              <a:rPr lang="en-US" dirty="0"/>
              <a:t>The cost certification is the basis for HUD’s determination of the project’s actual development cost and/or the maximum insurable mortgage, which is necessary before the project may proceed to final formal endorsement, a critical factor to multifamily projects. The effective date for the determination of actual costs is usually the date the HUD inspector signs the final HUD representative’s trip report (Form HUD-95379), provided that the trip report is subsequently endorsed by the construction manager. </a:t>
            </a:r>
          </a:p>
          <a:p>
            <a:endParaRPr lang="en-US" dirty="0"/>
          </a:p>
          <a:p>
            <a:r>
              <a:rPr lang="en-US" b="1" dirty="0"/>
              <a:t>What</a:t>
            </a:r>
            <a:r>
              <a:rPr lang="en-US" b="1" baseline="0" dirty="0"/>
              <a:t> is a Final Draw? </a:t>
            </a:r>
            <a:r>
              <a:rPr lang="en-US" baseline="0" dirty="0"/>
              <a:t>Final advance to be disbursed from mortgage proceeds. This advance HUD 92403 and HUD 92448 (Contractor’s Requisition)  must be approved by HUD Mortgage Credit Examiner and signed by an authorized HUD Official prior to disbursing funds. This advance will include contractor’s final retainage and will be disbursed at final closing.</a:t>
            </a:r>
          </a:p>
          <a:p>
            <a:endParaRPr lang="en-US" b="1" baseline="0" dirty="0"/>
          </a:p>
          <a:p>
            <a:r>
              <a:rPr lang="en-US" b="1" baseline="0" dirty="0"/>
              <a:t>Retainage Releases: all retainage releases from escrows must be approved by HUD</a:t>
            </a:r>
          </a:p>
          <a:p>
            <a:r>
              <a:rPr lang="en-US" b="0" baseline="0" dirty="0"/>
              <a:t>Change Order Escrows – all retainage related to change order work will be released at Final Closing</a:t>
            </a:r>
          </a:p>
          <a:p>
            <a:r>
              <a:rPr lang="en-US" b="0" baseline="0" dirty="0"/>
              <a:t>On-Site / Off-site Escrows </a:t>
            </a:r>
          </a:p>
          <a:p>
            <a:r>
              <a:rPr lang="en-US" b="0" baseline="0" dirty="0"/>
              <a:t>Work Capital Contingency</a:t>
            </a:r>
          </a:p>
          <a:p>
            <a:r>
              <a:rPr lang="en-US" b="0" baseline="0" dirty="0"/>
              <a:t>Relocation Escrows</a:t>
            </a:r>
          </a:p>
          <a:p>
            <a:endParaRPr lang="en-US" baseline="0" dirty="0"/>
          </a:p>
          <a:p>
            <a:endParaRPr lang="en-US" baseline="0"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21</a:t>
            </a:fld>
            <a:endParaRPr lang="en-US"/>
          </a:p>
        </p:txBody>
      </p:sp>
    </p:spTree>
    <p:extLst>
      <p:ext uri="{BB962C8B-B14F-4D97-AF65-F5344CB8AC3E}">
        <p14:creationId xmlns:p14="http://schemas.microsoft.com/office/powerpoint/2010/main" val="19607782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Ginnie Mae</a:t>
            </a:r>
            <a:r>
              <a:rPr lang="en-US" sz="1200" kern="1200" dirty="0">
                <a:solidFill>
                  <a:schemeClr val="tx1"/>
                </a:solidFill>
                <a:effectLst/>
                <a:latin typeface="+mn-lt"/>
                <a:ea typeface="+mn-ea"/>
                <a:cs typeface="+mn-cs"/>
              </a:rPr>
              <a:t>, was established in the United States in 1968 to promote home ownership.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Ginnie Mae’s </a:t>
            </a:r>
            <a:r>
              <a:rPr lang="en-US" sz="1200" kern="1200" dirty="0">
                <a:solidFill>
                  <a:schemeClr val="tx1"/>
                </a:solidFill>
                <a:effectLst/>
                <a:latin typeface="+mn-lt"/>
                <a:ea typeface="+mn-ea"/>
                <a:cs typeface="+mn-cs"/>
              </a:rPr>
              <a:t>mission is to bring global capital into the housing finance system - a system that runs through the core of our nation's economy - while minimizing risk to the taxpayer.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50 years, Ginnie Mae has provided liquidity and stability, serving as the principal financing arm for government mortgage loans and ensuring that mortgage lenders have the necessary funds to provide loans to customers.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Ginnie Mae</a:t>
            </a:r>
            <a:r>
              <a:rPr lang="en-US" sz="1200" kern="1200" dirty="0">
                <a:solidFill>
                  <a:schemeClr val="tx1"/>
                </a:solidFill>
                <a:effectLst/>
                <a:latin typeface="+mn-lt"/>
                <a:ea typeface="+mn-ea"/>
                <a:cs typeface="+mn-cs"/>
              </a:rPr>
              <a:t> guarantees mortgage backed securities of those loans that are the following: FHA-Federal Housing Administration; VA-Veterans Affairs; RD-Rural Development; and PIH- Office of Public and Indian Housing.</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 Ginnie Mae</a:t>
            </a:r>
            <a:r>
              <a:rPr lang="en-US" sz="1200" kern="1200" dirty="0">
                <a:solidFill>
                  <a:schemeClr val="tx1"/>
                </a:solidFill>
                <a:effectLst/>
                <a:latin typeface="+mn-lt"/>
                <a:ea typeface="+mn-ea"/>
                <a:cs typeface="+mn-cs"/>
              </a:rPr>
              <a:t> is housed within the </a:t>
            </a:r>
            <a:r>
              <a:rPr lang="en-US" sz="1200" u="none" strike="noStrike" kern="1200" dirty="0">
                <a:solidFill>
                  <a:schemeClr val="tx1"/>
                </a:solidFill>
                <a:effectLst/>
                <a:latin typeface="+mn-lt"/>
                <a:ea typeface="+mn-ea"/>
                <a:cs typeface="+mn-cs"/>
                <a:hlinkClick r:id="rId3"/>
              </a:rPr>
              <a:t>Department of Housing and Urban Development</a:t>
            </a:r>
            <a:r>
              <a:rPr lang="en-US" sz="1200" kern="1200" dirty="0">
                <a:solidFill>
                  <a:schemeClr val="tx1"/>
                </a:solidFill>
                <a:effectLst/>
                <a:latin typeface="+mn-lt"/>
                <a:ea typeface="+mn-ea"/>
                <a:cs typeface="+mn-cs"/>
              </a:rPr>
              <a:t> and provides guarantees to cover loses lenders would suffer through federally insured or guaranteed loans, should a borrower default on their mortgage obligations.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Ginnie Mae</a:t>
            </a:r>
            <a:r>
              <a:rPr lang="en-US" sz="1200" kern="1200" dirty="0">
                <a:solidFill>
                  <a:schemeClr val="tx1"/>
                </a:solidFill>
                <a:effectLst/>
                <a:latin typeface="+mn-lt"/>
                <a:ea typeface="+mn-ea"/>
                <a:cs typeface="+mn-cs"/>
              </a:rPr>
              <a:t> is known as a guarantor for federally backed loans, while Fannie and Freddie guarantee loans themselves.</a:t>
            </a:r>
          </a:p>
          <a:p>
            <a:endParaRPr lang="en-US" dirty="0"/>
          </a:p>
        </p:txBody>
      </p:sp>
      <p:sp>
        <p:nvSpPr>
          <p:cNvPr id="4" name="Slide Number Placeholder 3"/>
          <p:cNvSpPr>
            <a:spLocks noGrp="1"/>
          </p:cNvSpPr>
          <p:nvPr>
            <p:ph type="sldNum" sz="quarter" idx="10"/>
          </p:nvPr>
        </p:nvSpPr>
        <p:spPr/>
        <p:txBody>
          <a:bodyPr/>
          <a:lstStyle/>
          <a:p>
            <a:fld id="{A98C9E96-2141-4876-980E-C956E26A11A8}" type="slidenum">
              <a:rPr lang="en-US" smtClean="0"/>
              <a:t>22</a:t>
            </a:fld>
            <a:endParaRPr lang="en-US"/>
          </a:p>
        </p:txBody>
      </p:sp>
    </p:spTree>
    <p:extLst>
      <p:ext uri="{BB962C8B-B14F-4D97-AF65-F5344CB8AC3E}">
        <p14:creationId xmlns:p14="http://schemas.microsoft.com/office/powerpoint/2010/main" val="2948846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Commitment Authority</a:t>
            </a:r>
            <a:r>
              <a:rPr lang="en-US" dirty="0"/>
              <a:t>: Before an</a:t>
            </a:r>
            <a:r>
              <a:rPr lang="en-US" baseline="0" dirty="0"/>
              <a:t> approved Ginnie Issuer can issue Ginnie Mae securities, the issuer must have commitment authority to guarantee securities in an amount equal to or greater than the securities the Issuer plans to issue. </a:t>
            </a:r>
          </a:p>
          <a:p>
            <a:endParaRPr lang="en-US" baseline="0" dirty="0"/>
          </a:p>
          <a:p>
            <a:r>
              <a:rPr lang="en-US" b="1" dirty="0"/>
              <a:t>Commitment Authority </a:t>
            </a:r>
            <a:r>
              <a:rPr lang="en-US" dirty="0"/>
              <a:t>permits an Issuer to issue securities up to an approved dollar amount. The amount of commitment authority approved, less the amount of any authority used, constitutes an Issuer's "commitment line balance." </a:t>
            </a:r>
          </a:p>
          <a:p>
            <a:endParaRPr lang="en-US" dirty="0"/>
          </a:p>
          <a:p>
            <a:r>
              <a:rPr lang="en-US" dirty="0"/>
              <a:t>The fee schedule for commitment authority is $500 for the first $1.5 million plus $200 for each additional million or portion thereof.</a:t>
            </a:r>
          </a:p>
          <a:p>
            <a:endParaRPr lang="en-US" b="1" dirty="0"/>
          </a:p>
          <a:p>
            <a:r>
              <a:rPr lang="en-US" b="1" dirty="0"/>
              <a:t>Ginnie Mae Pool Number: </a:t>
            </a:r>
            <a:r>
              <a:rPr lang="en-US" dirty="0"/>
              <a:t>The Issuer must request and will be assigned pool or loan package numbers. The</a:t>
            </a:r>
            <a:r>
              <a:rPr lang="en-US" baseline="0" dirty="0"/>
              <a:t> lender assigns these</a:t>
            </a:r>
            <a:r>
              <a:rPr lang="en-US" dirty="0"/>
              <a:t> numbers to the pools or loan package documents before the pools or loan packages are submitted to</a:t>
            </a:r>
            <a:r>
              <a:rPr lang="en-US" baseline="0" dirty="0"/>
              <a:t> the custodian and pool processing agent </a:t>
            </a:r>
            <a:r>
              <a:rPr lang="en-US" dirty="0"/>
              <a:t>for approval. The pool or loan package number identifies the pool or loan package throughout its life. </a:t>
            </a:r>
          </a:p>
          <a:p>
            <a:endParaRPr lang="en-US" dirty="0"/>
          </a:p>
          <a:p>
            <a:r>
              <a:rPr lang="en-US" b="1" dirty="0"/>
              <a:t>Ginnie Mae Tax ID Number: </a:t>
            </a:r>
            <a:r>
              <a:rPr lang="en-US" dirty="0"/>
              <a:t>All Pools must have a Tax ID Number.</a:t>
            </a:r>
            <a:r>
              <a:rPr lang="en-US" baseline="0" dirty="0"/>
              <a:t> All Tax ID Numbers are requested from IRS via IRS website or fax.</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Pool Dates Calendar: </a:t>
            </a:r>
            <a:r>
              <a:rPr lang="en-US" baseline="0" dirty="0"/>
              <a:t>This calendar </a:t>
            </a:r>
            <a:r>
              <a:rPr lang="en-US" sz="1200" b="0" kern="1200" dirty="0">
                <a:solidFill>
                  <a:schemeClr val="tx1"/>
                </a:solidFill>
                <a:effectLst/>
                <a:latin typeface="+mn-lt"/>
                <a:ea typeface="+mn-ea"/>
                <a:cs typeface="+mn-cs"/>
              </a:rPr>
              <a:t>contains reporting, pool issuance deadlines and events specific to issuers. This calendar is located on Ginnie Mae website: </a:t>
            </a:r>
            <a:r>
              <a:rPr lang="en-US" sz="1200" b="0" u="sng" kern="1200" dirty="0">
                <a:solidFill>
                  <a:schemeClr val="tx1"/>
                </a:solidFill>
                <a:effectLst/>
                <a:latin typeface="+mn-lt"/>
                <a:ea typeface="+mn-ea"/>
                <a:cs typeface="+mn-cs"/>
              </a:rPr>
              <a:t>www.ginniemae.gov/issuers/issuer_tools/Pages/issuer_calendar</a:t>
            </a:r>
          </a:p>
          <a:p>
            <a:endParaRPr lang="en-US" baseline="0"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23</a:t>
            </a:fld>
            <a:endParaRPr lang="en-US"/>
          </a:p>
        </p:txBody>
      </p:sp>
    </p:spTree>
    <p:extLst>
      <p:ext uri="{BB962C8B-B14F-4D97-AF65-F5344CB8AC3E}">
        <p14:creationId xmlns:p14="http://schemas.microsoft.com/office/powerpoint/2010/main" val="42637783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1C86AC-7E99-4B16-8C8B-46BA28418E97}" type="slidenum">
              <a:rPr lang="en-US" smtClean="0"/>
              <a:t>24</a:t>
            </a:fld>
            <a:endParaRPr lang="en-US"/>
          </a:p>
        </p:txBody>
      </p:sp>
    </p:spTree>
    <p:extLst>
      <p:ext uri="{BB962C8B-B14F-4D97-AF65-F5344CB8AC3E}">
        <p14:creationId xmlns:p14="http://schemas.microsoft.com/office/powerpoint/2010/main" val="29810462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Delivery Timing: </a:t>
            </a:r>
            <a:r>
              <a:rPr lang="en-US" dirty="0"/>
              <a:t>check with your Ginnie Investor Trade Agreement to determine investor requirements and deadline for Ginnie Mae Delivery</a:t>
            </a:r>
          </a:p>
          <a:p>
            <a:endParaRPr lang="en-US" dirty="0"/>
          </a:p>
          <a:p>
            <a:r>
              <a:rPr lang="en-US" b="1" dirty="0"/>
              <a:t>Pre-Closing document requirements: </a:t>
            </a:r>
            <a:r>
              <a:rPr lang="en-US" dirty="0"/>
              <a:t>HUD Firm Commitment and approved Firm Commitment Amendments, and mortgage note in word format</a:t>
            </a:r>
          </a:p>
          <a:p>
            <a:endParaRPr lang="en-US" dirty="0"/>
          </a:p>
          <a:p>
            <a:r>
              <a:rPr lang="en-US" b="1" dirty="0"/>
              <a:t>Closing document requirements: </a:t>
            </a:r>
            <a:r>
              <a:rPr lang="en-US" dirty="0"/>
              <a:t>See Slide 25 for documents required to issue the Ginnie Mae Mortgage-Backed Security</a:t>
            </a:r>
          </a:p>
          <a:p>
            <a:endParaRPr lang="en-US" dirty="0"/>
          </a:p>
          <a:p>
            <a:r>
              <a:rPr lang="en-US" b="1" dirty="0"/>
              <a:t>Additional Investor Required Documents: </a:t>
            </a:r>
            <a:r>
              <a:rPr lang="en-US" dirty="0"/>
              <a:t>delivery instructions, deal executive summary data (i.e., number of units, property type, DSCR)</a:t>
            </a:r>
          </a:p>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25</a:t>
            </a:fld>
            <a:endParaRPr lang="en-US"/>
          </a:p>
        </p:txBody>
      </p:sp>
    </p:spTree>
    <p:extLst>
      <p:ext uri="{BB962C8B-B14F-4D97-AF65-F5344CB8AC3E}">
        <p14:creationId xmlns:p14="http://schemas.microsoft.com/office/powerpoint/2010/main" val="41043201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Draw Disbursement Certification </a:t>
            </a:r>
            <a:r>
              <a:rPr lang="en-US" dirty="0"/>
              <a:t>– Lender certifies draw amount disbursed to mortgagee, sources of funding, date of funding and cumulative amount funded to date from all sources. The draw amount and/or cumulative amount[disbursed to date] should be disclosed on applicable draw title endorsement.</a:t>
            </a:r>
          </a:p>
          <a:p>
            <a:r>
              <a:rPr lang="en-US" dirty="0"/>
              <a:t>The draw amount and/or cumulative draw amount disbursed to date disclosed on the HUD 92403 should agree with title endorsement amount.</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Schedule of Subscribers and Ginnie Mae Guaranty Agreement (HUD 11705): </a:t>
            </a:r>
            <a:r>
              <a:rPr lang="en-US" sz="1200" b="0" i="0" u="none" strike="noStrike" kern="1200" baseline="0" dirty="0">
                <a:solidFill>
                  <a:schemeClr val="tx1"/>
                </a:solidFill>
                <a:latin typeface="+mn-lt"/>
                <a:ea typeface="+mn-ea"/>
                <a:cs typeface="+mn-cs"/>
              </a:rPr>
              <a:t>authorizes the issuance of securities and establishes the contract between the issuer and Ginnie Mae for the amount of the construction draw amount funded from </a:t>
            </a:r>
            <a:r>
              <a:rPr lang="en-US" sz="1200" b="1" i="0" u="none" strike="noStrike" kern="1200" baseline="0" dirty="0">
                <a:solidFill>
                  <a:schemeClr val="tx1"/>
                </a:solidFill>
                <a:latin typeface="+mn-lt"/>
                <a:ea typeface="+mn-ea"/>
                <a:cs typeface="+mn-cs"/>
              </a:rPr>
              <a:t>mortgage proceeds</a:t>
            </a:r>
            <a:r>
              <a:rPr lang="en-US" sz="1200" b="0" i="0" u="none" strike="noStrike" kern="1200" baseline="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26</a:t>
            </a:fld>
            <a:endParaRPr lang="en-US"/>
          </a:p>
        </p:txBody>
      </p:sp>
    </p:spTree>
    <p:extLst>
      <p:ext uri="{BB962C8B-B14F-4D97-AF65-F5344CB8AC3E}">
        <p14:creationId xmlns:p14="http://schemas.microsoft.com/office/powerpoint/2010/main" val="41460121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C9E96-2141-4876-980E-C956E26A11A8}" type="slidenum">
              <a:rPr lang="en-US" smtClean="0"/>
              <a:t>27</a:t>
            </a:fld>
            <a:endParaRPr lang="en-US"/>
          </a:p>
        </p:txBody>
      </p:sp>
    </p:spTree>
    <p:extLst>
      <p:ext uri="{BB962C8B-B14F-4D97-AF65-F5344CB8AC3E}">
        <p14:creationId xmlns:p14="http://schemas.microsoft.com/office/powerpoint/2010/main" val="2962578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8C9E96-2141-4876-980E-C956E26A11A8}" type="slidenum">
              <a:rPr lang="en-US" smtClean="0"/>
              <a:t>28</a:t>
            </a:fld>
            <a:endParaRPr lang="en-US"/>
          </a:p>
        </p:txBody>
      </p:sp>
    </p:spTree>
    <p:extLst>
      <p:ext uri="{BB962C8B-B14F-4D97-AF65-F5344CB8AC3E}">
        <p14:creationId xmlns:p14="http://schemas.microsoft.com/office/powerpoint/2010/main" val="3024113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 FHA financing is non-recourse</a:t>
            </a:r>
            <a:r>
              <a:rPr lang="en-US" baseline="0" dirty="0"/>
              <a:t> there are no personal financial documents signed at the closing, nor will the borrower be required to post any personal collateral for the loan. All of the closing documents require a signature by an authorized representative of the single-asset borrowing entity, not a signature as the individual person.</a:t>
            </a:r>
          </a:p>
          <a:p>
            <a:endParaRPr lang="en-US" baseline="0" dirty="0"/>
          </a:p>
          <a:p>
            <a:r>
              <a:rPr lang="en-US" baseline="0" dirty="0"/>
              <a:t>HUD does not make the loan. The lender makes the loan to the borrower and HUD insures the loan for the full face value of the Note, or outstanding principal balance at the time of default or foreclosure.</a:t>
            </a:r>
          </a:p>
          <a:p>
            <a:endParaRPr lang="en-US" baseline="0" dirty="0"/>
          </a:p>
          <a:p>
            <a:r>
              <a:rPr lang="en-US" baseline="0" dirty="0"/>
              <a:t>By recording a Deed of Trust Note the property is collateralized for the mortgage insurance and the recorded Regulatory Agreement enforces FHA regulations the borrower must adhere to. Any activities by the borrower that is in conflict with the Regulatory Agreement may result in a technical default of the mortgage and provide leverage for HUD to foreclose or take back the property to sell to a different investor/borrower</a:t>
            </a:r>
          </a:p>
          <a:p>
            <a:endParaRPr lang="en-US" baseline="0" dirty="0"/>
          </a:p>
          <a:p>
            <a:r>
              <a:rPr lang="en-US" baseline="0" dirty="0"/>
              <a:t>A checklist of the required paperwork, or closing documents, can be found at in Part 4 of the Closing Guide: </a:t>
            </a:r>
          </a:p>
          <a:p>
            <a:r>
              <a:rPr lang="en-US" baseline="0" dirty="0"/>
              <a:t>https://portal.hud.gov/hudportal/documents/huddoc?id=MFClosGd15.pdf</a:t>
            </a:r>
          </a:p>
          <a:p>
            <a:endParaRPr lang="en-US" baseline="0" dirty="0"/>
          </a:p>
          <a:p>
            <a:r>
              <a:rPr lang="en-US" baseline="0" dirty="0"/>
              <a:t>There is a lot that goes into a Title Policy. See other trainings available on this topic:</a:t>
            </a:r>
          </a:p>
          <a:p>
            <a:r>
              <a:rPr lang="en-US" baseline="0" dirty="0"/>
              <a:t>J:\Production Insured\Multifamily Insured\Training 2014 2015- presentations and attachments\Closing training\OGC title and survey  </a:t>
            </a:r>
            <a:r>
              <a:rPr lang="en-US" baseline="0" dirty="0" err="1"/>
              <a:t>trng</a:t>
            </a:r>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A98C9E96-2141-4876-980E-C956E26A11A8}" type="slidenum">
              <a:rPr lang="en-US" smtClean="0"/>
              <a:t>4</a:t>
            </a:fld>
            <a:endParaRPr lang="en-US"/>
          </a:p>
        </p:txBody>
      </p:sp>
    </p:spTree>
    <p:extLst>
      <p:ext uri="{BB962C8B-B14F-4D97-AF65-F5344CB8AC3E}">
        <p14:creationId xmlns:p14="http://schemas.microsoft.com/office/powerpoint/2010/main" val="2025063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HUD has different types of loan endorsements required by the Section of the Act.</a:t>
            </a:r>
          </a:p>
          <a:p>
            <a:endParaRPr lang="en-US" sz="1000" dirty="0"/>
          </a:p>
          <a:p>
            <a:r>
              <a:rPr lang="en-US" sz="1000" dirty="0"/>
              <a:t>Refinance/Acquisition transactions have one-step closing called initial/final endorsement whereby the mortgage note is endorsed by HUD one time and the full amount of the permanent loan is funded. Any deferred repair work commences post-closing and the progress is documented with advances from the repair escrow and any HUD inspections. Once all the repairs are complete the HUD inspector provides 100% Trip Report and the escrow is closed out. Done.</a:t>
            </a:r>
          </a:p>
          <a:p>
            <a:endParaRPr lang="en-US" sz="1000" dirty="0"/>
          </a:p>
          <a:p>
            <a:r>
              <a:rPr lang="en-US" sz="1000" dirty="0"/>
              <a:t>New construction/sub rehab transactions have a two-part closing process. The first closing is called Initial endorsement whereby HUD endorses the Note on the upper-most signature line within the endorsement panel. This is the construction loan. The construction or rehab starts immediately post closing and the construction loan is funded by one draw at a time as administered by the Lender. The HUD inspector and borrower’s architect documents progress made via inspection Trip Reports. Once construction is 100% complete the lender may apply to HUD for the ‘maximum insurable mortgage’ amount via a cost certification process. HUD issues the form 2580 for maximum insurable mortgage which is typically the original loan amount applied for, but could be reduced if the cost cert does not support total transaction costs equal to the loan amount. Also, the lender may apply for an increase in the loan amount should cost over-runs occur and there is room in the loan qualifying criteria for an increase and the borrower wants the additional funds to off-set any out of pocket costs they may have made during construction. Once the max mortgage form is issued to the lender its attorney prepares the final endorsement loan package for HUD review. At the second closing, or final endorsement, HUD writes in the total insured mortgage amount in the endorsement panel (below the first, or initial, signature) and then signs and dates the second signature line within the endorsement panel. A final draw of construction funds is typically made to close out the construction loan. The lender follows through with GNMA to convert the construction loan certificates to permanent loan certificates and viola! The Lender and borrower now has a permanent loan for 40 years from the original construction loan. The permanent loan begins</a:t>
            </a:r>
            <a:r>
              <a:rPr lang="en-US" sz="1000" baseline="0" dirty="0"/>
              <a:t> amortization for 40 years.</a:t>
            </a:r>
            <a:endParaRPr lang="en-US" sz="1000" dirty="0"/>
          </a:p>
        </p:txBody>
      </p:sp>
      <p:sp>
        <p:nvSpPr>
          <p:cNvPr id="4" name="Slide Number Placeholder 3"/>
          <p:cNvSpPr>
            <a:spLocks noGrp="1"/>
          </p:cNvSpPr>
          <p:nvPr>
            <p:ph type="sldNum" sz="quarter" idx="10"/>
          </p:nvPr>
        </p:nvSpPr>
        <p:spPr/>
        <p:txBody>
          <a:bodyPr/>
          <a:lstStyle/>
          <a:p>
            <a:fld id="{A98C9E96-2141-4876-980E-C956E26A11A8}" type="slidenum">
              <a:rPr lang="en-US" smtClean="0"/>
              <a:t>5</a:t>
            </a:fld>
            <a:endParaRPr lang="en-US"/>
          </a:p>
        </p:txBody>
      </p:sp>
    </p:spTree>
    <p:extLst>
      <p:ext uri="{BB962C8B-B14F-4D97-AF65-F5344CB8AC3E}">
        <p14:creationId xmlns:p14="http://schemas.microsoft.com/office/powerpoint/2010/main" val="4294211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Timing – How long does it take?</a:t>
            </a:r>
          </a:p>
          <a:p>
            <a:r>
              <a:rPr lang="en-US" dirty="0"/>
              <a:t>Who controls the timing at what stage?</a:t>
            </a:r>
          </a:p>
          <a:p>
            <a:endParaRPr lang="en-US" dirty="0"/>
          </a:p>
          <a:p>
            <a:r>
              <a:rPr lang="en-US" dirty="0"/>
              <a:t>Denver Holds the Pre-Con with the initial Closing </a:t>
            </a:r>
          </a:p>
          <a:p>
            <a:endParaRPr lang="en-US" dirty="0"/>
          </a:p>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6</a:t>
            </a:fld>
            <a:endParaRPr lang="en-US"/>
          </a:p>
        </p:txBody>
      </p:sp>
    </p:spTree>
    <p:extLst>
      <p:ext uri="{BB962C8B-B14F-4D97-AF65-F5344CB8AC3E}">
        <p14:creationId xmlns:p14="http://schemas.microsoft.com/office/powerpoint/2010/main" val="228093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1C86AC-7E99-4B16-8C8B-46BA28418E97}" type="slidenum">
              <a:rPr lang="en-US" smtClean="0"/>
              <a:t>7</a:t>
            </a:fld>
            <a:endParaRPr lang="en-US"/>
          </a:p>
        </p:txBody>
      </p:sp>
    </p:spTree>
    <p:extLst>
      <p:ext uri="{BB962C8B-B14F-4D97-AF65-F5344CB8AC3E}">
        <p14:creationId xmlns:p14="http://schemas.microsoft.com/office/powerpoint/2010/main" val="719105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Office of Labor Relations is responsible for the proper administration and enforcement of Federal labor standards, such as Davis-Bacon prevailing wages and reporting requirements. See this Notice for more details about the procedures with OLR:</a:t>
            </a:r>
          </a:p>
          <a:p>
            <a:r>
              <a:rPr lang="en-US" sz="1000" dirty="0">
                <a:solidFill>
                  <a:srgbClr val="0000CC"/>
                </a:solidFill>
              </a:rPr>
              <a:t>J:\Production Insured\Multifamily Insured\Closings\Labor Relations</a:t>
            </a:r>
          </a:p>
          <a:p>
            <a:endParaRPr lang="en-US" sz="1000" dirty="0">
              <a:solidFill>
                <a:srgbClr val="0000CC"/>
              </a:solidFill>
            </a:endParaRPr>
          </a:p>
          <a:p>
            <a:r>
              <a:rPr lang="en-US" sz="1000" dirty="0">
                <a:solidFill>
                  <a:srgbClr val="0000CC"/>
                </a:solidFill>
              </a:rPr>
              <a:t>Labor should initially be contacted at the time the firm commitment is being prepared so that OLR can provide you with the appropriate wage decision for the borrower’s use (GC). At the time of initial endorsement, the team lead needs to check the </a:t>
            </a:r>
            <a:r>
              <a:rPr lang="en-US" sz="1000" dirty="0" err="1">
                <a:solidFill>
                  <a:srgbClr val="0000CC"/>
                </a:solidFill>
              </a:rPr>
              <a:t>dept</a:t>
            </a:r>
            <a:r>
              <a:rPr lang="en-US" sz="1000" dirty="0">
                <a:solidFill>
                  <a:srgbClr val="0000CC"/>
                </a:solidFill>
              </a:rPr>
              <a:t> of Labor web-site for any changes in the wage decision and report those changes to the lender to pass on to the GC. It’s very important to stay on top of this information because any changes in the published wage decision could impact the GC’s contract. Also, the wage decision gets included in the construction contract and specification manual, so any changes in the published wage decision needs to be reflected in the closing docs. </a:t>
            </a:r>
          </a:p>
          <a:p>
            <a:endParaRPr lang="en-US" sz="1000" dirty="0">
              <a:solidFill>
                <a:srgbClr val="0000CC"/>
              </a:solidFill>
            </a:endParaRPr>
          </a:p>
          <a:p>
            <a:r>
              <a:rPr lang="en-US" sz="1000" dirty="0">
                <a:solidFill>
                  <a:srgbClr val="0000CC"/>
                </a:solidFill>
              </a:rPr>
              <a:t>Labor hand-book says that the wage decision is effective as of the date of initial endorsement:</a:t>
            </a:r>
          </a:p>
          <a:p>
            <a:r>
              <a:rPr lang="en-US" sz="1000" dirty="0"/>
              <a:t>29 CFR 1.6(B): </a:t>
            </a:r>
          </a:p>
          <a:p>
            <a:r>
              <a:rPr lang="en-US" sz="1000" dirty="0"/>
              <a:t> </a:t>
            </a:r>
          </a:p>
          <a:p>
            <a:r>
              <a:rPr lang="en-US" sz="1000" b="1" i="1" dirty="0"/>
              <a:t>In the case of projects assisted under the National Housing Act, modifications shall be effective if received prior to the beginning of construction or the date the mortgage is initially endorsed, whichever occurs first.</a:t>
            </a:r>
            <a:endParaRPr lang="en-US" sz="1000" dirty="0"/>
          </a:p>
          <a:p>
            <a:endParaRPr lang="en-US" sz="1000" dirty="0">
              <a:solidFill>
                <a:srgbClr val="0000CC"/>
              </a:solidFill>
            </a:endParaRPr>
          </a:p>
          <a:p>
            <a:r>
              <a:rPr lang="en-US" sz="1000" dirty="0">
                <a:solidFill>
                  <a:srgbClr val="0000CC"/>
                </a:solidFill>
              </a:rPr>
              <a:t>Contact OLR at least 48 hours in advance of the closing date to give them time to review the case and determine the wage decision. Also, please note that typically wage decisions are updated on the web-site on Fridays, so a closing on Monday could get complicated if the wage decision was updated on Friday.</a:t>
            </a:r>
          </a:p>
        </p:txBody>
      </p:sp>
      <p:sp>
        <p:nvSpPr>
          <p:cNvPr id="4" name="Slide Number Placeholder 3"/>
          <p:cNvSpPr>
            <a:spLocks noGrp="1"/>
          </p:cNvSpPr>
          <p:nvPr>
            <p:ph type="sldNum" sz="quarter" idx="10"/>
          </p:nvPr>
        </p:nvSpPr>
        <p:spPr/>
        <p:txBody>
          <a:bodyPr/>
          <a:lstStyle/>
          <a:p>
            <a:fld id="{A98C9E96-2141-4876-980E-C956E26A11A8}" type="slidenum">
              <a:rPr lang="en-US" smtClean="0"/>
              <a:t>8</a:t>
            </a:fld>
            <a:endParaRPr lang="en-US"/>
          </a:p>
        </p:txBody>
      </p:sp>
    </p:spTree>
    <p:extLst>
      <p:ext uri="{BB962C8B-B14F-4D97-AF65-F5344CB8AC3E}">
        <p14:creationId xmlns:p14="http://schemas.microsoft.com/office/powerpoint/2010/main" val="4126723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UW needs</a:t>
            </a:r>
            <a:r>
              <a:rPr lang="en-US" baseline="0" dirty="0"/>
              <a:t> to be familiar with all of the MAP Guide and Closing Guide program obligations as it relates to the specific section of the act for mortgage insurance, as well as the program obligations that apply to every SOA, such as prepayment prohibitions and language for the Note, title and survey requirements, secondary financing requirements, and organizational document requirements for the specific structure of our borrower. </a:t>
            </a:r>
            <a:endParaRPr lang="en-US" dirty="0"/>
          </a:p>
        </p:txBody>
      </p:sp>
      <p:sp>
        <p:nvSpPr>
          <p:cNvPr id="4" name="Slide Number Placeholder 3"/>
          <p:cNvSpPr>
            <a:spLocks noGrp="1"/>
          </p:cNvSpPr>
          <p:nvPr>
            <p:ph type="sldNum" sz="quarter" idx="10"/>
          </p:nvPr>
        </p:nvSpPr>
        <p:spPr/>
        <p:txBody>
          <a:bodyPr/>
          <a:lstStyle/>
          <a:p>
            <a:fld id="{A98C9E96-2141-4876-980E-C956E26A11A8}" type="slidenum">
              <a:rPr lang="en-US" smtClean="0"/>
              <a:t>9</a:t>
            </a:fld>
            <a:endParaRPr lang="en-US"/>
          </a:p>
        </p:txBody>
      </p:sp>
    </p:spTree>
    <p:extLst>
      <p:ext uri="{BB962C8B-B14F-4D97-AF65-F5344CB8AC3E}">
        <p14:creationId xmlns:p14="http://schemas.microsoft.com/office/powerpoint/2010/main" val="2856697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is from the 2015 Closing</a:t>
            </a:r>
            <a:r>
              <a:rPr lang="en-US" baseline="0" dirty="0"/>
              <a:t> Guide, 1.1(B)(2)</a:t>
            </a:r>
          </a:p>
          <a:p>
            <a:endParaRPr lang="en-US" baseline="0" dirty="0"/>
          </a:p>
          <a:p>
            <a:r>
              <a:rPr lang="en-US" baseline="0" dirty="0"/>
              <a:t>What does this really mean? You have to be familiar with every chapter in the MAP Guide, as well as Housing notices, and HQ memos about our insurance programs. Having some knowledge of the Closing Guide will help you tie all the pieces together. The Closing Guide contains a lot of good information related to the MAP Guide program provisions such as guidance relating to secondary financing, title and survey review, the borrower organizational documents, the Note and many other things. If you’ve never taken a look at the Closing Guide please do so!</a:t>
            </a:r>
          </a:p>
          <a:p>
            <a:r>
              <a:rPr lang="en-US" baseline="0" dirty="0"/>
              <a:t>https://portal.hud.gov/hudportal/documents/huddoc?id=MFClosGd15.pdf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A98C9E96-2141-4876-980E-C956E26A11A8}" type="slidenum">
              <a:rPr lang="en-US" smtClean="0"/>
              <a:t>10</a:t>
            </a:fld>
            <a:endParaRPr lang="en-US"/>
          </a:p>
        </p:txBody>
      </p:sp>
    </p:spTree>
    <p:extLst>
      <p:ext uri="{BB962C8B-B14F-4D97-AF65-F5344CB8AC3E}">
        <p14:creationId xmlns:p14="http://schemas.microsoft.com/office/powerpoint/2010/main" val="819762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a:extLst>
              <a:ext uri="{FF2B5EF4-FFF2-40B4-BE49-F238E27FC236}">
                <a16:creationId xmlns:a16="http://schemas.microsoft.com/office/drawing/2014/main" id="{2A92480A-D452-4F63-B3C3-C43546083510}"/>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a:extLst>
              <a:ext uri="{FF2B5EF4-FFF2-40B4-BE49-F238E27FC236}">
                <a16:creationId xmlns:a16="http://schemas.microsoft.com/office/drawing/2014/main" id="{0B2D44DB-4BE4-411C-B2CB-52C00ECFD2BC}"/>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10" name="Picture 9">
            <a:extLst>
              <a:ext uri="{FF2B5EF4-FFF2-40B4-BE49-F238E27FC236}">
                <a16:creationId xmlns:a16="http://schemas.microsoft.com/office/drawing/2014/main" id="{468C7EE5-3EEC-4207-8361-4E8EC7CBE2A9}"/>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a:extLst>
              <a:ext uri="{FF2B5EF4-FFF2-40B4-BE49-F238E27FC236}">
                <a16:creationId xmlns:a16="http://schemas.microsoft.com/office/drawing/2014/main" id="{48390080-51BC-421A-A49E-272F417850AA}"/>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10" name="Picture 9">
            <a:extLst>
              <a:ext uri="{FF2B5EF4-FFF2-40B4-BE49-F238E27FC236}">
                <a16:creationId xmlns:a16="http://schemas.microsoft.com/office/drawing/2014/main" id="{70D61D3E-F9BA-493C-B908-689B6D414103}"/>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8" name="Picture 7">
            <a:extLst>
              <a:ext uri="{FF2B5EF4-FFF2-40B4-BE49-F238E27FC236}">
                <a16:creationId xmlns:a16="http://schemas.microsoft.com/office/drawing/2014/main" id="{4A01E7CF-3A19-413A-B8FC-F8273BFA8D14}"/>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pic>
        <p:nvPicPr>
          <p:cNvPr id="7" name="Picture 6">
            <a:extLst>
              <a:ext uri="{FF2B5EF4-FFF2-40B4-BE49-F238E27FC236}">
                <a16:creationId xmlns:a16="http://schemas.microsoft.com/office/drawing/2014/main" id="{4DAABF1E-5C74-4868-8448-2C14D21BADD0}"/>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a:extLst>
              <a:ext uri="{FF2B5EF4-FFF2-40B4-BE49-F238E27FC236}">
                <a16:creationId xmlns:a16="http://schemas.microsoft.com/office/drawing/2014/main" id="{A9F233C5-9AEA-495B-ACBA-37E252F764BB}"/>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5FADE-29C8-445D-8A4D-6E6667969C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4CBF67-F808-4B2A-ACDB-71D86BE7A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66FEA1-1E2D-49BD-8F55-C0A73B269D91}"/>
              </a:ext>
            </a:extLst>
          </p:cNvPr>
          <p:cNvSpPr>
            <a:spLocks noGrp="1"/>
          </p:cNvSpPr>
          <p:nvPr>
            <p:ph type="dt" sz="half" idx="10"/>
          </p:nvPr>
        </p:nvSpPr>
        <p:spPr/>
        <p:txBody>
          <a:bodyPr/>
          <a:lstStyle/>
          <a:p>
            <a:fld id="{3ACD5C10-50FE-4A58-A462-7497746D45F9}" type="datetimeFigureOut">
              <a:rPr lang="en-US" smtClean="0"/>
              <a:t>9/13/2019</a:t>
            </a:fld>
            <a:endParaRPr lang="en-US"/>
          </a:p>
        </p:txBody>
      </p:sp>
      <p:sp>
        <p:nvSpPr>
          <p:cNvPr id="5" name="Footer Placeholder 4">
            <a:extLst>
              <a:ext uri="{FF2B5EF4-FFF2-40B4-BE49-F238E27FC236}">
                <a16:creationId xmlns:a16="http://schemas.microsoft.com/office/drawing/2014/main" id="{B57028A2-CB8C-4582-806A-DA5079870B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36D1F-8B0C-4C07-9F85-0943701FBDFF}"/>
              </a:ext>
            </a:extLst>
          </p:cNvPr>
          <p:cNvSpPr>
            <a:spLocks noGrp="1"/>
          </p:cNvSpPr>
          <p:nvPr>
            <p:ph type="sldNum" sz="quarter" idx="12"/>
          </p:nvPr>
        </p:nvSpPr>
        <p:spPr/>
        <p:txBody>
          <a:bodyPr/>
          <a:lstStyle/>
          <a:p>
            <a:fld id="{639929B0-BC26-4FD4-8DEF-03C8D2289B5B}" type="slidenum">
              <a:rPr lang="en-US" smtClean="0"/>
              <a:t>‹#›</a:t>
            </a:fld>
            <a:endParaRPr lang="en-US"/>
          </a:p>
        </p:txBody>
      </p:sp>
    </p:spTree>
    <p:extLst>
      <p:ext uri="{BB962C8B-B14F-4D97-AF65-F5344CB8AC3E}">
        <p14:creationId xmlns:p14="http://schemas.microsoft.com/office/powerpoint/2010/main" val="21264852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B2AFF-6112-4C17-9106-8BAE83A4F9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45AA31-5319-43B6-9820-D8F64B097E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EFBD9-28C0-4732-AF75-8F2BFB340D2E}"/>
              </a:ext>
            </a:extLst>
          </p:cNvPr>
          <p:cNvSpPr>
            <a:spLocks noGrp="1"/>
          </p:cNvSpPr>
          <p:nvPr>
            <p:ph type="dt" sz="half" idx="10"/>
          </p:nvPr>
        </p:nvSpPr>
        <p:spPr/>
        <p:txBody>
          <a:bodyPr/>
          <a:lstStyle/>
          <a:p>
            <a:fld id="{3ACD5C10-50FE-4A58-A462-7497746D45F9}" type="datetimeFigureOut">
              <a:rPr lang="en-US" smtClean="0"/>
              <a:t>9/13/2019</a:t>
            </a:fld>
            <a:endParaRPr lang="en-US"/>
          </a:p>
        </p:txBody>
      </p:sp>
      <p:sp>
        <p:nvSpPr>
          <p:cNvPr id="5" name="Footer Placeholder 4">
            <a:extLst>
              <a:ext uri="{FF2B5EF4-FFF2-40B4-BE49-F238E27FC236}">
                <a16:creationId xmlns:a16="http://schemas.microsoft.com/office/drawing/2014/main" id="{166469B4-FB89-4804-B03C-F1CA4E558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37CC8-68D2-4EC6-BC95-6EC752A0FA30}"/>
              </a:ext>
            </a:extLst>
          </p:cNvPr>
          <p:cNvSpPr>
            <a:spLocks noGrp="1"/>
          </p:cNvSpPr>
          <p:nvPr>
            <p:ph type="sldNum" sz="quarter" idx="12"/>
          </p:nvPr>
        </p:nvSpPr>
        <p:spPr/>
        <p:txBody>
          <a:bodyPr/>
          <a:lstStyle/>
          <a:p>
            <a:fld id="{639929B0-BC26-4FD4-8DEF-03C8D2289B5B}" type="slidenum">
              <a:rPr lang="en-US" smtClean="0"/>
              <a:t>‹#›</a:t>
            </a:fld>
            <a:endParaRPr lang="en-US"/>
          </a:p>
        </p:txBody>
      </p:sp>
    </p:spTree>
    <p:extLst>
      <p:ext uri="{BB962C8B-B14F-4D97-AF65-F5344CB8AC3E}">
        <p14:creationId xmlns:p14="http://schemas.microsoft.com/office/powerpoint/2010/main" val="10097293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826EE-FA4C-4E01-9F16-D1F2EB5E8A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D32115-D559-4CB5-ADF4-8FF0240DEA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D5CF65-6F3C-49AE-95A6-CB1ADE45D110}"/>
              </a:ext>
            </a:extLst>
          </p:cNvPr>
          <p:cNvSpPr>
            <a:spLocks noGrp="1"/>
          </p:cNvSpPr>
          <p:nvPr>
            <p:ph type="dt" sz="half" idx="10"/>
          </p:nvPr>
        </p:nvSpPr>
        <p:spPr/>
        <p:txBody>
          <a:bodyPr/>
          <a:lstStyle/>
          <a:p>
            <a:fld id="{3ACD5C10-50FE-4A58-A462-7497746D45F9}" type="datetimeFigureOut">
              <a:rPr lang="en-US" smtClean="0"/>
              <a:t>9/13/2019</a:t>
            </a:fld>
            <a:endParaRPr lang="en-US"/>
          </a:p>
        </p:txBody>
      </p:sp>
      <p:sp>
        <p:nvSpPr>
          <p:cNvPr id="5" name="Footer Placeholder 4">
            <a:extLst>
              <a:ext uri="{FF2B5EF4-FFF2-40B4-BE49-F238E27FC236}">
                <a16:creationId xmlns:a16="http://schemas.microsoft.com/office/drawing/2014/main" id="{0C7DDBA7-F734-4B1F-803F-D94685E24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E7B69-700E-4C62-B19C-F28497ABD9CF}"/>
              </a:ext>
            </a:extLst>
          </p:cNvPr>
          <p:cNvSpPr>
            <a:spLocks noGrp="1"/>
          </p:cNvSpPr>
          <p:nvPr>
            <p:ph type="sldNum" sz="quarter" idx="12"/>
          </p:nvPr>
        </p:nvSpPr>
        <p:spPr/>
        <p:txBody>
          <a:bodyPr/>
          <a:lstStyle/>
          <a:p>
            <a:fld id="{639929B0-BC26-4FD4-8DEF-03C8D2289B5B}" type="slidenum">
              <a:rPr lang="en-US" smtClean="0"/>
              <a:t>‹#›</a:t>
            </a:fld>
            <a:endParaRPr lang="en-US"/>
          </a:p>
        </p:txBody>
      </p:sp>
    </p:spTree>
    <p:extLst>
      <p:ext uri="{BB962C8B-B14F-4D97-AF65-F5344CB8AC3E}">
        <p14:creationId xmlns:p14="http://schemas.microsoft.com/office/powerpoint/2010/main" val="339105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pic>
        <p:nvPicPr>
          <p:cNvPr id="7" name="Picture 6">
            <a:extLst>
              <a:ext uri="{FF2B5EF4-FFF2-40B4-BE49-F238E27FC236}">
                <a16:creationId xmlns:a16="http://schemas.microsoft.com/office/drawing/2014/main" id="{C4643EA0-1E0E-4145-A86D-5A711C8DB074}"/>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3E4CE-47FF-4D25-98E6-6E33CF8C34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ABB75A-EBFB-4B09-80C3-6EC918C223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85A950-EE50-4A25-AA9D-B92E74CF22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364AD2-6A2E-42B9-A39E-5BFCA83BE130}"/>
              </a:ext>
            </a:extLst>
          </p:cNvPr>
          <p:cNvSpPr>
            <a:spLocks noGrp="1"/>
          </p:cNvSpPr>
          <p:nvPr>
            <p:ph type="dt" sz="half" idx="10"/>
          </p:nvPr>
        </p:nvSpPr>
        <p:spPr/>
        <p:txBody>
          <a:bodyPr/>
          <a:lstStyle/>
          <a:p>
            <a:fld id="{3ACD5C10-50FE-4A58-A462-7497746D45F9}" type="datetimeFigureOut">
              <a:rPr lang="en-US" smtClean="0"/>
              <a:t>9/13/2019</a:t>
            </a:fld>
            <a:endParaRPr lang="en-US"/>
          </a:p>
        </p:txBody>
      </p:sp>
      <p:sp>
        <p:nvSpPr>
          <p:cNvPr id="6" name="Footer Placeholder 5">
            <a:extLst>
              <a:ext uri="{FF2B5EF4-FFF2-40B4-BE49-F238E27FC236}">
                <a16:creationId xmlns:a16="http://schemas.microsoft.com/office/drawing/2014/main" id="{A5425C33-887B-4EBC-8274-330C6063E2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2867F-7E40-4048-9875-0F5A07475812}"/>
              </a:ext>
            </a:extLst>
          </p:cNvPr>
          <p:cNvSpPr>
            <a:spLocks noGrp="1"/>
          </p:cNvSpPr>
          <p:nvPr>
            <p:ph type="sldNum" sz="quarter" idx="12"/>
          </p:nvPr>
        </p:nvSpPr>
        <p:spPr/>
        <p:txBody>
          <a:bodyPr/>
          <a:lstStyle/>
          <a:p>
            <a:fld id="{639929B0-BC26-4FD4-8DEF-03C8D2289B5B}" type="slidenum">
              <a:rPr lang="en-US" smtClean="0"/>
              <a:t>‹#›</a:t>
            </a:fld>
            <a:endParaRPr lang="en-US"/>
          </a:p>
        </p:txBody>
      </p:sp>
    </p:spTree>
    <p:extLst>
      <p:ext uri="{BB962C8B-B14F-4D97-AF65-F5344CB8AC3E}">
        <p14:creationId xmlns:p14="http://schemas.microsoft.com/office/powerpoint/2010/main" val="11937147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6B208-B1EC-4FF5-8933-DC27A76231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FDD0C2-24C6-4BA4-A874-E6CEBC7447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AAD89D-7ECB-4703-A2DC-EA18550307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C16952-5EAF-4C30-BAF5-3C1CBC4AD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26156A-C5BA-4386-8BC3-47F2EEBB4A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C8181C-15D4-40A0-A190-5C30E87FE8BB}"/>
              </a:ext>
            </a:extLst>
          </p:cNvPr>
          <p:cNvSpPr>
            <a:spLocks noGrp="1"/>
          </p:cNvSpPr>
          <p:nvPr>
            <p:ph type="dt" sz="half" idx="10"/>
          </p:nvPr>
        </p:nvSpPr>
        <p:spPr/>
        <p:txBody>
          <a:bodyPr/>
          <a:lstStyle/>
          <a:p>
            <a:fld id="{3ACD5C10-50FE-4A58-A462-7497746D45F9}" type="datetimeFigureOut">
              <a:rPr lang="en-US" smtClean="0"/>
              <a:t>9/13/2019</a:t>
            </a:fld>
            <a:endParaRPr lang="en-US"/>
          </a:p>
        </p:txBody>
      </p:sp>
      <p:sp>
        <p:nvSpPr>
          <p:cNvPr id="8" name="Footer Placeholder 7">
            <a:extLst>
              <a:ext uri="{FF2B5EF4-FFF2-40B4-BE49-F238E27FC236}">
                <a16:creationId xmlns:a16="http://schemas.microsoft.com/office/drawing/2014/main" id="{D137D41B-2A1D-4FE2-9393-11E8A90473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379844-1E6A-4959-8E51-2542F2C0AB46}"/>
              </a:ext>
            </a:extLst>
          </p:cNvPr>
          <p:cNvSpPr>
            <a:spLocks noGrp="1"/>
          </p:cNvSpPr>
          <p:nvPr>
            <p:ph type="sldNum" sz="quarter" idx="12"/>
          </p:nvPr>
        </p:nvSpPr>
        <p:spPr/>
        <p:txBody>
          <a:bodyPr/>
          <a:lstStyle/>
          <a:p>
            <a:fld id="{639929B0-BC26-4FD4-8DEF-03C8D2289B5B}" type="slidenum">
              <a:rPr lang="en-US" smtClean="0"/>
              <a:t>‹#›</a:t>
            </a:fld>
            <a:endParaRPr lang="en-US"/>
          </a:p>
        </p:txBody>
      </p:sp>
    </p:spTree>
    <p:extLst>
      <p:ext uri="{BB962C8B-B14F-4D97-AF65-F5344CB8AC3E}">
        <p14:creationId xmlns:p14="http://schemas.microsoft.com/office/powerpoint/2010/main" val="459752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A0F8A-DB6A-435D-989E-4C7DCDCF24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7E7C18-6B62-4AB7-896B-E668D7B1E944}"/>
              </a:ext>
            </a:extLst>
          </p:cNvPr>
          <p:cNvSpPr>
            <a:spLocks noGrp="1"/>
          </p:cNvSpPr>
          <p:nvPr>
            <p:ph type="dt" sz="half" idx="10"/>
          </p:nvPr>
        </p:nvSpPr>
        <p:spPr/>
        <p:txBody>
          <a:bodyPr/>
          <a:lstStyle/>
          <a:p>
            <a:fld id="{3ACD5C10-50FE-4A58-A462-7497746D45F9}" type="datetimeFigureOut">
              <a:rPr lang="en-US" smtClean="0"/>
              <a:t>9/13/2019</a:t>
            </a:fld>
            <a:endParaRPr lang="en-US"/>
          </a:p>
        </p:txBody>
      </p:sp>
      <p:sp>
        <p:nvSpPr>
          <p:cNvPr id="4" name="Footer Placeholder 3">
            <a:extLst>
              <a:ext uri="{FF2B5EF4-FFF2-40B4-BE49-F238E27FC236}">
                <a16:creationId xmlns:a16="http://schemas.microsoft.com/office/drawing/2014/main" id="{2BF8662C-9931-4176-9A41-6A3EA86CAB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3A579C-CF6D-4B62-BC7A-E707725D3726}"/>
              </a:ext>
            </a:extLst>
          </p:cNvPr>
          <p:cNvSpPr>
            <a:spLocks noGrp="1"/>
          </p:cNvSpPr>
          <p:nvPr>
            <p:ph type="sldNum" sz="quarter" idx="12"/>
          </p:nvPr>
        </p:nvSpPr>
        <p:spPr/>
        <p:txBody>
          <a:bodyPr/>
          <a:lstStyle/>
          <a:p>
            <a:fld id="{639929B0-BC26-4FD4-8DEF-03C8D2289B5B}" type="slidenum">
              <a:rPr lang="en-US" smtClean="0"/>
              <a:t>‹#›</a:t>
            </a:fld>
            <a:endParaRPr lang="en-US"/>
          </a:p>
        </p:txBody>
      </p:sp>
    </p:spTree>
    <p:extLst>
      <p:ext uri="{BB962C8B-B14F-4D97-AF65-F5344CB8AC3E}">
        <p14:creationId xmlns:p14="http://schemas.microsoft.com/office/powerpoint/2010/main" val="336554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E95361-1078-44D1-A9A6-C54BBB53145E}"/>
              </a:ext>
            </a:extLst>
          </p:cNvPr>
          <p:cNvSpPr>
            <a:spLocks noGrp="1"/>
          </p:cNvSpPr>
          <p:nvPr>
            <p:ph type="dt" sz="half" idx="10"/>
          </p:nvPr>
        </p:nvSpPr>
        <p:spPr/>
        <p:txBody>
          <a:bodyPr/>
          <a:lstStyle/>
          <a:p>
            <a:fld id="{3ACD5C10-50FE-4A58-A462-7497746D45F9}" type="datetimeFigureOut">
              <a:rPr lang="en-US" smtClean="0"/>
              <a:t>9/13/2019</a:t>
            </a:fld>
            <a:endParaRPr lang="en-US"/>
          </a:p>
        </p:txBody>
      </p:sp>
      <p:sp>
        <p:nvSpPr>
          <p:cNvPr id="3" name="Footer Placeholder 2">
            <a:extLst>
              <a:ext uri="{FF2B5EF4-FFF2-40B4-BE49-F238E27FC236}">
                <a16:creationId xmlns:a16="http://schemas.microsoft.com/office/drawing/2014/main" id="{14E7DE1B-7944-4454-B017-513ED429CA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631DA1-A052-4A53-878D-26909280A88D}"/>
              </a:ext>
            </a:extLst>
          </p:cNvPr>
          <p:cNvSpPr>
            <a:spLocks noGrp="1"/>
          </p:cNvSpPr>
          <p:nvPr>
            <p:ph type="sldNum" sz="quarter" idx="12"/>
          </p:nvPr>
        </p:nvSpPr>
        <p:spPr/>
        <p:txBody>
          <a:bodyPr/>
          <a:lstStyle/>
          <a:p>
            <a:fld id="{639929B0-BC26-4FD4-8DEF-03C8D2289B5B}" type="slidenum">
              <a:rPr lang="en-US" smtClean="0"/>
              <a:t>‹#›</a:t>
            </a:fld>
            <a:endParaRPr lang="en-US"/>
          </a:p>
        </p:txBody>
      </p:sp>
    </p:spTree>
    <p:extLst>
      <p:ext uri="{BB962C8B-B14F-4D97-AF65-F5344CB8AC3E}">
        <p14:creationId xmlns:p14="http://schemas.microsoft.com/office/powerpoint/2010/main" val="16745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BF9A-EEC9-438A-BADE-7FDF7FC6DB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8CF01C-D6B2-4D01-9204-D36AE02656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C9FB14-A335-41B4-8D37-F43B1D8C68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932F1B-BC18-40F6-8EAA-28385E5AB1F9}"/>
              </a:ext>
            </a:extLst>
          </p:cNvPr>
          <p:cNvSpPr>
            <a:spLocks noGrp="1"/>
          </p:cNvSpPr>
          <p:nvPr>
            <p:ph type="dt" sz="half" idx="10"/>
          </p:nvPr>
        </p:nvSpPr>
        <p:spPr/>
        <p:txBody>
          <a:bodyPr/>
          <a:lstStyle/>
          <a:p>
            <a:fld id="{3ACD5C10-50FE-4A58-A462-7497746D45F9}" type="datetimeFigureOut">
              <a:rPr lang="en-US" smtClean="0"/>
              <a:t>9/13/2019</a:t>
            </a:fld>
            <a:endParaRPr lang="en-US"/>
          </a:p>
        </p:txBody>
      </p:sp>
      <p:sp>
        <p:nvSpPr>
          <p:cNvPr id="6" name="Footer Placeholder 5">
            <a:extLst>
              <a:ext uri="{FF2B5EF4-FFF2-40B4-BE49-F238E27FC236}">
                <a16:creationId xmlns:a16="http://schemas.microsoft.com/office/drawing/2014/main" id="{982B1C6C-D4C7-4FB2-AE03-7F7C252A38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1C4DB-0534-425F-B6DE-730580C72C34}"/>
              </a:ext>
            </a:extLst>
          </p:cNvPr>
          <p:cNvSpPr>
            <a:spLocks noGrp="1"/>
          </p:cNvSpPr>
          <p:nvPr>
            <p:ph type="sldNum" sz="quarter" idx="12"/>
          </p:nvPr>
        </p:nvSpPr>
        <p:spPr/>
        <p:txBody>
          <a:bodyPr/>
          <a:lstStyle/>
          <a:p>
            <a:fld id="{639929B0-BC26-4FD4-8DEF-03C8D2289B5B}" type="slidenum">
              <a:rPr lang="en-US" smtClean="0"/>
              <a:t>‹#›</a:t>
            </a:fld>
            <a:endParaRPr lang="en-US"/>
          </a:p>
        </p:txBody>
      </p:sp>
    </p:spTree>
    <p:extLst>
      <p:ext uri="{BB962C8B-B14F-4D97-AF65-F5344CB8AC3E}">
        <p14:creationId xmlns:p14="http://schemas.microsoft.com/office/powerpoint/2010/main" val="11602157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46559-9A48-4650-8EC6-E0E38D455B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D1A3F5-BC58-47F2-B91A-6EE62362FC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43A07F-88DA-4029-954C-D27B409F0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84F2F6-1A47-4135-97D6-BCF337424F01}"/>
              </a:ext>
            </a:extLst>
          </p:cNvPr>
          <p:cNvSpPr>
            <a:spLocks noGrp="1"/>
          </p:cNvSpPr>
          <p:nvPr>
            <p:ph type="dt" sz="half" idx="10"/>
          </p:nvPr>
        </p:nvSpPr>
        <p:spPr/>
        <p:txBody>
          <a:bodyPr/>
          <a:lstStyle/>
          <a:p>
            <a:fld id="{3ACD5C10-50FE-4A58-A462-7497746D45F9}" type="datetimeFigureOut">
              <a:rPr lang="en-US" smtClean="0"/>
              <a:t>9/13/2019</a:t>
            </a:fld>
            <a:endParaRPr lang="en-US"/>
          </a:p>
        </p:txBody>
      </p:sp>
      <p:sp>
        <p:nvSpPr>
          <p:cNvPr id="6" name="Footer Placeholder 5">
            <a:extLst>
              <a:ext uri="{FF2B5EF4-FFF2-40B4-BE49-F238E27FC236}">
                <a16:creationId xmlns:a16="http://schemas.microsoft.com/office/drawing/2014/main" id="{16AE1C19-CD2A-4694-8754-F6E83FECE9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2E109A-31C2-4B03-B67C-5E804A072394}"/>
              </a:ext>
            </a:extLst>
          </p:cNvPr>
          <p:cNvSpPr>
            <a:spLocks noGrp="1"/>
          </p:cNvSpPr>
          <p:nvPr>
            <p:ph type="sldNum" sz="quarter" idx="12"/>
          </p:nvPr>
        </p:nvSpPr>
        <p:spPr/>
        <p:txBody>
          <a:bodyPr/>
          <a:lstStyle/>
          <a:p>
            <a:fld id="{639929B0-BC26-4FD4-8DEF-03C8D2289B5B}" type="slidenum">
              <a:rPr lang="en-US" smtClean="0"/>
              <a:t>‹#›</a:t>
            </a:fld>
            <a:endParaRPr lang="en-US"/>
          </a:p>
        </p:txBody>
      </p:sp>
    </p:spTree>
    <p:extLst>
      <p:ext uri="{BB962C8B-B14F-4D97-AF65-F5344CB8AC3E}">
        <p14:creationId xmlns:p14="http://schemas.microsoft.com/office/powerpoint/2010/main" val="40401690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D3CDA-5C3B-46BC-96F9-6E5ADCCEBB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EA49C8-B4C1-4B67-93C3-12C8CC44DE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D7188-CE6A-4139-9EB9-A17D2A45755C}"/>
              </a:ext>
            </a:extLst>
          </p:cNvPr>
          <p:cNvSpPr>
            <a:spLocks noGrp="1"/>
          </p:cNvSpPr>
          <p:nvPr>
            <p:ph type="dt" sz="half" idx="10"/>
          </p:nvPr>
        </p:nvSpPr>
        <p:spPr/>
        <p:txBody>
          <a:bodyPr/>
          <a:lstStyle/>
          <a:p>
            <a:fld id="{3ACD5C10-50FE-4A58-A462-7497746D45F9}" type="datetimeFigureOut">
              <a:rPr lang="en-US" smtClean="0"/>
              <a:t>9/13/2019</a:t>
            </a:fld>
            <a:endParaRPr lang="en-US"/>
          </a:p>
        </p:txBody>
      </p:sp>
      <p:sp>
        <p:nvSpPr>
          <p:cNvPr id="5" name="Footer Placeholder 4">
            <a:extLst>
              <a:ext uri="{FF2B5EF4-FFF2-40B4-BE49-F238E27FC236}">
                <a16:creationId xmlns:a16="http://schemas.microsoft.com/office/drawing/2014/main" id="{15411B34-74B0-46AE-A758-8A7ECFBD14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227353-F34E-444A-BC26-6A5BCE9BDB07}"/>
              </a:ext>
            </a:extLst>
          </p:cNvPr>
          <p:cNvSpPr>
            <a:spLocks noGrp="1"/>
          </p:cNvSpPr>
          <p:nvPr>
            <p:ph type="sldNum" sz="quarter" idx="12"/>
          </p:nvPr>
        </p:nvSpPr>
        <p:spPr/>
        <p:txBody>
          <a:bodyPr/>
          <a:lstStyle/>
          <a:p>
            <a:fld id="{639929B0-BC26-4FD4-8DEF-03C8D2289B5B}" type="slidenum">
              <a:rPr lang="en-US" smtClean="0"/>
              <a:t>‹#›</a:t>
            </a:fld>
            <a:endParaRPr lang="en-US"/>
          </a:p>
        </p:txBody>
      </p:sp>
    </p:spTree>
    <p:extLst>
      <p:ext uri="{BB962C8B-B14F-4D97-AF65-F5344CB8AC3E}">
        <p14:creationId xmlns:p14="http://schemas.microsoft.com/office/powerpoint/2010/main" val="3428514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F8479A-B859-4679-B683-1B8B97D706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CC1FF5-5626-4FD5-924F-E1AA6131F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04C4CD-7B7F-47AC-8877-A3C53614EC68}"/>
              </a:ext>
            </a:extLst>
          </p:cNvPr>
          <p:cNvSpPr>
            <a:spLocks noGrp="1"/>
          </p:cNvSpPr>
          <p:nvPr>
            <p:ph type="dt" sz="half" idx="10"/>
          </p:nvPr>
        </p:nvSpPr>
        <p:spPr/>
        <p:txBody>
          <a:bodyPr/>
          <a:lstStyle/>
          <a:p>
            <a:fld id="{3ACD5C10-50FE-4A58-A462-7497746D45F9}" type="datetimeFigureOut">
              <a:rPr lang="en-US" smtClean="0"/>
              <a:t>9/13/2019</a:t>
            </a:fld>
            <a:endParaRPr lang="en-US"/>
          </a:p>
        </p:txBody>
      </p:sp>
      <p:sp>
        <p:nvSpPr>
          <p:cNvPr id="5" name="Footer Placeholder 4">
            <a:extLst>
              <a:ext uri="{FF2B5EF4-FFF2-40B4-BE49-F238E27FC236}">
                <a16:creationId xmlns:a16="http://schemas.microsoft.com/office/drawing/2014/main" id="{F108D92F-F170-465C-8DC8-35B1F19F7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5B6E78-8485-41B2-BA86-847FC563151A}"/>
              </a:ext>
            </a:extLst>
          </p:cNvPr>
          <p:cNvSpPr>
            <a:spLocks noGrp="1"/>
          </p:cNvSpPr>
          <p:nvPr>
            <p:ph type="sldNum" sz="quarter" idx="12"/>
          </p:nvPr>
        </p:nvSpPr>
        <p:spPr/>
        <p:txBody>
          <a:bodyPr/>
          <a:lstStyle/>
          <a:p>
            <a:fld id="{639929B0-BC26-4FD4-8DEF-03C8D2289B5B}" type="slidenum">
              <a:rPr lang="en-US" smtClean="0"/>
              <a:t>‹#›</a:t>
            </a:fld>
            <a:endParaRPr lang="en-US"/>
          </a:p>
        </p:txBody>
      </p:sp>
    </p:spTree>
    <p:extLst>
      <p:ext uri="{BB962C8B-B14F-4D97-AF65-F5344CB8AC3E}">
        <p14:creationId xmlns:p14="http://schemas.microsoft.com/office/powerpoint/2010/main" val="37262410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8" name="Picture 17">
            <a:extLst>
              <a:ext uri="{FF2B5EF4-FFF2-40B4-BE49-F238E27FC236}">
                <a16:creationId xmlns:a16="http://schemas.microsoft.com/office/drawing/2014/main" id="{40F09B1C-2EC7-4A06-97DD-F28C3929E5EA}"/>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3023840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pic>
        <p:nvPicPr>
          <p:cNvPr id="7" name="Picture 6">
            <a:extLst>
              <a:ext uri="{FF2B5EF4-FFF2-40B4-BE49-F238E27FC236}">
                <a16:creationId xmlns:a16="http://schemas.microsoft.com/office/drawing/2014/main" id="{722197C7-B269-4E1E-82CE-8DBE55931092}"/>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1294089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a:extLst>
              <a:ext uri="{FF2B5EF4-FFF2-40B4-BE49-F238E27FC236}">
                <a16:creationId xmlns:a16="http://schemas.microsoft.com/office/drawing/2014/main" id="{73435CAB-143D-4D92-A7C6-E943DD2FD757}"/>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a:extLst>
              <a:ext uri="{FF2B5EF4-FFF2-40B4-BE49-F238E27FC236}">
                <a16:creationId xmlns:a16="http://schemas.microsoft.com/office/drawing/2014/main" id="{48453BC3-7408-4C6B-9B41-20C5E05158E6}"/>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19567873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pic>
        <p:nvPicPr>
          <p:cNvPr id="8" name="Picture 7">
            <a:extLst>
              <a:ext uri="{FF2B5EF4-FFF2-40B4-BE49-F238E27FC236}">
                <a16:creationId xmlns:a16="http://schemas.microsoft.com/office/drawing/2014/main" id="{B333F2A7-6476-4664-8216-DC14A029D919}"/>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17899126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Picture 9">
            <a:extLst>
              <a:ext uri="{FF2B5EF4-FFF2-40B4-BE49-F238E27FC236}">
                <a16:creationId xmlns:a16="http://schemas.microsoft.com/office/drawing/2014/main" id="{DC94EDAC-88AC-456A-B49A-0293777F3FC3}"/>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12610756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pic>
        <p:nvPicPr>
          <p:cNvPr id="6" name="Picture 5">
            <a:extLst>
              <a:ext uri="{FF2B5EF4-FFF2-40B4-BE49-F238E27FC236}">
                <a16:creationId xmlns:a16="http://schemas.microsoft.com/office/drawing/2014/main" id="{EEFCFA92-16AC-4A33-9A93-D103EFFE051D}"/>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14681089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5" name="Picture 4">
            <a:extLst>
              <a:ext uri="{FF2B5EF4-FFF2-40B4-BE49-F238E27FC236}">
                <a16:creationId xmlns:a16="http://schemas.microsoft.com/office/drawing/2014/main" id="{76C3DAA7-BFAB-4247-B68D-05D768CD857A}"/>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33092363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pic>
        <p:nvPicPr>
          <p:cNvPr id="8" name="Picture 7">
            <a:extLst>
              <a:ext uri="{FF2B5EF4-FFF2-40B4-BE49-F238E27FC236}">
                <a16:creationId xmlns:a16="http://schemas.microsoft.com/office/drawing/2014/main" id="{753BE82C-6D70-4E02-A0CF-F3492C2180D7}"/>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2566503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9/13/2019</a:t>
            </a:fld>
            <a:endParaRPr lang="en-US" dirty="0"/>
          </a:p>
        </p:txBody>
      </p:sp>
      <p:pic>
        <p:nvPicPr>
          <p:cNvPr id="8" name="Picture 7">
            <a:extLst>
              <a:ext uri="{FF2B5EF4-FFF2-40B4-BE49-F238E27FC236}">
                <a16:creationId xmlns:a16="http://schemas.microsoft.com/office/drawing/2014/main" id="{F63225FD-F4A1-41F0-A2BC-D325CF73CAAD}"/>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35376077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a:extLst>
              <a:ext uri="{FF2B5EF4-FFF2-40B4-BE49-F238E27FC236}">
                <a16:creationId xmlns:a16="http://schemas.microsoft.com/office/drawing/2014/main" id="{1A606669-FF6C-45E7-A364-3ABFEEF24570}"/>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38710058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20646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a:extLst>
              <a:ext uri="{FF2B5EF4-FFF2-40B4-BE49-F238E27FC236}">
                <a16:creationId xmlns:a16="http://schemas.microsoft.com/office/drawing/2014/main" id="{4783E0B8-D108-43A4-A5B1-82292299A6F2}"/>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578316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pic>
        <p:nvPicPr>
          <p:cNvPr id="8" name="Picture 7">
            <a:extLst>
              <a:ext uri="{FF2B5EF4-FFF2-40B4-BE49-F238E27FC236}">
                <a16:creationId xmlns:a16="http://schemas.microsoft.com/office/drawing/2014/main" id="{B81D729C-C4B7-421D-A312-E01507D3491A}"/>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10" name="Picture 9">
            <a:extLst>
              <a:ext uri="{FF2B5EF4-FFF2-40B4-BE49-F238E27FC236}">
                <a16:creationId xmlns:a16="http://schemas.microsoft.com/office/drawing/2014/main" id="{FBF3BEB2-081A-413D-9192-F464AECF4718}"/>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14610008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8" name="Picture 7">
            <a:extLst>
              <a:ext uri="{FF2B5EF4-FFF2-40B4-BE49-F238E27FC236}">
                <a16:creationId xmlns:a16="http://schemas.microsoft.com/office/drawing/2014/main" id="{904CB386-1CAE-4975-872B-E8261229D1FD}"/>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21475192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pic>
        <p:nvPicPr>
          <p:cNvPr id="7" name="Picture 6">
            <a:extLst>
              <a:ext uri="{FF2B5EF4-FFF2-40B4-BE49-F238E27FC236}">
                <a16:creationId xmlns:a16="http://schemas.microsoft.com/office/drawing/2014/main" id="{AF13E7EC-A130-45BB-86C2-FC32A5C68F3C}"/>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19549959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a:extLst>
              <a:ext uri="{FF2B5EF4-FFF2-40B4-BE49-F238E27FC236}">
                <a16:creationId xmlns:a16="http://schemas.microsoft.com/office/drawing/2014/main" id="{7478C609-D91C-4DE8-A173-11B50369EB2D}"/>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extLst>
      <p:ext uri="{BB962C8B-B14F-4D97-AF65-F5344CB8AC3E}">
        <p14:creationId xmlns:p14="http://schemas.microsoft.com/office/powerpoint/2010/main" val="393795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Picture 9">
            <a:extLst>
              <a:ext uri="{FF2B5EF4-FFF2-40B4-BE49-F238E27FC236}">
                <a16:creationId xmlns:a16="http://schemas.microsoft.com/office/drawing/2014/main" id="{12F12C81-933F-4EDF-BC8F-415BFEEC1E10}"/>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pic>
        <p:nvPicPr>
          <p:cNvPr id="6" name="Picture 5">
            <a:extLst>
              <a:ext uri="{FF2B5EF4-FFF2-40B4-BE49-F238E27FC236}">
                <a16:creationId xmlns:a16="http://schemas.microsoft.com/office/drawing/2014/main" id="{5796BC87-9EEC-4F04-BD7B-36DCC5570BB1}"/>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5" name="Picture 4">
            <a:extLst>
              <a:ext uri="{FF2B5EF4-FFF2-40B4-BE49-F238E27FC236}">
                <a16:creationId xmlns:a16="http://schemas.microsoft.com/office/drawing/2014/main" id="{69D21997-B0F7-40F0-A548-87AB86DC0C31}"/>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pic>
        <p:nvPicPr>
          <p:cNvPr id="8" name="Picture 7">
            <a:extLst>
              <a:ext uri="{FF2B5EF4-FFF2-40B4-BE49-F238E27FC236}">
                <a16:creationId xmlns:a16="http://schemas.microsoft.com/office/drawing/2014/main" id="{CE3FA4D3-3444-4787-BA2F-CD0BA16F2F81}"/>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9/13/2019</a:t>
            </a:fld>
            <a:endParaRPr lang="en-US" dirty="0"/>
          </a:p>
        </p:txBody>
      </p:sp>
      <p:pic>
        <p:nvPicPr>
          <p:cNvPr id="8" name="Picture 7">
            <a:extLst>
              <a:ext uri="{FF2B5EF4-FFF2-40B4-BE49-F238E27FC236}">
                <a16:creationId xmlns:a16="http://schemas.microsoft.com/office/drawing/2014/main" id="{2A75E38A-658D-46D1-B541-34EA205C147D}"/>
              </a:ext>
            </a:extLst>
          </p:cNvPr>
          <p:cNvPicPr>
            <a:picLocks noChangeAspect="1"/>
          </p:cNvPicPr>
          <p:nvPr userDrawn="1"/>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1C82A6-80DB-4091-B21D-6D340B87D7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B76B97-DDB7-43D1-BE97-C755CBF780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B1E810-287E-44C6-8366-696A6DFCED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D5C10-50FE-4A58-A462-7497746D45F9}" type="datetimeFigureOut">
              <a:rPr lang="en-US" smtClean="0"/>
              <a:t>9/13/2019</a:t>
            </a:fld>
            <a:endParaRPr lang="en-US"/>
          </a:p>
        </p:txBody>
      </p:sp>
      <p:sp>
        <p:nvSpPr>
          <p:cNvPr id="5" name="Footer Placeholder 4">
            <a:extLst>
              <a:ext uri="{FF2B5EF4-FFF2-40B4-BE49-F238E27FC236}">
                <a16:creationId xmlns:a16="http://schemas.microsoft.com/office/drawing/2014/main" id="{5703CF82-199F-4A50-AEC4-940F53E811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8EFAF7-A991-4A13-A546-0DD5B1E829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929B0-BC26-4FD4-8DEF-03C8D2289B5B}" type="slidenum">
              <a:rPr lang="en-US" smtClean="0"/>
              <a:t>‹#›</a:t>
            </a:fld>
            <a:endParaRPr lang="en-US"/>
          </a:p>
        </p:txBody>
      </p:sp>
    </p:spTree>
    <p:extLst>
      <p:ext uri="{BB962C8B-B14F-4D97-AF65-F5344CB8AC3E}">
        <p14:creationId xmlns:p14="http://schemas.microsoft.com/office/powerpoint/2010/main" val="199016910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7575877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s://www.primalsurvivor.net/home-defens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Shannon.M.Bergman@hud.gov" TargetMode="External"/><Relationship Id="rId2" Type="http://schemas.openxmlformats.org/officeDocument/2006/relationships/hyperlink" Target="mailto:Scott.Thurman@Greyco.com" TargetMode="External"/><Relationship Id="rId1" Type="http://schemas.openxmlformats.org/officeDocument/2006/relationships/slideLayout" Target="../slideLayouts/slideLayout2.xml"/><Relationship Id="rId6" Type="http://schemas.openxmlformats.org/officeDocument/2006/relationships/hyperlink" Target="mailto:Blloyd@hhcfinance.com" TargetMode="External"/><Relationship Id="rId5" Type="http://schemas.openxmlformats.org/officeDocument/2006/relationships/hyperlink" Target="mailto:Mikaela.L.Urgo@hud.gov" TargetMode="External"/><Relationship Id="rId4" Type="http://schemas.openxmlformats.org/officeDocument/2006/relationships/hyperlink" Target="mailto:Venus.P.James@hud.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peter.baumgartner.name/2014/05/23/double-blind-review-ein-fallbeispi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grpSp>
        <p:nvGrpSpPr>
          <p:cNvPr id="10" name="Group 9">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1F46B985-9482-4C23-8109-B0BEF130F6D6}"/>
              </a:ext>
            </a:extLst>
          </p:cNvPr>
          <p:cNvSpPr>
            <a:spLocks noGrp="1"/>
          </p:cNvSpPr>
          <p:nvPr>
            <p:ph type="ctrTitle"/>
          </p:nvPr>
        </p:nvSpPr>
        <p:spPr>
          <a:xfrm>
            <a:off x="677335" y="1282701"/>
            <a:ext cx="5096060" cy="4307148"/>
          </a:xfrm>
        </p:spPr>
        <p:txBody>
          <a:bodyPr anchor="ctr">
            <a:normAutofit/>
          </a:bodyPr>
          <a:lstStyle/>
          <a:p>
            <a:r>
              <a:rPr lang="en-US" dirty="0"/>
              <a:t>Closing a D4</a:t>
            </a:r>
          </a:p>
        </p:txBody>
      </p:sp>
      <p:sp>
        <p:nvSpPr>
          <p:cNvPr id="19" name="Freeform: Shape 18">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Subtitle 2">
            <a:extLst>
              <a:ext uri="{FF2B5EF4-FFF2-40B4-BE49-F238E27FC236}">
                <a16:creationId xmlns:a16="http://schemas.microsoft.com/office/drawing/2014/main" id="{604E3C3F-3343-4A16-9C20-A2187FCCF5F9}"/>
              </a:ext>
            </a:extLst>
          </p:cNvPr>
          <p:cNvSpPr>
            <a:spLocks noGrp="1"/>
          </p:cNvSpPr>
          <p:nvPr>
            <p:ph type="subTitle" idx="1"/>
          </p:nvPr>
        </p:nvSpPr>
        <p:spPr>
          <a:xfrm>
            <a:off x="8017299" y="2325785"/>
            <a:ext cx="4639822" cy="2220979"/>
          </a:xfrm>
        </p:spPr>
        <p:txBody>
          <a:bodyPr anchor="ctr">
            <a:normAutofit/>
          </a:bodyPr>
          <a:lstStyle/>
          <a:p>
            <a:pPr algn="l">
              <a:lnSpc>
                <a:spcPct val="90000"/>
              </a:lnSpc>
            </a:pPr>
            <a:r>
              <a:rPr lang="en-US" sz="1600" dirty="0">
                <a:solidFill>
                  <a:srgbClr val="FFFFFF"/>
                </a:solidFill>
              </a:rPr>
              <a:t>Presented by: </a:t>
            </a:r>
          </a:p>
          <a:p>
            <a:pPr marL="285750" indent="-285750" algn="l">
              <a:lnSpc>
                <a:spcPct val="90000"/>
              </a:lnSpc>
              <a:buFont typeface="Arial" panose="020B0604020202020204" pitchFamily="34" charset="0"/>
              <a:buChar char="•"/>
            </a:pPr>
            <a:r>
              <a:rPr lang="en-US" sz="1600" dirty="0">
                <a:solidFill>
                  <a:srgbClr val="FFFFFF"/>
                </a:solidFill>
              </a:rPr>
              <a:t>Scott Thurman, Greystone Funding  </a:t>
            </a:r>
          </a:p>
          <a:p>
            <a:pPr marL="285750" indent="-285750" algn="l">
              <a:lnSpc>
                <a:spcPct val="90000"/>
              </a:lnSpc>
              <a:buFont typeface="Arial" panose="020B0604020202020204" pitchFamily="34" charset="0"/>
              <a:buChar char="•"/>
            </a:pPr>
            <a:r>
              <a:rPr lang="en-US" sz="1600" dirty="0">
                <a:solidFill>
                  <a:srgbClr val="FFFFFF"/>
                </a:solidFill>
              </a:rPr>
              <a:t>Shannon Bergman, San Francisco HUD</a:t>
            </a:r>
          </a:p>
          <a:p>
            <a:pPr marL="285750" indent="-285750" algn="l">
              <a:lnSpc>
                <a:spcPct val="90000"/>
              </a:lnSpc>
              <a:buFont typeface="Arial" panose="020B0604020202020204" pitchFamily="34" charset="0"/>
              <a:buChar char="•"/>
            </a:pPr>
            <a:r>
              <a:rPr lang="en-US" sz="1600" dirty="0">
                <a:solidFill>
                  <a:srgbClr val="FFFFFF"/>
                </a:solidFill>
              </a:rPr>
              <a:t>Venus James, San Francisco HUD</a:t>
            </a:r>
          </a:p>
          <a:p>
            <a:pPr marL="285750" indent="-285750" algn="l">
              <a:lnSpc>
                <a:spcPct val="90000"/>
              </a:lnSpc>
              <a:buFont typeface="Arial" panose="020B0604020202020204" pitchFamily="34" charset="0"/>
              <a:buChar char="•"/>
            </a:pPr>
            <a:r>
              <a:rPr lang="en-US" sz="1600" dirty="0">
                <a:solidFill>
                  <a:srgbClr val="FFFFFF"/>
                </a:solidFill>
              </a:rPr>
              <a:t>Mikaela Urgo, Denver HUD</a:t>
            </a:r>
          </a:p>
          <a:p>
            <a:pPr marL="285750" indent="-285750" algn="l">
              <a:lnSpc>
                <a:spcPct val="90000"/>
              </a:lnSpc>
              <a:buFont typeface="Arial" panose="020B0604020202020204" pitchFamily="34" charset="0"/>
              <a:buChar char="•"/>
            </a:pPr>
            <a:r>
              <a:rPr lang="en-US" sz="1600" dirty="0">
                <a:solidFill>
                  <a:srgbClr val="FFFFFF"/>
                </a:solidFill>
              </a:rPr>
              <a:t>Barbara Lloyd, HHC Finance </a:t>
            </a:r>
          </a:p>
        </p:txBody>
      </p:sp>
      <p:pic>
        <p:nvPicPr>
          <p:cNvPr id="18" name="Picture 17">
            <a:extLst>
              <a:ext uri="{FF2B5EF4-FFF2-40B4-BE49-F238E27FC236}">
                <a16:creationId xmlns:a16="http://schemas.microsoft.com/office/drawing/2014/main" id="{AAEE1395-C62F-419B-A4E4-E25FB9D368CC}"/>
              </a:ext>
            </a:extLst>
          </p:cNvPr>
          <p:cNvPicPr>
            <a:picLocks noChangeAspect="1"/>
          </p:cNvPicPr>
          <p:nvPr/>
        </p:nvPicPr>
        <p:blipFill rotWithShape="1">
          <a:blip r:embed="rId2">
            <a:clrChange>
              <a:clrFrom>
                <a:srgbClr val="000000"/>
              </a:clrFrom>
              <a:clrTo>
                <a:srgbClr val="000000">
                  <a:alpha val="0"/>
                </a:srgbClr>
              </a:clrTo>
            </a:clrChange>
          </a:blip>
          <a:srcRect l="824" t="7763" r="66154" b="10518"/>
          <a:stretch/>
        </p:blipFill>
        <p:spPr>
          <a:xfrm>
            <a:off x="10562166" y="5795818"/>
            <a:ext cx="1280160" cy="856211"/>
          </a:xfrm>
          <a:prstGeom prst="rect">
            <a:avLst/>
          </a:prstGeom>
        </p:spPr>
      </p:pic>
      <p:sp>
        <p:nvSpPr>
          <p:cNvPr id="20" name="Subtitle 2">
            <a:extLst>
              <a:ext uri="{FF2B5EF4-FFF2-40B4-BE49-F238E27FC236}">
                <a16:creationId xmlns:a16="http://schemas.microsoft.com/office/drawing/2014/main" id="{9165F422-4E73-4AEC-A688-E33C6B83496F}"/>
              </a:ext>
            </a:extLst>
          </p:cNvPr>
          <p:cNvSpPr txBox="1">
            <a:spLocks/>
          </p:cNvSpPr>
          <p:nvPr/>
        </p:nvSpPr>
        <p:spPr>
          <a:xfrm>
            <a:off x="2048464" y="3944501"/>
            <a:ext cx="3724190"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en-US"/>
              <a:t>Section 221(d)(4) Training</a:t>
            </a:r>
            <a:endParaRPr lang="en-US" dirty="0"/>
          </a:p>
        </p:txBody>
      </p:sp>
    </p:spTree>
    <p:extLst>
      <p:ext uri="{BB962C8B-B14F-4D97-AF65-F5344CB8AC3E}">
        <p14:creationId xmlns:p14="http://schemas.microsoft.com/office/powerpoint/2010/main" val="223117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868" y="670532"/>
            <a:ext cx="8229600" cy="896112"/>
          </a:xfrm>
        </p:spPr>
        <p:txBody>
          <a:bodyPr>
            <a:normAutofit/>
          </a:bodyPr>
          <a:lstStyle/>
          <a:p>
            <a:pPr algn="ctr"/>
            <a:r>
              <a:rPr lang="en-US" dirty="0"/>
              <a:t>Program Obligations – </a:t>
            </a:r>
            <a:r>
              <a:rPr lang="en-US" i="1" dirty="0"/>
              <a:t>Definition</a:t>
            </a:r>
          </a:p>
        </p:txBody>
      </p:sp>
      <p:sp>
        <p:nvSpPr>
          <p:cNvPr id="3" name="Content Placeholder 2"/>
          <p:cNvSpPr>
            <a:spLocks noGrp="1"/>
          </p:cNvSpPr>
          <p:nvPr>
            <p:ph idx="1"/>
          </p:nvPr>
        </p:nvSpPr>
        <p:spPr/>
        <p:txBody>
          <a:bodyPr>
            <a:normAutofit/>
          </a:bodyPr>
          <a:lstStyle/>
          <a:p>
            <a:pPr marL="0" indent="0">
              <a:buNone/>
            </a:pPr>
            <a:r>
              <a:rPr lang="en-US" dirty="0"/>
              <a:t>(1) all applicable statutes and any regulations issued by the Secretary pursuant thereto that apply to the Project, including all amendments to such statutes and regulations, as they become effective, except that changes subject to notice and comment rulemaking shall become effective only upon completion of the rulemaking process, and (2) all current requirements in HUD handbooks and guides, notices, and Mortgagee Letters that apply to the Project, and all future updates, changes and amendments thereto, as they become effective, except that changes subject to notice and comment rulemaking shall become effective only upon completion of the rulemaking process, and provided that such future updates, changes and amendments shall be applicable to the Project only to the extent that they interpret, clarify and implement terms in the applicable closing document rather than add or delete provisions from such document. </a:t>
            </a:r>
          </a:p>
          <a:p>
            <a:endParaRPr lang="en-US" dirty="0"/>
          </a:p>
        </p:txBody>
      </p:sp>
    </p:spTree>
    <p:extLst>
      <p:ext uri="{BB962C8B-B14F-4D97-AF65-F5344CB8AC3E}">
        <p14:creationId xmlns:p14="http://schemas.microsoft.com/office/powerpoint/2010/main" val="713410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A5F36-F066-4FE3-8D22-B2C44D409785}"/>
              </a:ext>
            </a:extLst>
          </p:cNvPr>
          <p:cNvSpPr>
            <a:spLocks noGrp="1"/>
          </p:cNvSpPr>
          <p:nvPr>
            <p:ph type="title"/>
          </p:nvPr>
        </p:nvSpPr>
        <p:spPr/>
        <p:txBody>
          <a:bodyPr/>
          <a:lstStyle/>
          <a:p>
            <a:r>
              <a:rPr lang="en-US" dirty="0"/>
              <a:t>Special Conditions for (d)(4)</a:t>
            </a:r>
          </a:p>
        </p:txBody>
      </p:sp>
      <p:sp>
        <p:nvSpPr>
          <p:cNvPr id="4" name="Text Placeholder 3">
            <a:extLst>
              <a:ext uri="{FF2B5EF4-FFF2-40B4-BE49-F238E27FC236}">
                <a16:creationId xmlns:a16="http://schemas.microsoft.com/office/drawing/2014/main" id="{C212A08A-2330-474D-8EEC-E94866E343A1}"/>
              </a:ext>
            </a:extLst>
          </p:cNvPr>
          <p:cNvSpPr>
            <a:spLocks noGrp="1"/>
          </p:cNvSpPr>
          <p:nvPr>
            <p:ph type="body" idx="1"/>
          </p:nvPr>
        </p:nvSpPr>
        <p:spPr/>
        <p:txBody>
          <a:bodyPr/>
          <a:lstStyle/>
          <a:p>
            <a:r>
              <a:rPr lang="en-US" dirty="0"/>
              <a:t>HUD</a:t>
            </a:r>
          </a:p>
        </p:txBody>
      </p:sp>
      <p:sp>
        <p:nvSpPr>
          <p:cNvPr id="3" name="Content Placeholder 2">
            <a:extLst>
              <a:ext uri="{FF2B5EF4-FFF2-40B4-BE49-F238E27FC236}">
                <a16:creationId xmlns:a16="http://schemas.microsoft.com/office/drawing/2014/main" id="{DF4CA2C6-5A39-4A03-85C5-1C5FECD1C68B}"/>
              </a:ext>
            </a:extLst>
          </p:cNvPr>
          <p:cNvSpPr>
            <a:spLocks noGrp="1"/>
          </p:cNvSpPr>
          <p:nvPr>
            <p:ph sz="half" idx="2"/>
          </p:nvPr>
        </p:nvSpPr>
        <p:spPr/>
        <p:txBody>
          <a:bodyPr/>
          <a:lstStyle/>
          <a:p>
            <a:r>
              <a:rPr lang="en-US" dirty="0"/>
              <a:t>Best Practices</a:t>
            </a:r>
          </a:p>
        </p:txBody>
      </p:sp>
      <p:sp>
        <p:nvSpPr>
          <p:cNvPr id="5" name="Text Placeholder 4">
            <a:extLst>
              <a:ext uri="{FF2B5EF4-FFF2-40B4-BE49-F238E27FC236}">
                <a16:creationId xmlns:a16="http://schemas.microsoft.com/office/drawing/2014/main" id="{463DEC1A-9CC3-454E-90A0-1E746B72E248}"/>
              </a:ext>
            </a:extLst>
          </p:cNvPr>
          <p:cNvSpPr>
            <a:spLocks noGrp="1"/>
          </p:cNvSpPr>
          <p:nvPr>
            <p:ph type="body" sz="quarter" idx="3"/>
          </p:nvPr>
        </p:nvSpPr>
        <p:spPr/>
        <p:txBody>
          <a:bodyPr/>
          <a:lstStyle/>
          <a:p>
            <a:r>
              <a:rPr lang="en-US" dirty="0"/>
              <a:t>Lender</a:t>
            </a:r>
          </a:p>
        </p:txBody>
      </p:sp>
      <p:sp>
        <p:nvSpPr>
          <p:cNvPr id="6" name="Content Placeholder 5">
            <a:extLst>
              <a:ext uri="{FF2B5EF4-FFF2-40B4-BE49-F238E27FC236}">
                <a16:creationId xmlns:a16="http://schemas.microsoft.com/office/drawing/2014/main" id="{86A85509-9E76-41A4-A426-097BDDDF7237}"/>
              </a:ext>
            </a:extLst>
          </p:cNvPr>
          <p:cNvSpPr>
            <a:spLocks noGrp="1"/>
          </p:cNvSpPr>
          <p:nvPr>
            <p:ph sz="quarter" idx="4"/>
          </p:nvPr>
        </p:nvSpPr>
        <p:spPr/>
        <p:txBody>
          <a:bodyPr/>
          <a:lstStyle/>
          <a:p>
            <a:r>
              <a:rPr lang="en-US" dirty="0"/>
              <a:t>Best Practices</a:t>
            </a:r>
          </a:p>
        </p:txBody>
      </p:sp>
    </p:spTree>
    <p:extLst>
      <p:ext uri="{BB962C8B-B14F-4D97-AF65-F5344CB8AC3E}">
        <p14:creationId xmlns:p14="http://schemas.microsoft.com/office/powerpoint/2010/main" val="3394967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3BD6F-C390-4FA0-8E4A-2D7AF02EBE4D}"/>
              </a:ext>
            </a:extLst>
          </p:cNvPr>
          <p:cNvSpPr>
            <a:spLocks noGrp="1"/>
          </p:cNvSpPr>
          <p:nvPr>
            <p:ph type="title"/>
          </p:nvPr>
        </p:nvSpPr>
        <p:spPr/>
        <p:txBody>
          <a:bodyPr/>
          <a:lstStyle/>
          <a:p>
            <a:r>
              <a:rPr lang="en-US" dirty="0"/>
              <a:t>Title &amp; Survey</a:t>
            </a:r>
          </a:p>
        </p:txBody>
      </p:sp>
      <p:sp>
        <p:nvSpPr>
          <p:cNvPr id="3" name="Content Placeholder 2">
            <a:extLst>
              <a:ext uri="{FF2B5EF4-FFF2-40B4-BE49-F238E27FC236}">
                <a16:creationId xmlns:a16="http://schemas.microsoft.com/office/drawing/2014/main" id="{5BE08677-E7A8-4881-84AC-7946E7846783}"/>
              </a:ext>
            </a:extLst>
          </p:cNvPr>
          <p:cNvSpPr>
            <a:spLocks noGrp="1"/>
          </p:cNvSpPr>
          <p:nvPr>
            <p:ph idx="1"/>
          </p:nvPr>
        </p:nvSpPr>
        <p:spPr/>
        <p:txBody>
          <a:bodyPr/>
          <a:lstStyle/>
          <a:p>
            <a:pPr>
              <a:buFont typeface="Wingdings" panose="05000000000000000000" pitchFamily="2" charset="2"/>
              <a:buChar char="Ø"/>
            </a:pPr>
            <a:r>
              <a:rPr lang="en-US" dirty="0"/>
              <a:t>Highlight differences for construction vs refinance</a:t>
            </a:r>
          </a:p>
          <a:p>
            <a:pPr lvl="1"/>
            <a:r>
              <a:rPr lang="en-US" dirty="0"/>
              <a:t>Survey</a:t>
            </a:r>
          </a:p>
          <a:p>
            <a:pPr lvl="2"/>
            <a:r>
              <a:rPr lang="en-US" dirty="0"/>
              <a:t>Land</a:t>
            </a:r>
          </a:p>
          <a:p>
            <a:pPr lvl="2"/>
            <a:r>
              <a:rPr lang="en-US" dirty="0"/>
              <a:t>“As Built” </a:t>
            </a:r>
          </a:p>
          <a:p>
            <a:pPr lvl="2"/>
            <a:r>
              <a:rPr lang="en-US" dirty="0"/>
              <a:t>Can request during construction</a:t>
            </a:r>
          </a:p>
          <a:p>
            <a:pPr lvl="1"/>
            <a:r>
              <a:rPr lang="en-US" dirty="0"/>
              <a:t>Title</a:t>
            </a:r>
          </a:p>
          <a:p>
            <a:pPr lvl="2"/>
            <a:r>
              <a:rPr lang="en-US" dirty="0"/>
              <a:t>Mechanics Liens</a:t>
            </a:r>
          </a:p>
          <a:p>
            <a:pPr lvl="2"/>
            <a:r>
              <a:rPr lang="en-US" dirty="0"/>
              <a:t>Date down endorsements</a:t>
            </a:r>
          </a:p>
        </p:txBody>
      </p:sp>
    </p:spTree>
    <p:extLst>
      <p:ext uri="{BB962C8B-B14F-4D97-AF65-F5344CB8AC3E}">
        <p14:creationId xmlns:p14="http://schemas.microsoft.com/office/powerpoint/2010/main" val="307783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BB9CF-0DDF-4952-B186-44C960214672}"/>
              </a:ext>
            </a:extLst>
          </p:cNvPr>
          <p:cNvSpPr>
            <a:spLocks noGrp="1"/>
          </p:cNvSpPr>
          <p:nvPr>
            <p:ph type="title"/>
          </p:nvPr>
        </p:nvSpPr>
        <p:spPr/>
        <p:txBody>
          <a:bodyPr/>
          <a:lstStyle/>
          <a:p>
            <a:r>
              <a:rPr lang="en-US" dirty="0"/>
              <a:t>First Draw</a:t>
            </a:r>
          </a:p>
        </p:txBody>
      </p:sp>
      <p:sp>
        <p:nvSpPr>
          <p:cNvPr id="3" name="Content Placeholder 2">
            <a:extLst>
              <a:ext uri="{FF2B5EF4-FFF2-40B4-BE49-F238E27FC236}">
                <a16:creationId xmlns:a16="http://schemas.microsoft.com/office/drawing/2014/main" id="{D56B7D38-8419-4372-A421-8857F1452FF5}"/>
              </a:ext>
            </a:extLst>
          </p:cNvPr>
          <p:cNvSpPr>
            <a:spLocks noGrp="1"/>
          </p:cNvSpPr>
          <p:nvPr>
            <p:ph idx="1"/>
          </p:nvPr>
        </p:nvSpPr>
        <p:spPr/>
        <p:txBody>
          <a:bodyPr/>
          <a:lstStyle/>
          <a:p>
            <a:r>
              <a:rPr lang="en-US" dirty="0"/>
              <a:t>What is a draw?  Insured Advances?</a:t>
            </a:r>
          </a:p>
          <a:p>
            <a:r>
              <a:rPr lang="en-US" dirty="0"/>
              <a:t>How should the draw be organized?</a:t>
            </a:r>
          </a:p>
          <a:p>
            <a:r>
              <a:rPr lang="en-US" dirty="0"/>
              <a:t>How do the 92264 costs impact the first and future draws/advances?</a:t>
            </a:r>
          </a:p>
          <a:p>
            <a:r>
              <a:rPr lang="en-US" dirty="0"/>
              <a:t>Best practices for underwriters?</a:t>
            </a:r>
          </a:p>
        </p:txBody>
      </p:sp>
    </p:spTree>
    <p:extLst>
      <p:ext uri="{BB962C8B-B14F-4D97-AF65-F5344CB8AC3E}">
        <p14:creationId xmlns:p14="http://schemas.microsoft.com/office/powerpoint/2010/main" val="2999724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6F0F9-21E1-49DA-A04E-4E8C890FED7B}"/>
              </a:ext>
            </a:extLst>
          </p:cNvPr>
          <p:cNvSpPr>
            <a:spLocks noGrp="1"/>
          </p:cNvSpPr>
          <p:nvPr>
            <p:ph type="title"/>
          </p:nvPr>
        </p:nvSpPr>
        <p:spPr/>
        <p:txBody>
          <a:bodyPr/>
          <a:lstStyle/>
          <a:p>
            <a:r>
              <a:rPr lang="en-US" dirty="0"/>
              <a:t>Other (d)(4) Specific Closing Documents</a:t>
            </a:r>
          </a:p>
        </p:txBody>
      </p:sp>
      <p:sp>
        <p:nvSpPr>
          <p:cNvPr id="3" name="Content Placeholder 2">
            <a:extLst>
              <a:ext uri="{FF2B5EF4-FFF2-40B4-BE49-F238E27FC236}">
                <a16:creationId xmlns:a16="http://schemas.microsoft.com/office/drawing/2014/main" id="{FEA75FA5-6D1E-459B-8E23-804B44AE2E7E}"/>
              </a:ext>
            </a:extLst>
          </p:cNvPr>
          <p:cNvSpPr>
            <a:spLocks noGrp="1"/>
          </p:cNvSpPr>
          <p:nvPr>
            <p:ph idx="1"/>
          </p:nvPr>
        </p:nvSpPr>
        <p:spPr/>
        <p:txBody>
          <a:bodyPr>
            <a:normAutofit lnSpcReduction="10000"/>
          </a:bodyPr>
          <a:lstStyle/>
          <a:p>
            <a:r>
              <a:rPr lang="en-US" dirty="0"/>
              <a:t>Performance &amp; Payment Bond / Completion Assurance</a:t>
            </a:r>
          </a:p>
          <a:p>
            <a:r>
              <a:rPr lang="en-US" dirty="0"/>
              <a:t>Building Loan Agreement</a:t>
            </a:r>
          </a:p>
          <a:p>
            <a:r>
              <a:rPr lang="en-US" dirty="0"/>
              <a:t>Construction Loan Disbursement Agreement</a:t>
            </a:r>
          </a:p>
          <a:p>
            <a:r>
              <a:rPr lang="en-US" dirty="0"/>
              <a:t>Construction Contract</a:t>
            </a:r>
          </a:p>
          <a:p>
            <a:r>
              <a:rPr lang="en-US" dirty="0"/>
              <a:t>Owner-Architect Agreements (forms AIA B108)</a:t>
            </a:r>
          </a:p>
          <a:p>
            <a:r>
              <a:rPr lang="en-US" dirty="0"/>
              <a:t>Operating Deficit Escrow</a:t>
            </a:r>
          </a:p>
          <a:p>
            <a:r>
              <a:rPr lang="en-US" dirty="0"/>
              <a:t>Working Capital Escrow</a:t>
            </a:r>
          </a:p>
          <a:p>
            <a:r>
              <a:rPr lang="en-US" dirty="0"/>
              <a:t>Offsite / Demolition Escrows</a:t>
            </a:r>
          </a:p>
          <a:p>
            <a:r>
              <a:rPr lang="en-US" dirty="0"/>
              <a:t>Lender’s Certificate</a:t>
            </a:r>
          </a:p>
          <a:p>
            <a:r>
              <a:rPr lang="en-US" dirty="0"/>
              <a:t>Agreement and Certification</a:t>
            </a:r>
          </a:p>
          <a:p>
            <a:endParaRPr lang="en-US" dirty="0"/>
          </a:p>
        </p:txBody>
      </p:sp>
    </p:spTree>
    <p:extLst>
      <p:ext uri="{BB962C8B-B14F-4D97-AF65-F5344CB8AC3E}">
        <p14:creationId xmlns:p14="http://schemas.microsoft.com/office/powerpoint/2010/main" val="164912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Permits	</a:t>
            </a:r>
          </a:p>
        </p:txBody>
      </p:sp>
      <p:sp>
        <p:nvSpPr>
          <p:cNvPr id="3" name="Content Placeholder 2"/>
          <p:cNvSpPr>
            <a:spLocks noGrp="1"/>
          </p:cNvSpPr>
          <p:nvPr>
            <p:ph idx="1"/>
          </p:nvPr>
        </p:nvSpPr>
        <p:spPr/>
        <p:txBody>
          <a:bodyPr>
            <a:normAutofit/>
          </a:bodyPr>
          <a:lstStyle/>
          <a:p>
            <a:r>
              <a:rPr lang="en-US" dirty="0"/>
              <a:t>MAP Guide and Closing Guide are silent as to requirements of building permits for closing purposes</a:t>
            </a:r>
          </a:p>
          <a:p>
            <a:r>
              <a:rPr lang="en-US" dirty="0"/>
              <a:t>Traditional practice is that building permits are paid for by the GC or Owner and pulled prior to closing, preferably a few days ahead of closing.</a:t>
            </a:r>
          </a:p>
          <a:p>
            <a:r>
              <a:rPr lang="en-US" dirty="0"/>
              <a:t>Permits are required by local jurisdiction before construction start is to occur </a:t>
            </a:r>
          </a:p>
          <a:p>
            <a:r>
              <a:rPr lang="en-US" dirty="0"/>
              <a:t>For closing, “full” Building Permits are required, not just a site work or other permit.  Exceptions to this requirement are rare.</a:t>
            </a:r>
          </a:p>
        </p:txBody>
      </p:sp>
    </p:spTree>
    <p:extLst>
      <p:ext uri="{BB962C8B-B14F-4D97-AF65-F5344CB8AC3E}">
        <p14:creationId xmlns:p14="http://schemas.microsoft.com/office/powerpoint/2010/main" val="3907666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Housing Administrative Clearance</a:t>
            </a:r>
          </a:p>
        </p:txBody>
      </p:sp>
      <p:sp>
        <p:nvSpPr>
          <p:cNvPr id="7" name="Content Placeholder 6"/>
          <p:cNvSpPr>
            <a:spLocks noGrp="1"/>
          </p:cNvSpPr>
          <p:nvPr>
            <p:ph idx="1"/>
          </p:nvPr>
        </p:nvSpPr>
        <p:spPr>
          <a:xfrm>
            <a:off x="860868" y="1930400"/>
            <a:ext cx="8229600" cy="4343400"/>
          </a:xfrm>
        </p:spPr>
        <p:txBody>
          <a:bodyPr>
            <a:normAutofit/>
          </a:bodyPr>
          <a:lstStyle/>
          <a:p>
            <a:pPr>
              <a:buFont typeface="Wingdings" panose="05000000000000000000" pitchFamily="2" charset="2"/>
              <a:buChar char="Ø"/>
            </a:pPr>
            <a:r>
              <a:rPr lang="en-US" dirty="0"/>
              <a:t>Both Housing and Office of General Counsel provide a memo to each other clearing the case for closing. </a:t>
            </a:r>
          </a:p>
          <a:p>
            <a:pPr>
              <a:buFont typeface="Wingdings" panose="05000000000000000000" pitchFamily="2" charset="2"/>
              <a:buChar char="Ø"/>
            </a:pPr>
            <a:r>
              <a:rPr lang="en-US" dirty="0"/>
              <a:t>Must have approved </a:t>
            </a:r>
          </a:p>
          <a:p>
            <a:pPr lvl="1"/>
            <a:r>
              <a:rPr lang="en-US" dirty="0"/>
              <a:t>2530/APPS</a:t>
            </a:r>
          </a:p>
          <a:p>
            <a:pPr lvl="1"/>
            <a:r>
              <a:rPr lang="en-US" dirty="0"/>
              <a:t>Waivers, HUD-2 forms</a:t>
            </a:r>
          </a:p>
          <a:p>
            <a:pPr lvl="1"/>
            <a:r>
              <a:rPr lang="en-US" dirty="0"/>
              <a:t>Affirmative Fair Housing Marketing Plan</a:t>
            </a:r>
          </a:p>
          <a:p>
            <a:pPr>
              <a:buFont typeface="Wingdings" panose="05000000000000000000" pitchFamily="2" charset="2"/>
              <a:buChar char="Ø"/>
            </a:pPr>
            <a:r>
              <a:rPr lang="en-US" dirty="0"/>
              <a:t>The clearance memo to OGC must state the fees due at the closing and confirm that all the closing documents meet programmatic requirements.</a:t>
            </a:r>
          </a:p>
        </p:txBody>
      </p:sp>
    </p:spTree>
    <p:extLst>
      <p:ext uri="{BB962C8B-B14F-4D97-AF65-F5344CB8AC3E}">
        <p14:creationId xmlns:p14="http://schemas.microsoft.com/office/powerpoint/2010/main" val="1439469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Pre-Construction Conference</a:t>
            </a:r>
          </a:p>
        </p:txBody>
      </p:sp>
      <p:sp>
        <p:nvSpPr>
          <p:cNvPr id="3" name="Text Placeholder 2"/>
          <p:cNvSpPr>
            <a:spLocks noGrp="1"/>
          </p:cNvSpPr>
          <p:nvPr>
            <p:ph type="body" idx="1"/>
          </p:nvPr>
        </p:nvSpPr>
        <p:spPr/>
        <p:txBody>
          <a:bodyPr/>
          <a:lstStyle/>
          <a:p>
            <a:r>
              <a:rPr lang="en-US" dirty="0"/>
              <a:t>Experience tells us. . . </a:t>
            </a:r>
          </a:p>
        </p:txBody>
      </p:sp>
    </p:spTree>
    <p:extLst>
      <p:ext uri="{BB962C8B-B14F-4D97-AF65-F5344CB8AC3E}">
        <p14:creationId xmlns:p14="http://schemas.microsoft.com/office/powerpoint/2010/main" val="2042720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93800" y="2113548"/>
            <a:ext cx="8229600" cy="4343400"/>
          </a:xfrm>
        </p:spPr>
        <p:txBody>
          <a:bodyPr>
            <a:normAutofit/>
          </a:bodyPr>
          <a:lstStyle/>
          <a:p>
            <a:pPr>
              <a:buFont typeface="Wingdings" panose="05000000000000000000" pitchFamily="2" charset="2"/>
              <a:buChar char="Ø"/>
            </a:pPr>
            <a:r>
              <a:rPr lang="en-US" sz="2800" dirty="0"/>
              <a:t>The purpose of the pre-construction conference is to ensure all parties involved in the construction or rehabilitation understand:</a:t>
            </a:r>
          </a:p>
          <a:p>
            <a:pPr lvl="1"/>
            <a:r>
              <a:rPr lang="en-US" sz="2400" dirty="0"/>
              <a:t>Their role</a:t>
            </a:r>
          </a:p>
          <a:p>
            <a:pPr lvl="1"/>
            <a:r>
              <a:rPr lang="en-US" sz="2400" dirty="0"/>
              <a:t>The program requirements</a:t>
            </a:r>
          </a:p>
          <a:p>
            <a:pPr lvl="1"/>
            <a:r>
              <a:rPr lang="en-US" sz="2400" dirty="0"/>
              <a:t>The processes for Draws, Change Orders, etc</a:t>
            </a:r>
          </a:p>
        </p:txBody>
      </p:sp>
      <p:sp>
        <p:nvSpPr>
          <p:cNvPr id="9" name="Title 4">
            <a:extLst>
              <a:ext uri="{FF2B5EF4-FFF2-40B4-BE49-F238E27FC236}">
                <a16:creationId xmlns:a16="http://schemas.microsoft.com/office/drawing/2014/main" id="{12EA2C10-C620-46C7-91AF-546CAB69C9E7}"/>
              </a:ext>
            </a:extLst>
          </p:cNvPr>
          <p:cNvSpPr>
            <a:spLocks noGrp="1"/>
          </p:cNvSpPr>
          <p:nvPr>
            <p:ph type="title"/>
          </p:nvPr>
        </p:nvSpPr>
        <p:spPr>
          <a:xfrm>
            <a:off x="493800" y="729916"/>
            <a:ext cx="11232979" cy="1320800"/>
          </a:xfrm>
        </p:spPr>
        <p:txBody>
          <a:bodyPr>
            <a:noAutofit/>
          </a:bodyPr>
          <a:lstStyle/>
          <a:p>
            <a:r>
              <a:rPr lang="en-US" sz="4000" dirty="0"/>
              <a:t>Pre-Construction Conference Purpose</a:t>
            </a:r>
          </a:p>
        </p:txBody>
      </p:sp>
    </p:spTree>
    <p:extLst>
      <p:ext uri="{BB962C8B-B14F-4D97-AF65-F5344CB8AC3E}">
        <p14:creationId xmlns:p14="http://schemas.microsoft.com/office/powerpoint/2010/main" val="407770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0975" y="577516"/>
            <a:ext cx="12332813" cy="1320800"/>
          </a:xfrm>
        </p:spPr>
        <p:txBody>
          <a:bodyPr>
            <a:normAutofit/>
          </a:bodyPr>
          <a:lstStyle/>
          <a:p>
            <a:r>
              <a:rPr lang="en-US" sz="4000" dirty="0"/>
              <a:t>Pre-Construction Conference Process</a:t>
            </a:r>
          </a:p>
        </p:txBody>
      </p:sp>
      <p:sp>
        <p:nvSpPr>
          <p:cNvPr id="6" name="Content Placeholder 7"/>
          <p:cNvSpPr txBox="1">
            <a:spLocks/>
          </p:cNvSpPr>
          <p:nvPr/>
        </p:nvSpPr>
        <p:spPr>
          <a:xfrm>
            <a:off x="540975" y="1898316"/>
            <a:ext cx="8288323" cy="381000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57200" lvl="1" indent="-457200">
              <a:buClr>
                <a:schemeClr val="accent1">
                  <a:lumMod val="75000"/>
                </a:schemeClr>
              </a:buClr>
              <a:buSzPct val="95000"/>
              <a:buFont typeface="Wingdings" panose="05000000000000000000" pitchFamily="2" charset="2"/>
              <a:buChar char="Ø"/>
            </a:pPr>
            <a:r>
              <a:rPr lang="en-US" sz="2600" dirty="0">
                <a:solidFill>
                  <a:schemeClr val="bg2">
                    <a:lumMod val="25000"/>
                  </a:schemeClr>
                </a:solidFill>
              </a:rPr>
              <a:t>The firm commitment will include instructions and contact information for the lender and owner</a:t>
            </a:r>
          </a:p>
          <a:p>
            <a:pPr marL="457200" lvl="1" indent="-457200">
              <a:buClr>
                <a:schemeClr val="accent1">
                  <a:lumMod val="75000"/>
                </a:schemeClr>
              </a:buClr>
              <a:buSzPct val="95000"/>
              <a:buFont typeface="Wingdings" panose="05000000000000000000" pitchFamily="2" charset="2"/>
              <a:buChar char="Ø"/>
            </a:pPr>
            <a:r>
              <a:rPr lang="en-US" sz="2600" dirty="0">
                <a:solidFill>
                  <a:schemeClr val="bg2">
                    <a:lumMod val="25000"/>
                  </a:schemeClr>
                </a:solidFill>
              </a:rPr>
              <a:t>It is the Lender’s responsibility to contact the HUD Inspector to schedule the pre-con prior to closing</a:t>
            </a:r>
          </a:p>
          <a:p>
            <a:pPr marL="457200" lvl="1" indent="-457200">
              <a:buClr>
                <a:schemeClr val="accent1">
                  <a:lumMod val="75000"/>
                </a:schemeClr>
              </a:buClr>
              <a:buSzPct val="95000"/>
              <a:buFont typeface="Wingdings" panose="05000000000000000000" pitchFamily="2" charset="2"/>
              <a:buChar char="Ø"/>
            </a:pPr>
            <a:r>
              <a:rPr lang="en-US" sz="2600" dirty="0">
                <a:solidFill>
                  <a:schemeClr val="bg2">
                    <a:lumMod val="25000"/>
                  </a:schemeClr>
                </a:solidFill>
              </a:rPr>
              <a:t>The project manager and technical team are not required to attend the pre-con but attendance is encouraged</a:t>
            </a:r>
          </a:p>
          <a:p>
            <a:pPr marL="0" indent="0">
              <a:buNone/>
            </a:pPr>
            <a:endParaRPr lang="en-US" dirty="0"/>
          </a:p>
        </p:txBody>
      </p:sp>
    </p:spTree>
    <p:extLst>
      <p:ext uri="{BB962C8B-B14F-4D97-AF65-F5344CB8AC3E}">
        <p14:creationId xmlns:p14="http://schemas.microsoft.com/office/powerpoint/2010/main" val="30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C1AAF-4544-4829-8454-473783406077}"/>
              </a:ext>
            </a:extLst>
          </p:cNvPr>
          <p:cNvSpPr>
            <a:spLocks noGrp="1"/>
          </p:cNvSpPr>
          <p:nvPr>
            <p:ph type="title"/>
          </p:nvPr>
        </p:nvSpPr>
        <p:spPr/>
        <p:txBody>
          <a:bodyPr/>
          <a:lstStyle/>
          <a:p>
            <a:r>
              <a:rPr lang="en-US" dirty="0"/>
              <a:t>(d)(4) Closing Training Agenda</a:t>
            </a:r>
          </a:p>
        </p:txBody>
      </p:sp>
      <p:sp>
        <p:nvSpPr>
          <p:cNvPr id="3" name="Content Placeholder 2">
            <a:extLst>
              <a:ext uri="{FF2B5EF4-FFF2-40B4-BE49-F238E27FC236}">
                <a16:creationId xmlns:a16="http://schemas.microsoft.com/office/drawing/2014/main" id="{C025C52E-32C6-4FD0-A036-7750019B17D0}"/>
              </a:ext>
            </a:extLst>
          </p:cNvPr>
          <p:cNvSpPr>
            <a:spLocks noGrp="1"/>
          </p:cNvSpPr>
          <p:nvPr>
            <p:ph sz="half" idx="1"/>
          </p:nvPr>
        </p:nvSpPr>
        <p:spPr/>
        <p:txBody>
          <a:bodyPr>
            <a:normAutofit fontScale="92500" lnSpcReduction="10000"/>
          </a:bodyPr>
          <a:lstStyle/>
          <a:p>
            <a:pPr>
              <a:buFont typeface="Wingdings" panose="05000000000000000000" pitchFamily="2" charset="2"/>
              <a:buChar char="Ø"/>
            </a:pPr>
            <a:r>
              <a:rPr lang="en-US" dirty="0"/>
              <a:t>What is Closing and What is Different about Construction Loan Closing?</a:t>
            </a:r>
          </a:p>
          <a:p>
            <a:pPr lvl="1"/>
            <a:r>
              <a:rPr lang="en-US" dirty="0"/>
              <a:t>Participants</a:t>
            </a:r>
          </a:p>
          <a:p>
            <a:pPr lvl="1"/>
            <a:r>
              <a:rPr lang="en-US" dirty="0"/>
              <a:t>Special Conditions</a:t>
            </a:r>
          </a:p>
          <a:p>
            <a:pPr lvl="1"/>
            <a:r>
              <a:rPr lang="en-US" dirty="0"/>
              <a:t>Title &amp; Survey</a:t>
            </a:r>
          </a:p>
          <a:p>
            <a:pPr lvl="1"/>
            <a:r>
              <a:rPr lang="en-US" dirty="0"/>
              <a:t>First Draw</a:t>
            </a:r>
          </a:p>
          <a:p>
            <a:pPr lvl="1"/>
            <a:r>
              <a:rPr lang="en-US" dirty="0"/>
              <a:t>Closing Documents</a:t>
            </a:r>
          </a:p>
          <a:p>
            <a:pPr>
              <a:buFont typeface="Wingdings" panose="05000000000000000000" pitchFamily="2" charset="2"/>
              <a:buChar char="Ø"/>
            </a:pPr>
            <a:r>
              <a:rPr lang="en-US" dirty="0"/>
              <a:t>Pre-Construction Conference</a:t>
            </a:r>
          </a:p>
          <a:p>
            <a:pPr>
              <a:buFont typeface="Wingdings" panose="05000000000000000000" pitchFamily="2" charset="2"/>
              <a:buChar char="Ø"/>
            </a:pPr>
            <a:r>
              <a:rPr lang="en-US" dirty="0"/>
              <a:t>Final Endorsement</a:t>
            </a:r>
          </a:p>
          <a:p>
            <a:pPr>
              <a:buFont typeface="Wingdings" panose="05000000000000000000" pitchFamily="2" charset="2"/>
              <a:buChar char="Ø"/>
            </a:pPr>
            <a:r>
              <a:rPr lang="en-US" dirty="0" err="1"/>
              <a:t>Ginnie</a:t>
            </a:r>
            <a:r>
              <a:rPr lang="en-US" dirty="0"/>
              <a:t> Mae</a:t>
            </a:r>
          </a:p>
          <a:p>
            <a:pPr>
              <a:buFont typeface="Wingdings" panose="05000000000000000000" pitchFamily="2" charset="2"/>
              <a:buChar char="Ø"/>
            </a:pPr>
            <a:r>
              <a:rPr lang="en-US" dirty="0"/>
              <a:t>Best Practices</a:t>
            </a:r>
          </a:p>
        </p:txBody>
      </p:sp>
      <p:pic>
        <p:nvPicPr>
          <p:cNvPr id="6" name="Content Placeholder 5" descr="A close up of a sign&#10;&#10;Description automatically generated">
            <a:extLst>
              <a:ext uri="{FF2B5EF4-FFF2-40B4-BE49-F238E27FC236}">
                <a16:creationId xmlns:a16="http://schemas.microsoft.com/office/drawing/2014/main" id="{78DB9234-49DF-46AB-8406-E00285AB46B2}"/>
              </a:ext>
            </a:extLst>
          </p:cNvPr>
          <p:cNvPicPr>
            <a:picLocks noGrp="1" noChangeAspect="1"/>
          </p:cNvPicPr>
          <p:nvPr>
            <p:ph sz="half" idx="2"/>
          </p:nvPr>
        </p:nvPicPr>
        <p:blipFill>
          <a:blip r:embed="rId3">
            <a:extLst>
              <a:ext uri="{837473B0-CC2E-450A-ABE3-18F120FF3D39}">
                <a1611:picAttrSrcUrl xmlns:a1611="http://schemas.microsoft.com/office/drawing/2016/11/main" r:id="rId4"/>
              </a:ext>
            </a:extLst>
          </a:blip>
          <a:stretch>
            <a:fillRect/>
          </a:stretch>
        </p:blipFill>
        <p:spPr>
          <a:xfrm>
            <a:off x="6096000" y="2361496"/>
            <a:ext cx="3478958" cy="3478958"/>
          </a:xfrm>
        </p:spPr>
      </p:pic>
    </p:spTree>
    <p:extLst>
      <p:ext uri="{BB962C8B-B14F-4D97-AF65-F5344CB8AC3E}">
        <p14:creationId xmlns:p14="http://schemas.microsoft.com/office/powerpoint/2010/main" val="2760774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Endorsement</a:t>
            </a:r>
          </a:p>
        </p:txBody>
      </p:sp>
      <p:sp>
        <p:nvSpPr>
          <p:cNvPr id="3" name="Text Placeholder 2"/>
          <p:cNvSpPr>
            <a:spLocks noGrp="1"/>
          </p:cNvSpPr>
          <p:nvPr>
            <p:ph type="body" idx="1"/>
          </p:nvPr>
        </p:nvSpPr>
        <p:spPr/>
        <p:txBody>
          <a:bodyPr/>
          <a:lstStyle/>
          <a:p>
            <a:r>
              <a:rPr lang="en-US" dirty="0">
                <a:solidFill>
                  <a:schemeClr val="bg2">
                    <a:lumMod val="25000"/>
                  </a:schemeClr>
                </a:solidFill>
              </a:rPr>
              <a:t>Construction ends…then what</a:t>
            </a:r>
          </a:p>
        </p:txBody>
      </p:sp>
    </p:spTree>
    <p:extLst>
      <p:ext uri="{BB962C8B-B14F-4D97-AF65-F5344CB8AC3E}">
        <p14:creationId xmlns:p14="http://schemas.microsoft.com/office/powerpoint/2010/main" val="1634076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E1E4B-CADC-414D-A1DF-0FD3ECBF77AF}"/>
              </a:ext>
            </a:extLst>
          </p:cNvPr>
          <p:cNvSpPr>
            <a:spLocks noGrp="1"/>
          </p:cNvSpPr>
          <p:nvPr>
            <p:ph type="title"/>
          </p:nvPr>
        </p:nvSpPr>
        <p:spPr/>
        <p:txBody>
          <a:bodyPr/>
          <a:lstStyle/>
          <a:p>
            <a:r>
              <a:rPr lang="en-US" dirty="0"/>
              <a:t>Final Endorsement</a:t>
            </a:r>
          </a:p>
        </p:txBody>
      </p:sp>
      <p:sp>
        <p:nvSpPr>
          <p:cNvPr id="3" name="Content Placeholder 2">
            <a:extLst>
              <a:ext uri="{FF2B5EF4-FFF2-40B4-BE49-F238E27FC236}">
                <a16:creationId xmlns:a16="http://schemas.microsoft.com/office/drawing/2014/main" id="{3FE1F92F-5621-418D-9979-CC686139BFA0}"/>
              </a:ext>
            </a:extLst>
          </p:cNvPr>
          <p:cNvSpPr>
            <a:spLocks noGrp="1"/>
          </p:cNvSpPr>
          <p:nvPr>
            <p:ph idx="1"/>
          </p:nvPr>
        </p:nvSpPr>
        <p:spPr/>
        <p:txBody>
          <a:bodyPr/>
          <a:lstStyle/>
          <a:p>
            <a:pPr>
              <a:buFont typeface="Wingdings" panose="05000000000000000000" pitchFamily="2" charset="2"/>
              <a:buChar char="Ø"/>
            </a:pPr>
            <a:r>
              <a:rPr lang="en-US" dirty="0"/>
              <a:t>What it is?</a:t>
            </a:r>
          </a:p>
          <a:p>
            <a:pPr>
              <a:buFont typeface="Wingdings" panose="05000000000000000000" pitchFamily="2" charset="2"/>
              <a:buChar char="Ø"/>
            </a:pPr>
            <a:r>
              <a:rPr lang="en-US" dirty="0"/>
              <a:t>Cost Certification?</a:t>
            </a:r>
          </a:p>
          <a:p>
            <a:pPr>
              <a:buFont typeface="Wingdings" panose="05000000000000000000" pitchFamily="2" charset="2"/>
              <a:buChar char="Ø"/>
            </a:pPr>
            <a:r>
              <a:rPr lang="en-US" dirty="0"/>
              <a:t>Final Draw?</a:t>
            </a:r>
          </a:p>
          <a:p>
            <a:pPr>
              <a:buFont typeface="Wingdings" panose="05000000000000000000" pitchFamily="2" charset="2"/>
              <a:buChar char="Ø"/>
            </a:pPr>
            <a:r>
              <a:rPr lang="en-US" dirty="0"/>
              <a:t>Retainage Release?</a:t>
            </a:r>
          </a:p>
          <a:p>
            <a:endParaRPr lang="en-US" dirty="0"/>
          </a:p>
        </p:txBody>
      </p:sp>
    </p:spTree>
    <p:extLst>
      <p:ext uri="{BB962C8B-B14F-4D97-AF65-F5344CB8AC3E}">
        <p14:creationId xmlns:p14="http://schemas.microsoft.com/office/powerpoint/2010/main" val="1704055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Ginnie</a:t>
            </a:r>
            <a:r>
              <a:rPr lang="en-US" dirty="0"/>
              <a:t> Mae</a:t>
            </a:r>
          </a:p>
        </p:txBody>
      </p:sp>
      <p:sp>
        <p:nvSpPr>
          <p:cNvPr id="3" name="Text Placeholder 2"/>
          <p:cNvSpPr>
            <a:spLocks noGrp="1"/>
          </p:cNvSpPr>
          <p:nvPr>
            <p:ph type="body" idx="1"/>
          </p:nvPr>
        </p:nvSpPr>
        <p:spPr/>
        <p:txBody>
          <a:bodyPr/>
          <a:lstStyle/>
          <a:p>
            <a:r>
              <a:rPr lang="en-US" dirty="0">
                <a:solidFill>
                  <a:schemeClr val="bg2">
                    <a:lumMod val="25000"/>
                  </a:schemeClr>
                </a:solidFill>
              </a:rPr>
              <a:t>How does that work?</a:t>
            </a:r>
          </a:p>
        </p:txBody>
      </p:sp>
    </p:spTree>
    <p:extLst>
      <p:ext uri="{BB962C8B-B14F-4D97-AF65-F5344CB8AC3E}">
        <p14:creationId xmlns:p14="http://schemas.microsoft.com/office/powerpoint/2010/main" val="1255684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E1E4B-CADC-414D-A1DF-0FD3ECBF77AF}"/>
              </a:ext>
            </a:extLst>
          </p:cNvPr>
          <p:cNvSpPr>
            <a:spLocks noGrp="1"/>
          </p:cNvSpPr>
          <p:nvPr>
            <p:ph type="title"/>
          </p:nvPr>
        </p:nvSpPr>
        <p:spPr/>
        <p:txBody>
          <a:bodyPr/>
          <a:lstStyle/>
          <a:p>
            <a:r>
              <a:rPr lang="en-US" dirty="0"/>
              <a:t>Ginnie Mae</a:t>
            </a:r>
            <a:br>
              <a:rPr lang="en-US" dirty="0"/>
            </a:br>
            <a:r>
              <a:rPr lang="en-US" dirty="0">
                <a:solidFill>
                  <a:schemeClr val="accent2">
                    <a:lumMod val="75000"/>
                  </a:schemeClr>
                </a:solidFill>
              </a:rPr>
              <a:t>	 </a:t>
            </a:r>
            <a:r>
              <a:rPr lang="en-US" sz="3200" dirty="0">
                <a:solidFill>
                  <a:schemeClr val="accent2">
                    <a:lumMod val="75000"/>
                  </a:schemeClr>
                </a:solidFill>
              </a:rPr>
              <a:t>Pool Securitization / Delivery </a:t>
            </a: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3FE1F92F-5621-418D-9979-CC686139BFA0}"/>
              </a:ext>
            </a:extLst>
          </p:cNvPr>
          <p:cNvSpPr>
            <a:spLocks noGrp="1"/>
          </p:cNvSpPr>
          <p:nvPr>
            <p:ph idx="1"/>
          </p:nvPr>
        </p:nvSpPr>
        <p:spPr>
          <a:xfrm>
            <a:off x="805671" y="2330116"/>
            <a:ext cx="8596668" cy="2197768"/>
          </a:xfrm>
        </p:spPr>
        <p:txBody>
          <a:bodyPr>
            <a:normAutofit/>
          </a:bodyPr>
          <a:lstStyle/>
          <a:p>
            <a:pPr>
              <a:buFont typeface="Wingdings" panose="05000000000000000000" pitchFamily="2" charset="2"/>
              <a:buChar char="Ø"/>
            </a:pPr>
            <a:r>
              <a:rPr lang="en-US" dirty="0"/>
              <a:t>Importance of Ginnie Mae securities</a:t>
            </a:r>
          </a:p>
          <a:p>
            <a:pPr lvl="1"/>
            <a:r>
              <a:rPr lang="en-US" dirty="0"/>
              <a:t>Available Commitment Authority</a:t>
            </a:r>
            <a:endParaRPr lang="en-US" sz="1400" dirty="0"/>
          </a:p>
          <a:p>
            <a:pPr lvl="1"/>
            <a:r>
              <a:rPr lang="en-US" dirty="0"/>
              <a:t>Ginnie Mae Pool Number</a:t>
            </a:r>
            <a:endParaRPr lang="en-US" sz="1400" dirty="0"/>
          </a:p>
          <a:p>
            <a:pPr lvl="1"/>
            <a:r>
              <a:rPr lang="en-US" dirty="0"/>
              <a:t>Ginnie Mae Tax ID Number</a:t>
            </a:r>
            <a:endParaRPr lang="en-US" sz="1400" dirty="0"/>
          </a:p>
          <a:p>
            <a:endParaRPr lang="en-US" dirty="0"/>
          </a:p>
        </p:txBody>
      </p:sp>
    </p:spTree>
    <p:extLst>
      <p:ext uri="{BB962C8B-B14F-4D97-AF65-F5344CB8AC3E}">
        <p14:creationId xmlns:p14="http://schemas.microsoft.com/office/powerpoint/2010/main" val="3513298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E1F92F-5621-418D-9979-CC686139BFA0}"/>
              </a:ext>
            </a:extLst>
          </p:cNvPr>
          <p:cNvSpPr>
            <a:spLocks noGrp="1"/>
          </p:cNvSpPr>
          <p:nvPr>
            <p:ph idx="1"/>
          </p:nvPr>
        </p:nvSpPr>
        <p:spPr>
          <a:xfrm>
            <a:off x="694208" y="2074435"/>
            <a:ext cx="8596668" cy="4589551"/>
          </a:xfrm>
        </p:spPr>
        <p:txBody>
          <a:bodyPr numCol="2">
            <a:normAutofit fontScale="92500" lnSpcReduction="20000"/>
          </a:bodyPr>
          <a:lstStyle/>
          <a:p>
            <a:pPr lvl="1"/>
            <a:r>
              <a:rPr lang="en-US" dirty="0"/>
              <a:t>Mortgage Note</a:t>
            </a:r>
            <a:endParaRPr lang="en-US" sz="1400" dirty="0"/>
          </a:p>
          <a:p>
            <a:pPr lvl="1"/>
            <a:r>
              <a:rPr lang="en-US" dirty="0"/>
              <a:t>Endorsement to Note in Blank</a:t>
            </a:r>
            <a:endParaRPr lang="en-US" sz="1400" dirty="0"/>
          </a:p>
          <a:p>
            <a:pPr lvl="1"/>
            <a:r>
              <a:rPr lang="en-US" dirty="0"/>
              <a:t> Security Instrument</a:t>
            </a:r>
            <a:endParaRPr lang="en-US" sz="1400" dirty="0"/>
          </a:p>
          <a:p>
            <a:pPr lvl="1"/>
            <a:r>
              <a:rPr lang="en-US" dirty="0"/>
              <a:t>Assignments of Security Instruments and General Loan Documents to Ginnie Mae </a:t>
            </a:r>
            <a:endParaRPr lang="en-US" sz="1400" dirty="0"/>
          </a:p>
          <a:p>
            <a:pPr lvl="1"/>
            <a:r>
              <a:rPr lang="en-US" dirty="0"/>
              <a:t>Title Policy </a:t>
            </a:r>
            <a:endParaRPr lang="en-US" sz="1400" dirty="0"/>
          </a:p>
          <a:p>
            <a:pPr lvl="1"/>
            <a:r>
              <a:rPr lang="en-US" dirty="0"/>
              <a:t>UCC1s &amp; UCC3s</a:t>
            </a:r>
            <a:endParaRPr lang="en-US" sz="1400" dirty="0"/>
          </a:p>
          <a:p>
            <a:pPr lvl="1"/>
            <a:r>
              <a:rPr lang="en-US" dirty="0"/>
              <a:t> Survey &amp; Surveyor’s Report,</a:t>
            </a:r>
            <a:endParaRPr lang="en-US" sz="1400" dirty="0"/>
          </a:p>
          <a:p>
            <a:pPr lvl="1"/>
            <a:r>
              <a:rPr lang="en-US" dirty="0"/>
              <a:t> Regulatory Agreement</a:t>
            </a:r>
            <a:endParaRPr lang="en-US" sz="1400" dirty="0"/>
          </a:p>
          <a:p>
            <a:pPr lvl="1"/>
            <a:r>
              <a:rPr lang="en-US" dirty="0"/>
              <a:t> Escrow Agreements</a:t>
            </a:r>
            <a:endParaRPr lang="en-US" sz="1400" dirty="0"/>
          </a:p>
          <a:p>
            <a:pPr lvl="1"/>
            <a:r>
              <a:rPr lang="en-US" dirty="0"/>
              <a:t>Original Construction Contract (if Construction)</a:t>
            </a:r>
            <a:endParaRPr lang="en-US" sz="1400" dirty="0"/>
          </a:p>
          <a:p>
            <a:pPr lvl="1"/>
            <a:r>
              <a:rPr lang="en-US" dirty="0"/>
              <a:t>Original Building Loan Agreement (if Construction)</a:t>
            </a:r>
            <a:endParaRPr lang="en-US" sz="1400" dirty="0"/>
          </a:p>
          <a:p>
            <a:pPr lvl="1"/>
            <a:r>
              <a:rPr lang="en-US" dirty="0"/>
              <a:t>Original Performance Bond (if Construction)</a:t>
            </a:r>
            <a:endParaRPr lang="en-US" sz="1400" dirty="0"/>
          </a:p>
          <a:p>
            <a:pPr lvl="1"/>
            <a:r>
              <a:rPr lang="en-US" dirty="0"/>
              <a:t>Original Payment Bond (if Construction)</a:t>
            </a:r>
            <a:endParaRPr lang="en-US" sz="1400" dirty="0"/>
          </a:p>
          <a:p>
            <a:pPr lvl="1"/>
            <a:r>
              <a:rPr lang="en-US" dirty="0"/>
              <a:t> Application for Insurance of Advance (HUD 92403)</a:t>
            </a:r>
            <a:endParaRPr lang="en-US" sz="1400" dirty="0"/>
          </a:p>
          <a:p>
            <a:pPr lvl="1"/>
            <a:r>
              <a:rPr lang="en-US" dirty="0"/>
              <a:t>Original Initial Draw Disbursement Certification</a:t>
            </a:r>
            <a:endParaRPr lang="en-US" sz="1400" dirty="0"/>
          </a:p>
          <a:p>
            <a:pPr lvl="1"/>
            <a:r>
              <a:rPr lang="en-US" dirty="0"/>
              <a:t>Prospectus </a:t>
            </a:r>
            <a:endParaRPr lang="en-US" sz="1400" dirty="0"/>
          </a:p>
          <a:p>
            <a:pPr lvl="2"/>
            <a:r>
              <a:rPr lang="en-US" dirty="0"/>
              <a:t>HUD 11724 for Permanent Loans</a:t>
            </a:r>
            <a:endParaRPr lang="en-US" sz="1200" dirty="0"/>
          </a:p>
          <a:p>
            <a:pPr lvl="2"/>
            <a:r>
              <a:rPr lang="en-US" dirty="0"/>
              <a:t>HUD 11731 for Construction Loans</a:t>
            </a:r>
            <a:endParaRPr lang="en-US" sz="1200" dirty="0"/>
          </a:p>
          <a:p>
            <a:pPr lvl="1"/>
            <a:r>
              <a:rPr lang="en-US" dirty="0"/>
              <a:t>Schedule of Pool Mortgages (HUD 11706)</a:t>
            </a:r>
            <a:endParaRPr lang="en-US" sz="1400" dirty="0"/>
          </a:p>
          <a:p>
            <a:pPr lvl="1"/>
            <a:r>
              <a:rPr lang="en-US" dirty="0"/>
              <a:t>Schedule of Subscribers and Ginnie Mae Guaranty Agreement (HUD 11705)</a:t>
            </a:r>
            <a:endParaRPr lang="en-US" sz="1400" dirty="0"/>
          </a:p>
          <a:p>
            <a:pPr lvl="1"/>
            <a:r>
              <a:rPr lang="en-US" dirty="0"/>
              <a:t>Certification and Agreement (HUD 11711B)</a:t>
            </a:r>
            <a:endParaRPr lang="en-US" sz="1400" dirty="0"/>
          </a:p>
          <a:p>
            <a:pPr lvl="1"/>
            <a:r>
              <a:rPr lang="en-US" dirty="0"/>
              <a:t>Release of Security Interest (HUD 11711A)</a:t>
            </a:r>
            <a:endParaRPr lang="en-US" sz="1400" dirty="0"/>
          </a:p>
        </p:txBody>
      </p:sp>
      <p:sp>
        <p:nvSpPr>
          <p:cNvPr id="4" name="TextBox 3">
            <a:extLst>
              <a:ext uri="{FF2B5EF4-FFF2-40B4-BE49-F238E27FC236}">
                <a16:creationId xmlns:a16="http://schemas.microsoft.com/office/drawing/2014/main" id="{9CF3256F-123E-4515-BA8C-9D33451D3307}"/>
              </a:ext>
            </a:extLst>
          </p:cNvPr>
          <p:cNvSpPr txBox="1"/>
          <p:nvPr/>
        </p:nvSpPr>
        <p:spPr>
          <a:xfrm>
            <a:off x="694208" y="1532722"/>
            <a:ext cx="8017487" cy="646331"/>
          </a:xfrm>
          <a:prstGeom prst="rect">
            <a:avLst/>
          </a:prstGeom>
          <a:noFill/>
        </p:spPr>
        <p:txBody>
          <a:bodyPr wrap="square" rtlCol="0">
            <a:spAutoFit/>
          </a:bodyPr>
          <a:lstStyle/>
          <a:p>
            <a:pPr marL="285750" indent="-285750">
              <a:buClr>
                <a:schemeClr val="accent1">
                  <a:lumMod val="75000"/>
                </a:schemeClr>
              </a:buClr>
              <a:buFont typeface="Wingdings" panose="05000000000000000000" pitchFamily="2" charset="2"/>
              <a:buChar char="Ø"/>
            </a:pPr>
            <a:r>
              <a:rPr lang="en-US" dirty="0">
                <a:solidFill>
                  <a:schemeClr val="bg2">
                    <a:lumMod val="25000"/>
                  </a:schemeClr>
                </a:solidFill>
              </a:rPr>
              <a:t>Documents Required for Pool Certification (to Ginnie Mae Custodian</a:t>
            </a:r>
            <a:r>
              <a:rPr lang="en-US" dirty="0"/>
              <a:t>)</a:t>
            </a:r>
            <a:endParaRPr lang="en-US" sz="1600" dirty="0"/>
          </a:p>
          <a:p>
            <a:endParaRPr lang="en-US" dirty="0"/>
          </a:p>
        </p:txBody>
      </p:sp>
      <p:sp>
        <p:nvSpPr>
          <p:cNvPr id="7" name="Title 1">
            <a:extLst>
              <a:ext uri="{FF2B5EF4-FFF2-40B4-BE49-F238E27FC236}">
                <a16:creationId xmlns:a16="http://schemas.microsoft.com/office/drawing/2014/main" id="{3AAA0A82-1673-41A2-AEDF-AA6D3FE167FF}"/>
              </a:ext>
            </a:extLst>
          </p:cNvPr>
          <p:cNvSpPr txBox="1">
            <a:spLocks/>
          </p:cNvSpPr>
          <p:nvPr/>
        </p:nvSpPr>
        <p:spPr>
          <a:xfrm>
            <a:off x="694208" y="120316"/>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Ginnie Mae</a:t>
            </a:r>
            <a:br>
              <a:rPr lang="en-US" dirty="0"/>
            </a:br>
            <a:r>
              <a:rPr lang="en-US" dirty="0">
                <a:solidFill>
                  <a:schemeClr val="accent2">
                    <a:lumMod val="75000"/>
                  </a:schemeClr>
                </a:solidFill>
              </a:rPr>
              <a:t>	 </a:t>
            </a:r>
            <a:r>
              <a:rPr lang="en-US" sz="3200" dirty="0">
                <a:solidFill>
                  <a:schemeClr val="accent2">
                    <a:lumMod val="75000"/>
                  </a:schemeClr>
                </a:solidFill>
              </a:rPr>
              <a:t>Pool Securitization / Delivery cont’d…</a:t>
            </a:r>
            <a:endParaRPr lang="en-US" dirty="0">
              <a:solidFill>
                <a:schemeClr val="accent2">
                  <a:lumMod val="75000"/>
                </a:schemeClr>
              </a:solidFill>
            </a:endParaRPr>
          </a:p>
        </p:txBody>
      </p:sp>
    </p:spTree>
    <p:extLst>
      <p:ext uri="{BB962C8B-B14F-4D97-AF65-F5344CB8AC3E}">
        <p14:creationId xmlns:p14="http://schemas.microsoft.com/office/powerpoint/2010/main" val="1521881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E1F92F-5621-418D-9979-CC686139BFA0}"/>
              </a:ext>
            </a:extLst>
          </p:cNvPr>
          <p:cNvSpPr>
            <a:spLocks noGrp="1"/>
          </p:cNvSpPr>
          <p:nvPr>
            <p:ph idx="1"/>
          </p:nvPr>
        </p:nvSpPr>
        <p:spPr/>
        <p:txBody>
          <a:bodyPr/>
          <a:lstStyle/>
          <a:p>
            <a:pPr lvl="0">
              <a:buFont typeface="Wingdings" panose="05000000000000000000" pitchFamily="2" charset="2"/>
              <a:buChar char="Ø"/>
            </a:pPr>
            <a:r>
              <a:rPr lang="en-US" dirty="0"/>
              <a:t>Investor Trade Agreement </a:t>
            </a:r>
            <a:endParaRPr lang="en-US" sz="1600" dirty="0"/>
          </a:p>
          <a:p>
            <a:pPr lvl="1"/>
            <a:r>
              <a:rPr lang="en-US" dirty="0"/>
              <a:t>delivery timing</a:t>
            </a:r>
            <a:endParaRPr lang="en-US" sz="1400" dirty="0"/>
          </a:p>
          <a:p>
            <a:pPr lvl="1"/>
            <a:r>
              <a:rPr lang="en-US" dirty="0"/>
              <a:t>pre-closing document requirements</a:t>
            </a:r>
            <a:endParaRPr lang="en-US" sz="1400" dirty="0"/>
          </a:p>
          <a:p>
            <a:pPr lvl="1"/>
            <a:r>
              <a:rPr lang="en-US" dirty="0"/>
              <a:t>closing document requirements</a:t>
            </a:r>
            <a:endParaRPr lang="en-US" sz="1400" dirty="0"/>
          </a:p>
          <a:p>
            <a:pPr lvl="0">
              <a:buFont typeface="Wingdings" panose="05000000000000000000" pitchFamily="2" charset="2"/>
              <a:buChar char="Ø"/>
            </a:pPr>
            <a:r>
              <a:rPr lang="en-US" dirty="0"/>
              <a:t>Investor Required Documents: delivery instructions, Executive Summary data</a:t>
            </a:r>
            <a:endParaRPr lang="en-US" sz="1600" dirty="0"/>
          </a:p>
        </p:txBody>
      </p:sp>
      <p:sp>
        <p:nvSpPr>
          <p:cNvPr id="6" name="Title 1">
            <a:extLst>
              <a:ext uri="{FF2B5EF4-FFF2-40B4-BE49-F238E27FC236}">
                <a16:creationId xmlns:a16="http://schemas.microsoft.com/office/drawing/2014/main" id="{C72A98D6-146A-4B6C-B944-0896942F2731}"/>
              </a:ext>
            </a:extLst>
          </p:cNvPr>
          <p:cNvSpPr>
            <a:spLocks noGrp="1"/>
          </p:cNvSpPr>
          <p:nvPr>
            <p:ph type="title"/>
          </p:nvPr>
        </p:nvSpPr>
        <p:spPr>
          <a:xfrm>
            <a:off x="677334" y="489284"/>
            <a:ext cx="8596668" cy="1320800"/>
          </a:xfrm>
        </p:spPr>
        <p:txBody>
          <a:bodyPr/>
          <a:lstStyle/>
          <a:p>
            <a:r>
              <a:rPr lang="en-US" dirty="0"/>
              <a:t>Ginnie Mae</a:t>
            </a:r>
            <a:br>
              <a:rPr lang="en-US" dirty="0"/>
            </a:br>
            <a:r>
              <a:rPr lang="en-US" dirty="0">
                <a:solidFill>
                  <a:schemeClr val="accent2">
                    <a:lumMod val="75000"/>
                  </a:schemeClr>
                </a:solidFill>
              </a:rPr>
              <a:t>	 </a:t>
            </a:r>
            <a:r>
              <a:rPr lang="en-US" sz="3200" dirty="0">
                <a:solidFill>
                  <a:schemeClr val="accent2">
                    <a:lumMod val="75000"/>
                  </a:schemeClr>
                </a:solidFill>
              </a:rPr>
              <a:t>Pool Securitization / Delivery cont’d… </a:t>
            </a:r>
            <a:endParaRPr lang="en-US" dirty="0">
              <a:solidFill>
                <a:schemeClr val="accent2">
                  <a:lumMod val="75000"/>
                </a:schemeClr>
              </a:solidFill>
            </a:endParaRPr>
          </a:p>
        </p:txBody>
      </p:sp>
    </p:spTree>
    <p:extLst>
      <p:ext uri="{BB962C8B-B14F-4D97-AF65-F5344CB8AC3E}">
        <p14:creationId xmlns:p14="http://schemas.microsoft.com/office/powerpoint/2010/main" val="4268340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E1E4B-CADC-414D-A1DF-0FD3ECBF77AF}"/>
              </a:ext>
            </a:extLst>
          </p:cNvPr>
          <p:cNvSpPr>
            <a:spLocks noGrp="1"/>
          </p:cNvSpPr>
          <p:nvPr>
            <p:ph type="title"/>
          </p:nvPr>
        </p:nvSpPr>
        <p:spPr/>
        <p:txBody>
          <a:bodyPr/>
          <a:lstStyle/>
          <a:p>
            <a:r>
              <a:rPr lang="en-US" dirty="0"/>
              <a:t>Ginnie Mae – Construction Draw</a:t>
            </a:r>
            <a:br>
              <a:rPr lang="en-US" dirty="0"/>
            </a:br>
            <a:r>
              <a:rPr lang="en-US" dirty="0"/>
              <a:t>	</a:t>
            </a:r>
            <a:r>
              <a:rPr lang="en-US" sz="3200" dirty="0">
                <a:solidFill>
                  <a:schemeClr val="bg2">
                    <a:lumMod val="25000"/>
                  </a:schemeClr>
                </a:solidFill>
              </a:rPr>
              <a:t>Securitization / Delivery </a:t>
            </a:r>
            <a:endParaRPr lang="en-US" dirty="0">
              <a:solidFill>
                <a:schemeClr val="bg2">
                  <a:lumMod val="25000"/>
                </a:schemeClr>
              </a:solidFill>
            </a:endParaRPr>
          </a:p>
        </p:txBody>
      </p:sp>
      <p:sp>
        <p:nvSpPr>
          <p:cNvPr id="3" name="Content Placeholder 2">
            <a:extLst>
              <a:ext uri="{FF2B5EF4-FFF2-40B4-BE49-F238E27FC236}">
                <a16:creationId xmlns:a16="http://schemas.microsoft.com/office/drawing/2014/main" id="{3FE1F92F-5621-418D-9979-CC686139BFA0}"/>
              </a:ext>
            </a:extLst>
          </p:cNvPr>
          <p:cNvSpPr>
            <a:spLocks noGrp="1"/>
          </p:cNvSpPr>
          <p:nvPr>
            <p:ph idx="1"/>
          </p:nvPr>
        </p:nvSpPr>
        <p:spPr/>
        <p:txBody>
          <a:bodyPr/>
          <a:lstStyle/>
          <a:p>
            <a:pPr lvl="0">
              <a:buFont typeface="Wingdings" panose="05000000000000000000" pitchFamily="2" charset="2"/>
              <a:buChar char="Ø"/>
            </a:pPr>
            <a:r>
              <a:rPr lang="en-US" dirty="0"/>
              <a:t>Document Required for Pool Certification (to Ginnie Mae Custodian)</a:t>
            </a:r>
            <a:endParaRPr lang="en-US" sz="1600" dirty="0"/>
          </a:p>
          <a:p>
            <a:pPr lvl="1"/>
            <a:r>
              <a:rPr lang="en-US" dirty="0"/>
              <a:t>Draw Disbursement Certification</a:t>
            </a:r>
            <a:endParaRPr lang="en-US" sz="1400" dirty="0"/>
          </a:p>
          <a:p>
            <a:pPr lvl="1"/>
            <a:r>
              <a:rPr lang="en-US" dirty="0"/>
              <a:t>Title Endorsement</a:t>
            </a:r>
            <a:endParaRPr lang="en-US" sz="1400" dirty="0"/>
          </a:p>
          <a:p>
            <a:pPr lvl="1"/>
            <a:r>
              <a:rPr lang="en-US" dirty="0"/>
              <a:t>HUD 92403 (Application for Insurance of Advance)</a:t>
            </a:r>
            <a:endParaRPr lang="en-US" sz="1400" dirty="0"/>
          </a:p>
          <a:p>
            <a:pPr lvl="1"/>
            <a:r>
              <a:rPr lang="en-US" dirty="0"/>
              <a:t>Schedule of Subscribers and Ginnie Mae Guaranty Agreement (HUD 11705)</a:t>
            </a:r>
            <a:endParaRPr lang="en-US" sz="1400" dirty="0"/>
          </a:p>
          <a:p>
            <a:pPr lvl="0">
              <a:buFont typeface="Wingdings" panose="05000000000000000000" pitchFamily="2" charset="2"/>
              <a:buChar char="Ø"/>
            </a:pPr>
            <a:r>
              <a:rPr lang="en-US" dirty="0"/>
              <a:t>Investor Required Documents: delivery instructions, HUD 92448</a:t>
            </a:r>
            <a:endParaRPr lang="en-US" sz="1600" dirty="0"/>
          </a:p>
          <a:p>
            <a:endParaRPr lang="en-US" dirty="0"/>
          </a:p>
        </p:txBody>
      </p:sp>
    </p:spTree>
    <p:extLst>
      <p:ext uri="{BB962C8B-B14F-4D97-AF65-F5344CB8AC3E}">
        <p14:creationId xmlns:p14="http://schemas.microsoft.com/office/powerpoint/2010/main" val="4000822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a:t>
            </a:r>
          </a:p>
        </p:txBody>
      </p:sp>
      <p:sp>
        <p:nvSpPr>
          <p:cNvPr id="3" name="Text Placeholder 2"/>
          <p:cNvSpPr>
            <a:spLocks noGrp="1"/>
          </p:cNvSpPr>
          <p:nvPr>
            <p:ph type="body" idx="1"/>
          </p:nvPr>
        </p:nvSpPr>
        <p:spPr/>
        <p:txBody>
          <a:bodyPr/>
          <a:lstStyle/>
          <a:p>
            <a:r>
              <a:rPr lang="en-US" dirty="0">
                <a:solidFill>
                  <a:schemeClr val="bg2">
                    <a:lumMod val="25000"/>
                  </a:schemeClr>
                </a:solidFill>
              </a:rPr>
              <a:t>Experience tells us. . . </a:t>
            </a:r>
          </a:p>
        </p:txBody>
      </p:sp>
    </p:spTree>
    <p:extLst>
      <p:ext uri="{BB962C8B-B14F-4D97-AF65-F5344CB8AC3E}">
        <p14:creationId xmlns:p14="http://schemas.microsoft.com/office/powerpoint/2010/main" val="1350637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3974"/>
          </a:xfrm>
        </p:spPr>
        <p:txBody>
          <a:bodyPr vert="horz" lIns="91440" tIns="45720" rIns="91440" bIns="45720" rtlCol="0" anchor="t">
            <a:normAutofit/>
          </a:bodyPr>
          <a:lstStyle/>
          <a:p>
            <a:r>
              <a:rPr lang="en-US" dirty="0"/>
              <a:t>Best Practices</a:t>
            </a:r>
          </a:p>
        </p:txBody>
      </p:sp>
      <p:sp>
        <p:nvSpPr>
          <p:cNvPr id="3" name="Content Placeholder 2">
            <a:extLst>
              <a:ext uri="{FF2B5EF4-FFF2-40B4-BE49-F238E27FC236}">
                <a16:creationId xmlns:a16="http://schemas.microsoft.com/office/drawing/2014/main" id="{C86DE88E-A824-4E35-9176-C26CABFD31A1}"/>
              </a:ext>
            </a:extLst>
          </p:cNvPr>
          <p:cNvSpPr>
            <a:spLocks noGrp="1"/>
          </p:cNvSpPr>
          <p:nvPr>
            <p:ph idx="1"/>
          </p:nvPr>
        </p:nvSpPr>
        <p:spPr>
          <a:xfrm>
            <a:off x="677334" y="1543575"/>
            <a:ext cx="8596668" cy="4764946"/>
          </a:xfrm>
        </p:spPr>
        <p:txBody>
          <a:bodyPr>
            <a:normAutofit fontScale="85000" lnSpcReduction="20000"/>
          </a:bodyPr>
          <a:lstStyle/>
          <a:p>
            <a:pPr>
              <a:buFont typeface="Wingdings" panose="05000000000000000000" pitchFamily="2" charset="2"/>
              <a:buChar char="Ø"/>
            </a:pPr>
            <a:r>
              <a:rPr lang="en-US" dirty="0"/>
              <a:t>‘Redline’ versions of the HUD form documents facilitate a faster review of changes made by the Lender’s attorney to ensure the changes are typical and do not require a waiver</a:t>
            </a:r>
          </a:p>
          <a:p>
            <a:pPr>
              <a:buFont typeface="Wingdings" panose="05000000000000000000" pitchFamily="2" charset="2"/>
              <a:buChar char="Ø"/>
            </a:pPr>
            <a:r>
              <a:rPr lang="en-US" dirty="0"/>
              <a:t>Special Conditions</a:t>
            </a:r>
          </a:p>
          <a:p>
            <a:pPr lvl="1"/>
            <a:r>
              <a:rPr lang="en-US" dirty="0"/>
              <a:t>The number of and complexity of special conditions in the firm commitment will impact the closing process. </a:t>
            </a:r>
          </a:p>
          <a:p>
            <a:pPr lvl="1"/>
            <a:r>
              <a:rPr lang="en-US" dirty="0"/>
              <a:t>Lenders should only request special conditions for actionable items that cannot be resolved during underwriting</a:t>
            </a:r>
          </a:p>
          <a:p>
            <a:pPr lvl="1"/>
            <a:r>
              <a:rPr lang="en-US" dirty="0"/>
              <a:t>HUD should only include special conditions for actionable items or advisory comments that need resolution for closing purposes. </a:t>
            </a:r>
          </a:p>
          <a:p>
            <a:pPr lvl="1"/>
            <a:r>
              <a:rPr lang="en-US" dirty="0"/>
              <a:t>Special conditions need to be written in such a way that calls for resolvable action on behalf of the lender, borrower, or other party</a:t>
            </a:r>
          </a:p>
          <a:p>
            <a:pPr>
              <a:buFont typeface="Wingdings" panose="05000000000000000000" pitchFamily="2" charset="2"/>
              <a:buChar char="Ø"/>
            </a:pPr>
            <a:r>
              <a:rPr lang="en-US" dirty="0"/>
              <a:t>Communicate early in the process about subordination issues, ideally at concept stage, then expanded upon by firm application, and then properly conditioned in the firm commitment. Subordination Agreements can be submitted for Housing and OGC review concurrent with review for firm application.</a:t>
            </a:r>
          </a:p>
          <a:p>
            <a:pPr>
              <a:buFont typeface="Wingdings" panose="05000000000000000000" pitchFamily="2" charset="2"/>
              <a:buChar char="Ø"/>
            </a:pPr>
            <a:r>
              <a:rPr lang="en-US" dirty="0"/>
              <a:t>If approval from other divisions is needed, such as Labor Relations or Asset Management, engage them early in the process as is feasible.</a:t>
            </a:r>
          </a:p>
          <a:p>
            <a:pPr>
              <a:buFont typeface="Wingdings" panose="05000000000000000000" pitchFamily="2" charset="2"/>
              <a:buChar char="Ø"/>
            </a:pPr>
            <a:r>
              <a:rPr lang="en-US" dirty="0"/>
              <a:t>Keep lines of communication open</a:t>
            </a:r>
          </a:p>
          <a:p>
            <a:pPr>
              <a:buFont typeface="Wingdings" panose="05000000000000000000" pitchFamily="2" charset="2"/>
              <a:buChar char="Ø"/>
            </a:pPr>
            <a:r>
              <a:rPr lang="en-US" dirty="0"/>
              <a:t>Work in partnership to resolve issues, as well as timing expectations.</a:t>
            </a:r>
          </a:p>
        </p:txBody>
      </p:sp>
    </p:spTree>
    <p:extLst>
      <p:ext uri="{BB962C8B-B14F-4D97-AF65-F5344CB8AC3E}">
        <p14:creationId xmlns:p14="http://schemas.microsoft.com/office/powerpoint/2010/main" val="3046397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E7988-C6BD-4FD1-B264-0B1FAFC04C16}"/>
              </a:ext>
            </a:extLst>
          </p:cNvPr>
          <p:cNvSpPr>
            <a:spLocks noGrp="1"/>
          </p:cNvSpPr>
          <p:nvPr>
            <p:ph type="title"/>
          </p:nvPr>
        </p:nvSpPr>
        <p:spPr/>
        <p:txBody>
          <a:bodyPr/>
          <a:lstStyle/>
          <a:p>
            <a:r>
              <a:rPr lang="en-US" dirty="0"/>
              <a:t>Presenter Information </a:t>
            </a:r>
          </a:p>
        </p:txBody>
      </p:sp>
      <p:sp>
        <p:nvSpPr>
          <p:cNvPr id="3" name="Content Placeholder 2">
            <a:extLst>
              <a:ext uri="{FF2B5EF4-FFF2-40B4-BE49-F238E27FC236}">
                <a16:creationId xmlns:a16="http://schemas.microsoft.com/office/drawing/2014/main" id="{1F7A5A5C-1126-4C5F-BED2-43BED461230B}"/>
              </a:ext>
            </a:extLst>
          </p:cNvPr>
          <p:cNvSpPr>
            <a:spLocks noGrp="1"/>
          </p:cNvSpPr>
          <p:nvPr>
            <p:ph idx="1"/>
          </p:nvPr>
        </p:nvSpPr>
        <p:spPr>
          <a:xfrm>
            <a:off x="677334" y="2160589"/>
            <a:ext cx="8596668" cy="4087811"/>
          </a:xfrm>
        </p:spPr>
        <p:txBody>
          <a:bodyPr>
            <a:normAutofit/>
          </a:bodyPr>
          <a:lstStyle/>
          <a:p>
            <a:r>
              <a:rPr lang="en-US" dirty="0"/>
              <a:t>Scott Thurman, Senior Managing Director, Greystone Funding Company, LLC.</a:t>
            </a:r>
          </a:p>
          <a:p>
            <a:pPr marL="0" indent="0">
              <a:buNone/>
            </a:pPr>
            <a:r>
              <a:rPr lang="en-US" dirty="0"/>
              <a:t>	</a:t>
            </a:r>
            <a:r>
              <a:rPr lang="en-US" dirty="0">
                <a:hlinkClick r:id="rId2"/>
              </a:rPr>
              <a:t>Scott.Thurman@Greyco.com</a:t>
            </a:r>
            <a:endParaRPr lang="en-US" dirty="0"/>
          </a:p>
          <a:p>
            <a:r>
              <a:rPr lang="en-US" dirty="0"/>
              <a:t>Shannon Bergman, Branch Chief, Production Division, San Francisco HUD</a:t>
            </a:r>
          </a:p>
          <a:p>
            <a:pPr marL="0" indent="0">
              <a:buNone/>
            </a:pPr>
            <a:r>
              <a:rPr lang="en-US" dirty="0"/>
              <a:t>	</a:t>
            </a:r>
            <a:r>
              <a:rPr lang="en-US" dirty="0">
                <a:hlinkClick r:id="rId3"/>
              </a:rPr>
              <a:t>Shannon.M.Bergman@hud.gov</a:t>
            </a:r>
            <a:r>
              <a:rPr lang="en-US" dirty="0"/>
              <a:t> </a:t>
            </a:r>
          </a:p>
          <a:p>
            <a:r>
              <a:rPr lang="en-US" dirty="0"/>
              <a:t>Venus James, Closing Coordinator, San Francisco HUD</a:t>
            </a:r>
          </a:p>
          <a:p>
            <a:pPr marL="0" indent="0">
              <a:buNone/>
            </a:pPr>
            <a:r>
              <a:rPr lang="en-US" dirty="0"/>
              <a:t>	</a:t>
            </a:r>
            <a:r>
              <a:rPr lang="en-US" dirty="0">
                <a:hlinkClick r:id="rId4"/>
              </a:rPr>
              <a:t>Venus.P.James@hud.gov</a:t>
            </a:r>
            <a:r>
              <a:rPr lang="en-US" dirty="0"/>
              <a:t> </a:t>
            </a:r>
          </a:p>
          <a:p>
            <a:r>
              <a:rPr lang="en-US" dirty="0"/>
              <a:t>Mikaela Urgo, Closing Coordinator, Denver HUD </a:t>
            </a:r>
          </a:p>
          <a:p>
            <a:pPr marL="0" indent="0">
              <a:buNone/>
            </a:pPr>
            <a:r>
              <a:rPr lang="en-US" dirty="0"/>
              <a:t>	</a:t>
            </a:r>
            <a:r>
              <a:rPr lang="en-US" dirty="0">
                <a:hlinkClick r:id="rId5"/>
              </a:rPr>
              <a:t>Mikaela.L.Urgo@hud.gov</a:t>
            </a:r>
            <a:endParaRPr lang="en-US" dirty="0"/>
          </a:p>
          <a:p>
            <a:r>
              <a:rPr lang="en-US" dirty="0"/>
              <a:t>Barbara P. Lloyd, Managing Director, Housing and Healthcare Finance, LLC </a:t>
            </a:r>
          </a:p>
          <a:p>
            <a:pPr marL="0" indent="0">
              <a:buNone/>
            </a:pPr>
            <a:r>
              <a:rPr lang="en-US" dirty="0"/>
              <a:t>	</a:t>
            </a:r>
            <a:r>
              <a:rPr lang="en-US" dirty="0">
                <a:hlinkClick r:id="rId6"/>
              </a:rPr>
              <a:t>Blloyd@hhcfinance.com</a:t>
            </a:r>
            <a:r>
              <a:rPr lang="en-US" dirty="0"/>
              <a:t> </a:t>
            </a:r>
          </a:p>
        </p:txBody>
      </p:sp>
    </p:spTree>
    <p:extLst>
      <p:ext uri="{BB962C8B-B14F-4D97-AF65-F5344CB8AC3E}">
        <p14:creationId xmlns:p14="http://schemas.microsoft.com/office/powerpoint/2010/main" val="2987139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C05C6-EF51-4B3E-8BA8-B43DCD6DF753}"/>
              </a:ext>
            </a:extLst>
          </p:cNvPr>
          <p:cNvSpPr>
            <a:spLocks noGrp="1"/>
          </p:cNvSpPr>
          <p:nvPr>
            <p:ph type="ctrTitle"/>
          </p:nvPr>
        </p:nvSpPr>
        <p:spPr>
          <a:xfrm>
            <a:off x="1508549" y="7125"/>
            <a:ext cx="9144000" cy="797222"/>
          </a:xfrm>
        </p:spPr>
        <p:txBody>
          <a:bodyPr anchor="t">
            <a:normAutofit fontScale="90000"/>
          </a:bodyPr>
          <a:lstStyle/>
          <a:p>
            <a:r>
              <a:rPr lang="en-US" sz="4000" b="1" spc="40" dirty="0">
                <a:solidFill>
                  <a:schemeClr val="accent1"/>
                </a:solidFill>
                <a:effectLst>
                  <a:outerShdw blurRad="38100" dist="38100" dir="2700000" algn="tl">
                    <a:srgbClr val="000000">
                      <a:alpha val="43137"/>
                    </a:srgbClr>
                  </a:outerShdw>
                </a:effectLst>
                <a:latin typeface="+mn-lt"/>
              </a:rPr>
              <a:t>Multifamily Housing 221(d)(4) NC/SR Process</a:t>
            </a:r>
          </a:p>
        </p:txBody>
      </p:sp>
      <p:sp>
        <p:nvSpPr>
          <p:cNvPr id="7" name="Arrow: Chevron 6">
            <a:extLst>
              <a:ext uri="{FF2B5EF4-FFF2-40B4-BE49-F238E27FC236}">
                <a16:creationId xmlns:a16="http://schemas.microsoft.com/office/drawing/2014/main" id="{55ED4E1E-2D3B-42EB-9E6F-5C0C848B2DA0}"/>
              </a:ext>
            </a:extLst>
          </p:cNvPr>
          <p:cNvSpPr/>
          <p:nvPr/>
        </p:nvSpPr>
        <p:spPr>
          <a:xfrm>
            <a:off x="4869876" y="783195"/>
            <a:ext cx="2105579" cy="1354280"/>
          </a:xfrm>
          <a:prstGeom prst="chevr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     4. </a:t>
            </a:r>
          </a:p>
          <a:p>
            <a:pPr algn="ctr"/>
            <a:r>
              <a:rPr lang="en-US" sz="1600" dirty="0">
                <a:solidFill>
                  <a:schemeClr val="bg1"/>
                </a:solidFill>
              </a:rPr>
              <a:t>       Pre – </a:t>
            </a:r>
          </a:p>
          <a:p>
            <a:pPr algn="ctr"/>
            <a:r>
              <a:rPr lang="en-US" sz="1600" dirty="0">
                <a:solidFill>
                  <a:schemeClr val="bg1"/>
                </a:solidFill>
              </a:rPr>
              <a:t>         Application </a:t>
            </a:r>
          </a:p>
          <a:p>
            <a:pPr algn="ctr"/>
            <a:r>
              <a:rPr lang="en-US" sz="1600" dirty="0">
                <a:solidFill>
                  <a:schemeClr val="bg1"/>
                </a:solidFill>
              </a:rPr>
              <a:t>    Review</a:t>
            </a:r>
          </a:p>
        </p:txBody>
      </p:sp>
      <p:sp>
        <p:nvSpPr>
          <p:cNvPr id="12" name="TextBox 11">
            <a:extLst>
              <a:ext uri="{FF2B5EF4-FFF2-40B4-BE49-F238E27FC236}">
                <a16:creationId xmlns:a16="http://schemas.microsoft.com/office/drawing/2014/main" id="{6C7B1D09-1ECC-41C6-B86D-EB598046F7CD}"/>
              </a:ext>
            </a:extLst>
          </p:cNvPr>
          <p:cNvSpPr txBox="1"/>
          <p:nvPr/>
        </p:nvSpPr>
        <p:spPr>
          <a:xfrm>
            <a:off x="3062922" y="2246014"/>
            <a:ext cx="1612128" cy="954107"/>
          </a:xfrm>
          <a:prstGeom prst="rect">
            <a:avLst/>
          </a:prstGeom>
          <a:solidFill>
            <a:schemeClr val="accent2">
              <a:lumMod val="20000"/>
              <a:lumOff val="80000"/>
            </a:schemeClr>
          </a:solidFill>
          <a:ln>
            <a:solidFill>
              <a:schemeClr val="accent2"/>
            </a:solidFill>
          </a:ln>
        </p:spPr>
        <p:txBody>
          <a:bodyPr wrap="square" rtlCol="0">
            <a:spAutoFit/>
          </a:bodyPr>
          <a:lstStyle/>
          <a:p>
            <a:r>
              <a:rPr lang="en-US" sz="1000" dirty="0"/>
              <a:t>3a. EWS - Early Warning Review</a:t>
            </a:r>
          </a:p>
          <a:p>
            <a:endParaRPr lang="en-US" sz="600" dirty="0"/>
          </a:p>
          <a:p>
            <a:r>
              <a:rPr lang="en-US" sz="1000" dirty="0"/>
              <a:t>3b. Assignment or Rejection based on severe deficiencies</a:t>
            </a:r>
          </a:p>
        </p:txBody>
      </p:sp>
      <p:sp>
        <p:nvSpPr>
          <p:cNvPr id="18" name="Rectangle 17">
            <a:extLst>
              <a:ext uri="{FF2B5EF4-FFF2-40B4-BE49-F238E27FC236}">
                <a16:creationId xmlns:a16="http://schemas.microsoft.com/office/drawing/2014/main" id="{BDB1AAB4-A8F9-4A56-A9A7-1F8B2656454C}"/>
              </a:ext>
            </a:extLst>
          </p:cNvPr>
          <p:cNvSpPr/>
          <p:nvPr/>
        </p:nvSpPr>
        <p:spPr>
          <a:xfrm>
            <a:off x="4866937" y="2238496"/>
            <a:ext cx="1784325" cy="892552"/>
          </a:xfrm>
          <a:prstGeom prst="rect">
            <a:avLst/>
          </a:prstGeom>
          <a:solidFill>
            <a:schemeClr val="accent6">
              <a:lumMod val="20000"/>
              <a:lumOff val="80000"/>
            </a:schemeClr>
          </a:solidFill>
          <a:ln>
            <a:solidFill>
              <a:schemeClr val="accent6"/>
            </a:solidFill>
          </a:ln>
        </p:spPr>
        <p:txBody>
          <a:bodyPr wrap="square">
            <a:spAutoFit/>
          </a:bodyPr>
          <a:lstStyle/>
          <a:p>
            <a:r>
              <a:rPr lang="en-US" sz="1000" dirty="0"/>
              <a:t>4a. Site Review; Market Analysis</a:t>
            </a:r>
          </a:p>
          <a:p>
            <a:endParaRPr lang="en-US" sz="600" dirty="0"/>
          </a:p>
          <a:p>
            <a:r>
              <a:rPr lang="en-US" sz="1000" dirty="0"/>
              <a:t>4b. HEROS Review</a:t>
            </a:r>
          </a:p>
          <a:p>
            <a:endParaRPr lang="en-US" sz="600" dirty="0"/>
          </a:p>
          <a:p>
            <a:r>
              <a:rPr lang="en-US" sz="1000" dirty="0"/>
              <a:t>4c. SHPO/THPO Review</a:t>
            </a:r>
          </a:p>
        </p:txBody>
      </p:sp>
      <p:sp>
        <p:nvSpPr>
          <p:cNvPr id="24" name="Rectangle 23">
            <a:extLst>
              <a:ext uri="{FF2B5EF4-FFF2-40B4-BE49-F238E27FC236}">
                <a16:creationId xmlns:a16="http://schemas.microsoft.com/office/drawing/2014/main" id="{7F16574B-3C45-45EC-AF5C-0260FEF3333F}"/>
              </a:ext>
            </a:extLst>
          </p:cNvPr>
          <p:cNvSpPr/>
          <p:nvPr/>
        </p:nvSpPr>
        <p:spPr>
          <a:xfrm>
            <a:off x="9781904" y="2233414"/>
            <a:ext cx="1532916" cy="954107"/>
          </a:xfrm>
          <a:prstGeom prst="rect">
            <a:avLst/>
          </a:prstGeom>
          <a:solidFill>
            <a:schemeClr val="accent6">
              <a:lumMod val="20000"/>
              <a:lumOff val="80000"/>
            </a:schemeClr>
          </a:solidFill>
          <a:ln>
            <a:solidFill>
              <a:schemeClr val="accent6"/>
            </a:solidFill>
          </a:ln>
        </p:spPr>
        <p:txBody>
          <a:bodyPr wrap="square">
            <a:spAutoFit/>
          </a:bodyPr>
          <a:lstStyle/>
          <a:p>
            <a:r>
              <a:rPr lang="en-US" sz="1000" dirty="0"/>
              <a:t>7a. EWS Review</a:t>
            </a:r>
          </a:p>
          <a:p>
            <a:endParaRPr lang="en-US" sz="600" dirty="0"/>
          </a:p>
          <a:p>
            <a:r>
              <a:rPr lang="en-US" sz="1000" dirty="0"/>
              <a:t>7b. Confirm Pre-App Assignment or reject application if EWS finds severe deficiencies</a:t>
            </a:r>
          </a:p>
        </p:txBody>
      </p:sp>
      <p:sp>
        <p:nvSpPr>
          <p:cNvPr id="27" name="Arrow: Down 26">
            <a:extLst>
              <a:ext uri="{FF2B5EF4-FFF2-40B4-BE49-F238E27FC236}">
                <a16:creationId xmlns:a16="http://schemas.microsoft.com/office/drawing/2014/main" id="{0B2838CD-1B9A-4406-8156-663664EBD9AD}"/>
              </a:ext>
            </a:extLst>
          </p:cNvPr>
          <p:cNvSpPr/>
          <p:nvPr/>
        </p:nvSpPr>
        <p:spPr>
          <a:xfrm>
            <a:off x="11748580" y="1832293"/>
            <a:ext cx="319265" cy="1421809"/>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Chevron 31">
            <a:extLst>
              <a:ext uri="{FF2B5EF4-FFF2-40B4-BE49-F238E27FC236}">
                <a16:creationId xmlns:a16="http://schemas.microsoft.com/office/drawing/2014/main" id="{E8398046-7654-42AD-9C73-F5BE821CDCB0}"/>
              </a:ext>
            </a:extLst>
          </p:cNvPr>
          <p:cNvSpPr/>
          <p:nvPr/>
        </p:nvSpPr>
        <p:spPr>
          <a:xfrm flipH="1">
            <a:off x="6796523" y="3362547"/>
            <a:ext cx="2160024" cy="1344514"/>
          </a:xfrm>
          <a:prstGeom prst="chevr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10.  </a:t>
            </a:r>
          </a:p>
          <a:p>
            <a:pPr algn="ctr"/>
            <a:r>
              <a:rPr lang="en-US" sz="1600" dirty="0">
                <a:solidFill>
                  <a:schemeClr val="bg1"/>
                </a:solidFill>
              </a:rPr>
              <a:t>Firm   </a:t>
            </a:r>
          </a:p>
          <a:p>
            <a:pPr algn="ctr"/>
            <a:r>
              <a:rPr lang="en-US" sz="1600" dirty="0">
                <a:solidFill>
                  <a:schemeClr val="bg1"/>
                </a:solidFill>
              </a:rPr>
              <a:t>Commitment        </a:t>
            </a:r>
          </a:p>
          <a:p>
            <a:pPr algn="ctr"/>
            <a:r>
              <a:rPr lang="en-US" sz="1600" dirty="0">
                <a:solidFill>
                  <a:schemeClr val="bg1"/>
                </a:solidFill>
              </a:rPr>
              <a:t>Issued </a:t>
            </a:r>
          </a:p>
        </p:txBody>
      </p:sp>
      <p:sp>
        <p:nvSpPr>
          <p:cNvPr id="35" name="Rectangle 34">
            <a:extLst>
              <a:ext uri="{FF2B5EF4-FFF2-40B4-BE49-F238E27FC236}">
                <a16:creationId xmlns:a16="http://schemas.microsoft.com/office/drawing/2014/main" id="{0DCA144B-0954-4E0F-9CA2-2E4FD491FD20}"/>
              </a:ext>
            </a:extLst>
          </p:cNvPr>
          <p:cNvSpPr/>
          <p:nvPr/>
        </p:nvSpPr>
        <p:spPr>
          <a:xfrm>
            <a:off x="5860285" y="4792031"/>
            <a:ext cx="1432528" cy="1446550"/>
          </a:xfrm>
          <a:prstGeom prst="rect">
            <a:avLst/>
          </a:prstGeom>
          <a:solidFill>
            <a:schemeClr val="accent5">
              <a:lumMod val="20000"/>
              <a:lumOff val="80000"/>
            </a:schemeClr>
          </a:solidFill>
          <a:ln>
            <a:solidFill>
              <a:schemeClr val="accent1"/>
            </a:solidFill>
          </a:ln>
        </p:spPr>
        <p:txBody>
          <a:bodyPr wrap="square">
            <a:spAutoFit/>
          </a:bodyPr>
          <a:lstStyle/>
          <a:p>
            <a:r>
              <a:rPr lang="en-US" sz="1000" dirty="0"/>
              <a:t>11a. Reviews Draft Docs</a:t>
            </a:r>
          </a:p>
          <a:p>
            <a:endParaRPr lang="en-US" sz="600" dirty="0"/>
          </a:p>
          <a:p>
            <a:r>
              <a:rPr lang="en-US" sz="1000" dirty="0"/>
              <a:t>11b. Confirm Wage Decision with DBLS</a:t>
            </a:r>
          </a:p>
          <a:p>
            <a:endParaRPr lang="en-US" sz="600" dirty="0"/>
          </a:p>
          <a:p>
            <a:r>
              <a:rPr lang="en-US" sz="1000" dirty="0"/>
              <a:t>11c. Asset Management Review</a:t>
            </a:r>
          </a:p>
          <a:p>
            <a:endParaRPr lang="en-US" sz="600" dirty="0"/>
          </a:p>
          <a:p>
            <a:r>
              <a:rPr lang="en-US" sz="1000" dirty="0"/>
              <a:t>11d. Schedule Closing &amp; Pre-con</a:t>
            </a:r>
          </a:p>
        </p:txBody>
      </p:sp>
      <p:sp>
        <p:nvSpPr>
          <p:cNvPr id="39" name="Arrow: Chevron 38">
            <a:extLst>
              <a:ext uri="{FF2B5EF4-FFF2-40B4-BE49-F238E27FC236}">
                <a16:creationId xmlns:a16="http://schemas.microsoft.com/office/drawing/2014/main" id="{D3462646-A94A-49C8-858D-7C7E5A764EBA}"/>
              </a:ext>
            </a:extLst>
          </p:cNvPr>
          <p:cNvSpPr/>
          <p:nvPr/>
        </p:nvSpPr>
        <p:spPr>
          <a:xfrm>
            <a:off x="3062921" y="790769"/>
            <a:ext cx="2302140" cy="1354280"/>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3. </a:t>
            </a:r>
          </a:p>
          <a:p>
            <a:pPr algn="ctr"/>
            <a:r>
              <a:rPr lang="en-US" sz="1600" dirty="0">
                <a:solidFill>
                  <a:schemeClr val="bg1"/>
                </a:solidFill>
              </a:rPr>
              <a:t>           Pre-Application </a:t>
            </a:r>
          </a:p>
          <a:p>
            <a:pPr algn="ctr"/>
            <a:r>
              <a:rPr lang="en-US" sz="1600" dirty="0">
                <a:solidFill>
                  <a:schemeClr val="bg1"/>
                </a:solidFill>
              </a:rPr>
              <a:t>Submission</a:t>
            </a:r>
          </a:p>
        </p:txBody>
      </p:sp>
      <p:sp>
        <p:nvSpPr>
          <p:cNvPr id="40" name="Diamond 39">
            <a:extLst>
              <a:ext uri="{FF2B5EF4-FFF2-40B4-BE49-F238E27FC236}">
                <a16:creationId xmlns:a16="http://schemas.microsoft.com/office/drawing/2014/main" id="{695C8E74-CAC7-41AB-AA75-5160D9017BF6}"/>
              </a:ext>
            </a:extLst>
          </p:cNvPr>
          <p:cNvSpPr/>
          <p:nvPr/>
        </p:nvSpPr>
        <p:spPr>
          <a:xfrm>
            <a:off x="73963" y="571362"/>
            <a:ext cx="1851240" cy="1785481"/>
          </a:xfrm>
          <a:prstGeom prst="diamond">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1. Concept Meeting</a:t>
            </a:r>
          </a:p>
          <a:p>
            <a:pPr algn="ctr"/>
            <a:endParaRPr lang="en-US" sz="1200" dirty="0"/>
          </a:p>
        </p:txBody>
      </p:sp>
      <p:sp>
        <p:nvSpPr>
          <p:cNvPr id="43" name="Arrow: Chevron 42">
            <a:extLst>
              <a:ext uri="{FF2B5EF4-FFF2-40B4-BE49-F238E27FC236}">
                <a16:creationId xmlns:a16="http://schemas.microsoft.com/office/drawing/2014/main" id="{B9C5CA64-4D06-4C8A-B188-AE01C7B21A9D}"/>
              </a:ext>
            </a:extLst>
          </p:cNvPr>
          <p:cNvSpPr/>
          <p:nvPr/>
        </p:nvSpPr>
        <p:spPr>
          <a:xfrm>
            <a:off x="9783973" y="789091"/>
            <a:ext cx="2180347" cy="1354280"/>
          </a:xfrm>
          <a:prstGeom prst="chevr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    7. </a:t>
            </a:r>
          </a:p>
          <a:p>
            <a:pPr algn="ctr"/>
            <a:r>
              <a:rPr lang="en-US" sz="1600" dirty="0">
                <a:solidFill>
                  <a:schemeClr val="bg1"/>
                </a:solidFill>
              </a:rPr>
              <a:t>     Firm </a:t>
            </a:r>
          </a:p>
          <a:p>
            <a:pPr algn="ctr"/>
            <a:r>
              <a:rPr lang="en-US" sz="1600" dirty="0">
                <a:solidFill>
                  <a:schemeClr val="bg1"/>
                </a:solidFill>
              </a:rPr>
              <a:t>        Application </a:t>
            </a:r>
          </a:p>
          <a:p>
            <a:pPr algn="ctr"/>
            <a:r>
              <a:rPr lang="en-US" sz="1600" dirty="0">
                <a:solidFill>
                  <a:schemeClr val="bg1"/>
                </a:solidFill>
              </a:rPr>
              <a:t>  Submission</a:t>
            </a:r>
          </a:p>
        </p:txBody>
      </p:sp>
      <p:sp>
        <p:nvSpPr>
          <p:cNvPr id="48" name="Arrow: Chevron 47">
            <a:extLst>
              <a:ext uri="{FF2B5EF4-FFF2-40B4-BE49-F238E27FC236}">
                <a16:creationId xmlns:a16="http://schemas.microsoft.com/office/drawing/2014/main" id="{4052B5FF-CEC4-4738-97F8-7638CCF0FA7E}"/>
              </a:ext>
            </a:extLst>
          </p:cNvPr>
          <p:cNvSpPr/>
          <p:nvPr/>
        </p:nvSpPr>
        <p:spPr>
          <a:xfrm>
            <a:off x="8169118" y="789091"/>
            <a:ext cx="2105579" cy="1354280"/>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    6. </a:t>
            </a:r>
          </a:p>
          <a:p>
            <a:pPr algn="ctr"/>
            <a:r>
              <a:rPr lang="en-US" sz="1600" dirty="0">
                <a:solidFill>
                  <a:schemeClr val="bg1"/>
                </a:solidFill>
              </a:rPr>
              <a:t>       Letter of </a:t>
            </a:r>
          </a:p>
          <a:p>
            <a:pPr algn="ctr"/>
            <a:r>
              <a:rPr lang="en-US" sz="1600" dirty="0">
                <a:solidFill>
                  <a:schemeClr val="bg1"/>
                </a:solidFill>
              </a:rPr>
              <a:t>  Invitation</a:t>
            </a:r>
          </a:p>
        </p:txBody>
      </p:sp>
      <p:sp>
        <p:nvSpPr>
          <p:cNvPr id="53" name="Rectangle 52">
            <a:extLst>
              <a:ext uri="{FF2B5EF4-FFF2-40B4-BE49-F238E27FC236}">
                <a16:creationId xmlns:a16="http://schemas.microsoft.com/office/drawing/2014/main" id="{280F0789-7C50-47B2-B130-A3B319BD9AD9}"/>
              </a:ext>
            </a:extLst>
          </p:cNvPr>
          <p:cNvSpPr/>
          <p:nvPr/>
        </p:nvSpPr>
        <p:spPr>
          <a:xfrm>
            <a:off x="2525774" y="4792031"/>
            <a:ext cx="862530" cy="1508105"/>
          </a:xfrm>
          <a:prstGeom prst="rect">
            <a:avLst/>
          </a:prstGeom>
          <a:solidFill>
            <a:schemeClr val="accent6">
              <a:lumMod val="20000"/>
              <a:lumOff val="80000"/>
            </a:schemeClr>
          </a:solidFill>
          <a:ln>
            <a:solidFill>
              <a:schemeClr val="accent6"/>
            </a:solidFill>
          </a:ln>
        </p:spPr>
        <p:txBody>
          <a:bodyPr wrap="square">
            <a:spAutoFit/>
          </a:bodyPr>
          <a:lstStyle/>
          <a:p>
            <a:r>
              <a:rPr lang="en-US" sz="1000" dirty="0"/>
              <a:t>13a. Draw Processing</a:t>
            </a:r>
          </a:p>
          <a:p>
            <a:endParaRPr lang="en-US" sz="600" dirty="0"/>
          </a:p>
          <a:p>
            <a:r>
              <a:rPr lang="en-US" sz="1000" dirty="0"/>
              <a:t>13b. Cost Certification</a:t>
            </a:r>
          </a:p>
          <a:p>
            <a:endParaRPr lang="en-US" sz="600" dirty="0"/>
          </a:p>
          <a:p>
            <a:r>
              <a:rPr lang="en-US" sz="1000" dirty="0"/>
              <a:t>13c. Issue Maximum Insurable Mortgage</a:t>
            </a:r>
          </a:p>
        </p:txBody>
      </p:sp>
      <p:sp>
        <p:nvSpPr>
          <p:cNvPr id="58" name="Diamond 57">
            <a:extLst>
              <a:ext uri="{FF2B5EF4-FFF2-40B4-BE49-F238E27FC236}">
                <a16:creationId xmlns:a16="http://schemas.microsoft.com/office/drawing/2014/main" id="{CEB8DFDD-E007-4C56-A0D3-4978E8F4271C}"/>
              </a:ext>
            </a:extLst>
          </p:cNvPr>
          <p:cNvSpPr/>
          <p:nvPr/>
        </p:nvSpPr>
        <p:spPr>
          <a:xfrm>
            <a:off x="100533" y="3103856"/>
            <a:ext cx="1925203" cy="1856817"/>
          </a:xfrm>
          <a:prstGeom prst="diamond">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t>14. </a:t>
            </a:r>
          </a:p>
          <a:p>
            <a:pPr algn="ctr"/>
            <a:r>
              <a:rPr lang="en-US" sz="1600" dirty="0"/>
              <a:t>Final </a:t>
            </a:r>
          </a:p>
          <a:p>
            <a:pPr algn="ctr"/>
            <a:r>
              <a:rPr lang="en-US" sz="1600" dirty="0"/>
              <a:t>Endorsement</a:t>
            </a:r>
          </a:p>
          <a:p>
            <a:pPr algn="ctr"/>
            <a:endParaRPr lang="en-US" sz="1200" dirty="0"/>
          </a:p>
        </p:txBody>
      </p:sp>
      <p:sp>
        <p:nvSpPr>
          <p:cNvPr id="5" name="Rectangle 4">
            <a:extLst>
              <a:ext uri="{FF2B5EF4-FFF2-40B4-BE49-F238E27FC236}">
                <a16:creationId xmlns:a16="http://schemas.microsoft.com/office/drawing/2014/main" id="{72D2B97A-1E94-44D9-8214-1ADB3CFDE7A0}"/>
              </a:ext>
            </a:extLst>
          </p:cNvPr>
          <p:cNvSpPr/>
          <p:nvPr/>
        </p:nvSpPr>
        <p:spPr>
          <a:xfrm>
            <a:off x="7479524" y="4792031"/>
            <a:ext cx="1477024" cy="634143"/>
          </a:xfrm>
          <a:prstGeom prst="rect">
            <a:avLst/>
          </a:prstGeom>
          <a:solidFill>
            <a:schemeClr val="accent6">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solidFill>
              </a:rPr>
              <a:t>10a. Closing Coordinator Assignment </a:t>
            </a:r>
          </a:p>
        </p:txBody>
      </p:sp>
      <p:sp>
        <p:nvSpPr>
          <p:cNvPr id="29" name="Diamond 28">
            <a:extLst>
              <a:ext uri="{FF2B5EF4-FFF2-40B4-BE49-F238E27FC236}">
                <a16:creationId xmlns:a16="http://schemas.microsoft.com/office/drawing/2014/main" id="{88BE4024-C348-413B-BDE9-0221A78A92E2}"/>
              </a:ext>
            </a:extLst>
          </p:cNvPr>
          <p:cNvSpPr/>
          <p:nvPr/>
        </p:nvSpPr>
        <p:spPr>
          <a:xfrm>
            <a:off x="8431704" y="3106879"/>
            <a:ext cx="1925203" cy="1856817"/>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t>9. </a:t>
            </a:r>
          </a:p>
          <a:p>
            <a:pPr algn="ctr"/>
            <a:r>
              <a:rPr lang="en-US" sz="1600" dirty="0"/>
              <a:t>Loan </a:t>
            </a:r>
          </a:p>
          <a:p>
            <a:pPr algn="ctr"/>
            <a:r>
              <a:rPr lang="en-US" sz="1600" dirty="0"/>
              <a:t>Committee  </a:t>
            </a:r>
          </a:p>
          <a:p>
            <a:pPr algn="ctr"/>
            <a:r>
              <a:rPr lang="en-US" sz="1600" dirty="0"/>
              <a:t>Review</a:t>
            </a:r>
          </a:p>
          <a:p>
            <a:pPr algn="ctr"/>
            <a:endParaRPr lang="en-US" sz="1200" dirty="0"/>
          </a:p>
        </p:txBody>
      </p:sp>
      <p:sp>
        <p:nvSpPr>
          <p:cNvPr id="30" name="Diamond 29">
            <a:extLst>
              <a:ext uri="{FF2B5EF4-FFF2-40B4-BE49-F238E27FC236}">
                <a16:creationId xmlns:a16="http://schemas.microsoft.com/office/drawing/2014/main" id="{784C93C5-EC93-4D76-98F7-0FF362A34403}"/>
              </a:ext>
            </a:extLst>
          </p:cNvPr>
          <p:cNvSpPr/>
          <p:nvPr/>
        </p:nvSpPr>
        <p:spPr>
          <a:xfrm>
            <a:off x="3499002" y="3103857"/>
            <a:ext cx="1925203" cy="1856817"/>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t>12. </a:t>
            </a:r>
          </a:p>
          <a:p>
            <a:pPr algn="ctr"/>
            <a:r>
              <a:rPr lang="en-US" sz="1600" dirty="0"/>
              <a:t>Initial </a:t>
            </a:r>
          </a:p>
          <a:p>
            <a:pPr algn="ctr"/>
            <a:r>
              <a:rPr lang="en-US" sz="1600" dirty="0"/>
              <a:t>Endorsement</a:t>
            </a:r>
          </a:p>
          <a:p>
            <a:pPr algn="ctr"/>
            <a:endParaRPr lang="en-US" sz="1200" dirty="0"/>
          </a:p>
        </p:txBody>
      </p:sp>
      <p:sp>
        <p:nvSpPr>
          <p:cNvPr id="31" name="Arrow: Chevron 30">
            <a:extLst>
              <a:ext uri="{FF2B5EF4-FFF2-40B4-BE49-F238E27FC236}">
                <a16:creationId xmlns:a16="http://schemas.microsoft.com/office/drawing/2014/main" id="{3766A763-A812-4BD8-9C52-CE7C0F672BE7}"/>
              </a:ext>
            </a:extLst>
          </p:cNvPr>
          <p:cNvSpPr/>
          <p:nvPr/>
        </p:nvSpPr>
        <p:spPr>
          <a:xfrm>
            <a:off x="1429763" y="783195"/>
            <a:ext cx="2128342" cy="1354280"/>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2.</a:t>
            </a:r>
          </a:p>
          <a:p>
            <a:pPr algn="ctr"/>
            <a:r>
              <a:rPr lang="en-US" sz="1600" dirty="0">
                <a:solidFill>
                  <a:schemeClr val="bg1"/>
                </a:solidFill>
              </a:rPr>
              <a:t>Early </a:t>
            </a:r>
          </a:p>
          <a:p>
            <a:pPr algn="ctr"/>
            <a:r>
              <a:rPr lang="en-US" sz="1600" dirty="0">
                <a:solidFill>
                  <a:schemeClr val="bg1"/>
                </a:solidFill>
              </a:rPr>
              <a:t>FHA #</a:t>
            </a:r>
          </a:p>
        </p:txBody>
      </p:sp>
      <p:sp>
        <p:nvSpPr>
          <p:cNvPr id="37" name="Arrow: Chevron 36">
            <a:extLst>
              <a:ext uri="{FF2B5EF4-FFF2-40B4-BE49-F238E27FC236}">
                <a16:creationId xmlns:a16="http://schemas.microsoft.com/office/drawing/2014/main" id="{95B72340-3374-488F-B66B-0A4F6D3E7122}"/>
              </a:ext>
            </a:extLst>
          </p:cNvPr>
          <p:cNvSpPr/>
          <p:nvPr/>
        </p:nvSpPr>
        <p:spPr>
          <a:xfrm flipH="1">
            <a:off x="1738112" y="3360008"/>
            <a:ext cx="2305285" cy="1344514"/>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12. </a:t>
            </a:r>
          </a:p>
          <a:p>
            <a:pPr algn="ctr"/>
            <a:r>
              <a:rPr lang="en-US" sz="1600" dirty="0">
                <a:solidFill>
                  <a:schemeClr val="bg1"/>
                </a:solidFill>
              </a:rPr>
              <a:t>Construction       </a:t>
            </a:r>
          </a:p>
          <a:p>
            <a:pPr algn="ctr"/>
            <a:r>
              <a:rPr lang="en-US" sz="1600" dirty="0">
                <a:solidFill>
                  <a:schemeClr val="bg1"/>
                </a:solidFill>
              </a:rPr>
              <a:t>Monitoring</a:t>
            </a:r>
          </a:p>
        </p:txBody>
      </p:sp>
      <p:sp>
        <p:nvSpPr>
          <p:cNvPr id="52" name="Arrow: Chevron 51">
            <a:extLst>
              <a:ext uri="{FF2B5EF4-FFF2-40B4-BE49-F238E27FC236}">
                <a16:creationId xmlns:a16="http://schemas.microsoft.com/office/drawing/2014/main" id="{B424592D-FEBD-466C-A731-D0E94A676B77}"/>
              </a:ext>
            </a:extLst>
          </p:cNvPr>
          <p:cNvSpPr/>
          <p:nvPr/>
        </p:nvSpPr>
        <p:spPr>
          <a:xfrm flipH="1">
            <a:off x="1843437" y="3360008"/>
            <a:ext cx="2178105" cy="1344514"/>
          </a:xfrm>
          <a:prstGeom prst="chevr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13. </a:t>
            </a:r>
          </a:p>
          <a:p>
            <a:pPr algn="ctr"/>
            <a:r>
              <a:rPr lang="en-US" sz="1600" dirty="0">
                <a:solidFill>
                  <a:schemeClr val="bg1"/>
                </a:solidFill>
              </a:rPr>
              <a:t>Construction       </a:t>
            </a:r>
          </a:p>
          <a:p>
            <a:pPr algn="ctr"/>
            <a:r>
              <a:rPr lang="en-US" sz="1600" dirty="0">
                <a:solidFill>
                  <a:schemeClr val="bg1"/>
                </a:solidFill>
              </a:rPr>
              <a:t>Monitoring</a:t>
            </a:r>
          </a:p>
        </p:txBody>
      </p:sp>
      <p:sp>
        <p:nvSpPr>
          <p:cNvPr id="38" name="Arrow: Chevron 37">
            <a:extLst>
              <a:ext uri="{FF2B5EF4-FFF2-40B4-BE49-F238E27FC236}">
                <a16:creationId xmlns:a16="http://schemas.microsoft.com/office/drawing/2014/main" id="{1D4CAC61-DDEE-48F7-A697-1416A0D3706F}"/>
              </a:ext>
            </a:extLst>
          </p:cNvPr>
          <p:cNvSpPr/>
          <p:nvPr/>
        </p:nvSpPr>
        <p:spPr>
          <a:xfrm flipH="1">
            <a:off x="5107359" y="3364785"/>
            <a:ext cx="2305285" cy="1344514"/>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12. </a:t>
            </a:r>
          </a:p>
          <a:p>
            <a:pPr algn="ctr"/>
            <a:r>
              <a:rPr lang="en-US" sz="1600" dirty="0">
                <a:solidFill>
                  <a:schemeClr val="bg1"/>
                </a:solidFill>
              </a:rPr>
              <a:t>Construction       </a:t>
            </a:r>
          </a:p>
          <a:p>
            <a:pPr algn="ctr"/>
            <a:r>
              <a:rPr lang="en-US" sz="1600" dirty="0">
                <a:solidFill>
                  <a:schemeClr val="bg1"/>
                </a:solidFill>
              </a:rPr>
              <a:t>Monitoring</a:t>
            </a:r>
          </a:p>
        </p:txBody>
      </p:sp>
      <p:sp>
        <p:nvSpPr>
          <p:cNvPr id="34" name="Arrow: Chevron 33">
            <a:extLst>
              <a:ext uri="{FF2B5EF4-FFF2-40B4-BE49-F238E27FC236}">
                <a16:creationId xmlns:a16="http://schemas.microsoft.com/office/drawing/2014/main" id="{7E1E3FBC-3077-474B-B62E-D3F6F6FD75C1}"/>
              </a:ext>
            </a:extLst>
          </p:cNvPr>
          <p:cNvSpPr/>
          <p:nvPr/>
        </p:nvSpPr>
        <p:spPr>
          <a:xfrm flipH="1">
            <a:off x="5227192" y="3368049"/>
            <a:ext cx="2065621" cy="1344514"/>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11. </a:t>
            </a:r>
          </a:p>
          <a:p>
            <a:pPr algn="ctr"/>
            <a:r>
              <a:rPr lang="en-US" sz="1600" dirty="0">
                <a:solidFill>
                  <a:schemeClr val="bg1"/>
                </a:solidFill>
              </a:rPr>
              <a:t>OGC  </a:t>
            </a:r>
          </a:p>
          <a:p>
            <a:pPr algn="ctr"/>
            <a:r>
              <a:rPr lang="en-US" sz="1600" dirty="0">
                <a:solidFill>
                  <a:schemeClr val="bg1"/>
                </a:solidFill>
              </a:rPr>
              <a:t>Assignment  </a:t>
            </a:r>
          </a:p>
        </p:txBody>
      </p:sp>
      <p:sp>
        <p:nvSpPr>
          <p:cNvPr id="42" name="Rectangle 41">
            <a:extLst>
              <a:ext uri="{FF2B5EF4-FFF2-40B4-BE49-F238E27FC236}">
                <a16:creationId xmlns:a16="http://schemas.microsoft.com/office/drawing/2014/main" id="{13462E7B-09A3-4A30-B30B-852B45B9CB37}"/>
              </a:ext>
            </a:extLst>
          </p:cNvPr>
          <p:cNvSpPr/>
          <p:nvPr/>
        </p:nvSpPr>
        <p:spPr>
          <a:xfrm>
            <a:off x="10224349" y="4799132"/>
            <a:ext cx="1862472" cy="1477328"/>
          </a:xfrm>
          <a:prstGeom prst="rect">
            <a:avLst/>
          </a:prstGeom>
          <a:solidFill>
            <a:schemeClr val="accent5">
              <a:lumMod val="20000"/>
              <a:lumOff val="80000"/>
            </a:schemeClr>
          </a:solidFill>
          <a:ln>
            <a:solidFill>
              <a:schemeClr val="accent1"/>
            </a:solidFill>
          </a:ln>
        </p:spPr>
        <p:txBody>
          <a:bodyPr wrap="square">
            <a:spAutoFit/>
          </a:bodyPr>
          <a:lstStyle/>
          <a:p>
            <a:r>
              <a:rPr lang="en-US" sz="1000" dirty="0"/>
              <a:t>8a. Mortgage Credit, Cost, Valuation Reviews</a:t>
            </a:r>
          </a:p>
          <a:p>
            <a:endParaRPr lang="en-US" sz="600" dirty="0"/>
          </a:p>
          <a:p>
            <a:r>
              <a:rPr lang="en-US" sz="1000" dirty="0"/>
              <a:t>8b. </a:t>
            </a:r>
            <a:r>
              <a:rPr lang="en-US" sz="1000" dirty="0" err="1"/>
              <a:t>eTool</a:t>
            </a:r>
            <a:r>
              <a:rPr lang="en-US" sz="1000" dirty="0"/>
              <a:t> Review, HEROS completion</a:t>
            </a:r>
          </a:p>
          <a:p>
            <a:endParaRPr lang="en-US" sz="600" dirty="0"/>
          </a:p>
          <a:p>
            <a:r>
              <a:rPr lang="en-US" sz="1000" dirty="0"/>
              <a:t>8c. Asset Management Review</a:t>
            </a:r>
          </a:p>
          <a:p>
            <a:endParaRPr lang="en-US" sz="600" dirty="0"/>
          </a:p>
          <a:p>
            <a:r>
              <a:rPr lang="en-US" sz="1000" dirty="0"/>
              <a:t>8d. DBLS assignment / wage decision</a:t>
            </a:r>
          </a:p>
        </p:txBody>
      </p:sp>
      <p:sp>
        <p:nvSpPr>
          <p:cNvPr id="46" name="Arrow: Chevron 45">
            <a:extLst>
              <a:ext uri="{FF2B5EF4-FFF2-40B4-BE49-F238E27FC236}">
                <a16:creationId xmlns:a16="http://schemas.microsoft.com/office/drawing/2014/main" id="{B7030213-9663-4A96-B79E-2F0B255D2E59}"/>
              </a:ext>
            </a:extLst>
          </p:cNvPr>
          <p:cNvSpPr/>
          <p:nvPr/>
        </p:nvSpPr>
        <p:spPr>
          <a:xfrm flipH="1">
            <a:off x="9887499" y="3375258"/>
            <a:ext cx="2180347" cy="1344514"/>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12. </a:t>
            </a:r>
          </a:p>
          <a:p>
            <a:pPr algn="ctr"/>
            <a:r>
              <a:rPr lang="en-US" sz="1600" dirty="0">
                <a:solidFill>
                  <a:schemeClr val="bg1"/>
                </a:solidFill>
              </a:rPr>
              <a:t>Construction       </a:t>
            </a:r>
          </a:p>
          <a:p>
            <a:pPr algn="ctr"/>
            <a:r>
              <a:rPr lang="en-US" sz="1600" dirty="0">
                <a:solidFill>
                  <a:schemeClr val="bg1"/>
                </a:solidFill>
              </a:rPr>
              <a:t>Monitoring</a:t>
            </a:r>
          </a:p>
        </p:txBody>
      </p:sp>
      <p:sp>
        <p:nvSpPr>
          <p:cNvPr id="41" name="Arrow: Chevron 40">
            <a:extLst>
              <a:ext uri="{FF2B5EF4-FFF2-40B4-BE49-F238E27FC236}">
                <a16:creationId xmlns:a16="http://schemas.microsoft.com/office/drawing/2014/main" id="{E7047B0A-CC40-4408-9F34-7580C3BC3127}"/>
              </a:ext>
            </a:extLst>
          </p:cNvPr>
          <p:cNvSpPr/>
          <p:nvPr/>
        </p:nvSpPr>
        <p:spPr>
          <a:xfrm flipH="1">
            <a:off x="10033612" y="3375258"/>
            <a:ext cx="2103736" cy="1344514"/>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solidFill>
                  <a:schemeClr val="bg1"/>
                </a:solidFill>
              </a:rPr>
              <a:t>8.   </a:t>
            </a:r>
          </a:p>
          <a:p>
            <a:pPr algn="ctr"/>
            <a:r>
              <a:rPr lang="en-US" sz="1600" dirty="0">
                <a:solidFill>
                  <a:schemeClr val="bg1"/>
                </a:solidFill>
              </a:rPr>
              <a:t>Firm    </a:t>
            </a:r>
          </a:p>
          <a:p>
            <a:pPr algn="ctr"/>
            <a:r>
              <a:rPr lang="en-US" sz="1600" dirty="0">
                <a:solidFill>
                  <a:schemeClr val="bg1"/>
                </a:solidFill>
              </a:rPr>
              <a:t>Application      </a:t>
            </a:r>
          </a:p>
          <a:p>
            <a:pPr algn="ctr"/>
            <a:r>
              <a:rPr lang="en-US" sz="1600" dirty="0">
                <a:solidFill>
                  <a:schemeClr val="bg1"/>
                </a:solidFill>
              </a:rPr>
              <a:t>Review </a:t>
            </a:r>
          </a:p>
        </p:txBody>
      </p:sp>
      <p:sp>
        <p:nvSpPr>
          <p:cNvPr id="55" name="Rectangle 54">
            <a:extLst>
              <a:ext uri="{FF2B5EF4-FFF2-40B4-BE49-F238E27FC236}">
                <a16:creationId xmlns:a16="http://schemas.microsoft.com/office/drawing/2014/main" id="{3E035A0E-47FD-4C72-97FD-81015A67C6A0}"/>
              </a:ext>
            </a:extLst>
          </p:cNvPr>
          <p:cNvSpPr/>
          <p:nvPr/>
        </p:nvSpPr>
        <p:spPr>
          <a:xfrm>
            <a:off x="84786" y="4792031"/>
            <a:ext cx="2333079" cy="2000548"/>
          </a:xfrm>
          <a:prstGeom prst="rect">
            <a:avLst/>
          </a:prstGeom>
          <a:solidFill>
            <a:schemeClr val="accent5">
              <a:lumMod val="20000"/>
              <a:lumOff val="80000"/>
            </a:schemeClr>
          </a:solidFill>
          <a:ln>
            <a:solidFill>
              <a:schemeClr val="accent1"/>
            </a:solidFill>
          </a:ln>
        </p:spPr>
        <p:txBody>
          <a:bodyPr wrap="square">
            <a:spAutoFit/>
          </a:bodyPr>
          <a:lstStyle/>
          <a:p>
            <a:r>
              <a:rPr lang="en-US" sz="1000" dirty="0"/>
              <a:t>14a. Approve Final Draw</a:t>
            </a:r>
          </a:p>
          <a:p>
            <a:endParaRPr lang="en-US" sz="600" dirty="0"/>
          </a:p>
          <a:p>
            <a:r>
              <a:rPr lang="en-US" sz="1000" dirty="0"/>
              <a:t>14b. Receive DBLS approval/clearance</a:t>
            </a:r>
          </a:p>
          <a:p>
            <a:endParaRPr lang="en-US" sz="600" dirty="0"/>
          </a:p>
          <a:p>
            <a:r>
              <a:rPr lang="en-US" sz="1000" dirty="0"/>
              <a:t>14c. Receive final Title Policy &amp; Survey</a:t>
            </a:r>
          </a:p>
          <a:p>
            <a:endParaRPr lang="en-US" sz="600" dirty="0"/>
          </a:p>
          <a:p>
            <a:r>
              <a:rPr lang="en-US" sz="1000" dirty="0"/>
              <a:t>14d. Finally Endorse Note for maximum mortgage amount</a:t>
            </a:r>
          </a:p>
          <a:p>
            <a:endParaRPr lang="en-US" sz="600" dirty="0"/>
          </a:p>
          <a:p>
            <a:r>
              <a:rPr lang="en-US" sz="1000" dirty="0"/>
              <a:t>14e. Lender convert construction loan certs to permanent loan certs</a:t>
            </a:r>
          </a:p>
          <a:p>
            <a:endParaRPr lang="en-US" sz="600" dirty="0"/>
          </a:p>
          <a:p>
            <a:r>
              <a:rPr lang="en-US" sz="1000" dirty="0"/>
              <a:t>14f. 290 closing report for Final Endorsement to HUD HQ</a:t>
            </a:r>
          </a:p>
        </p:txBody>
      </p:sp>
      <p:sp>
        <p:nvSpPr>
          <p:cNvPr id="45" name="Rectangle 44">
            <a:extLst>
              <a:ext uri="{FF2B5EF4-FFF2-40B4-BE49-F238E27FC236}">
                <a16:creationId xmlns:a16="http://schemas.microsoft.com/office/drawing/2014/main" id="{1569766B-F113-4521-BB75-2509500A8B93}"/>
              </a:ext>
            </a:extLst>
          </p:cNvPr>
          <p:cNvSpPr/>
          <p:nvPr/>
        </p:nvSpPr>
        <p:spPr>
          <a:xfrm>
            <a:off x="3505901" y="4792031"/>
            <a:ext cx="2226482" cy="1938992"/>
          </a:xfrm>
          <a:prstGeom prst="rect">
            <a:avLst/>
          </a:prstGeom>
          <a:solidFill>
            <a:schemeClr val="accent2">
              <a:lumMod val="20000"/>
              <a:lumOff val="80000"/>
            </a:schemeClr>
          </a:solidFill>
          <a:ln>
            <a:solidFill>
              <a:schemeClr val="accent2"/>
            </a:solidFill>
          </a:ln>
        </p:spPr>
        <p:txBody>
          <a:bodyPr wrap="square">
            <a:spAutoFit/>
          </a:bodyPr>
          <a:lstStyle/>
          <a:p>
            <a:r>
              <a:rPr lang="en-US" sz="1000" dirty="0"/>
              <a:t>12a. Approve Initial Draw</a:t>
            </a:r>
          </a:p>
          <a:p>
            <a:endParaRPr lang="en-US" sz="600" dirty="0"/>
          </a:p>
          <a:p>
            <a:r>
              <a:rPr lang="en-US" sz="1000" dirty="0"/>
              <a:t>12b. Record Regulatory Agreement, Deed of Trust, UCCs, etc. (Use Agreement, Restrictive Covenants, etc.)</a:t>
            </a:r>
          </a:p>
          <a:p>
            <a:endParaRPr lang="en-US" sz="600" dirty="0"/>
          </a:p>
          <a:p>
            <a:r>
              <a:rPr lang="en-US" sz="1000" dirty="0"/>
              <a:t>12c. Receive Title Policy</a:t>
            </a:r>
          </a:p>
          <a:p>
            <a:endParaRPr lang="en-US" sz="600" dirty="0"/>
          </a:p>
          <a:p>
            <a:r>
              <a:rPr lang="en-US" sz="1000" dirty="0"/>
              <a:t>12d. Endorse Note</a:t>
            </a:r>
          </a:p>
          <a:p>
            <a:endParaRPr lang="en-US" sz="600" dirty="0"/>
          </a:p>
          <a:p>
            <a:r>
              <a:rPr lang="en-US" sz="1000" dirty="0"/>
              <a:t>12e. Fund Construction Loan</a:t>
            </a:r>
          </a:p>
          <a:p>
            <a:endParaRPr lang="en-US" sz="600" dirty="0"/>
          </a:p>
          <a:p>
            <a:r>
              <a:rPr lang="en-US" sz="1000" dirty="0"/>
              <a:t>12f. Submit 290 Closing Report for Initial Endorsement</a:t>
            </a:r>
          </a:p>
        </p:txBody>
      </p:sp>
      <p:sp>
        <p:nvSpPr>
          <p:cNvPr id="47" name="Diamond 46">
            <a:extLst>
              <a:ext uri="{FF2B5EF4-FFF2-40B4-BE49-F238E27FC236}">
                <a16:creationId xmlns:a16="http://schemas.microsoft.com/office/drawing/2014/main" id="{58C302E9-D13F-4F43-B746-63501BECB256}"/>
              </a:ext>
            </a:extLst>
          </p:cNvPr>
          <p:cNvSpPr/>
          <p:nvPr/>
        </p:nvSpPr>
        <p:spPr>
          <a:xfrm>
            <a:off x="6698328" y="524224"/>
            <a:ext cx="1925203" cy="1856817"/>
          </a:xfrm>
          <a:prstGeom prst="diamond">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t>5. </a:t>
            </a:r>
          </a:p>
          <a:p>
            <a:pPr algn="ctr"/>
            <a:r>
              <a:rPr lang="en-US" sz="1600" dirty="0"/>
              <a:t>Loan </a:t>
            </a:r>
          </a:p>
          <a:p>
            <a:pPr algn="ctr"/>
            <a:r>
              <a:rPr lang="en-US" sz="1600" dirty="0"/>
              <a:t>Committee </a:t>
            </a:r>
          </a:p>
          <a:p>
            <a:pPr algn="ctr"/>
            <a:r>
              <a:rPr lang="en-US" sz="1600" dirty="0"/>
              <a:t>Review</a:t>
            </a:r>
          </a:p>
          <a:p>
            <a:pPr algn="ctr"/>
            <a:endParaRPr lang="en-US" sz="1200" dirty="0"/>
          </a:p>
        </p:txBody>
      </p:sp>
      <p:sp>
        <p:nvSpPr>
          <p:cNvPr id="33" name="Diamond 32">
            <a:extLst>
              <a:ext uri="{FF2B5EF4-FFF2-40B4-BE49-F238E27FC236}">
                <a16:creationId xmlns:a16="http://schemas.microsoft.com/office/drawing/2014/main" id="{58BC30E6-2EA5-40FB-805B-C86178D16D08}"/>
              </a:ext>
            </a:extLst>
          </p:cNvPr>
          <p:cNvSpPr/>
          <p:nvPr/>
        </p:nvSpPr>
        <p:spPr>
          <a:xfrm>
            <a:off x="6810325" y="559891"/>
            <a:ext cx="1851240" cy="1785481"/>
          </a:xfrm>
          <a:prstGeom prst="diamond">
            <a:avLst/>
          </a:prstGeom>
          <a:solidFill>
            <a:schemeClr val="accent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a:t>5. </a:t>
            </a:r>
          </a:p>
          <a:p>
            <a:pPr algn="ctr"/>
            <a:r>
              <a:rPr lang="en-US" sz="1600" dirty="0"/>
              <a:t>Loan </a:t>
            </a:r>
          </a:p>
          <a:p>
            <a:pPr algn="ctr"/>
            <a:r>
              <a:rPr lang="en-US" sz="1600" dirty="0"/>
              <a:t>Committee </a:t>
            </a:r>
          </a:p>
          <a:p>
            <a:pPr algn="ctr"/>
            <a:r>
              <a:rPr lang="en-US" sz="1600" dirty="0"/>
              <a:t>Review</a:t>
            </a:r>
          </a:p>
          <a:p>
            <a:pPr algn="ctr"/>
            <a:endParaRPr lang="en-US" sz="1200" dirty="0"/>
          </a:p>
        </p:txBody>
      </p:sp>
      <p:sp>
        <p:nvSpPr>
          <p:cNvPr id="36" name="TextBox 35">
            <a:extLst>
              <a:ext uri="{FF2B5EF4-FFF2-40B4-BE49-F238E27FC236}">
                <a16:creationId xmlns:a16="http://schemas.microsoft.com/office/drawing/2014/main" id="{363AB802-DB37-405F-ADE7-A2E8676403E8}"/>
              </a:ext>
            </a:extLst>
          </p:cNvPr>
          <p:cNvSpPr txBox="1"/>
          <p:nvPr/>
        </p:nvSpPr>
        <p:spPr>
          <a:xfrm>
            <a:off x="69336" y="2238439"/>
            <a:ext cx="1439213" cy="553998"/>
          </a:xfrm>
          <a:prstGeom prst="rect">
            <a:avLst/>
          </a:prstGeom>
          <a:solidFill>
            <a:schemeClr val="accent6">
              <a:lumMod val="20000"/>
              <a:lumOff val="80000"/>
            </a:schemeClr>
          </a:solidFill>
          <a:ln>
            <a:solidFill>
              <a:schemeClr val="accent6"/>
            </a:solidFill>
          </a:ln>
        </p:spPr>
        <p:txBody>
          <a:bodyPr wrap="square" rtlCol="0">
            <a:spAutoFit/>
          </a:bodyPr>
          <a:lstStyle/>
          <a:p>
            <a:r>
              <a:rPr lang="en-US" sz="1000" dirty="0"/>
              <a:t>1a. Encourage or Discourage submittal of an application</a:t>
            </a:r>
          </a:p>
        </p:txBody>
      </p:sp>
    </p:spTree>
    <p:extLst>
      <p:ext uri="{BB962C8B-B14F-4D97-AF65-F5344CB8AC3E}">
        <p14:creationId xmlns:p14="http://schemas.microsoft.com/office/powerpoint/2010/main" val="4170280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a loan closing?</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US" dirty="0"/>
              <a:t>“Closing the loan”  </a:t>
            </a:r>
          </a:p>
          <a:p>
            <a:pPr marL="625475"/>
            <a:r>
              <a:rPr lang="en-US" dirty="0"/>
              <a:t>HUD and the borrower endorse the Mortgage Note;</a:t>
            </a:r>
          </a:p>
          <a:p>
            <a:pPr marL="625475"/>
            <a:r>
              <a:rPr lang="en-US" dirty="0"/>
              <a:t>Lender’s attorney</a:t>
            </a:r>
            <a:r>
              <a:rPr lang="en-US" baseline="0" dirty="0"/>
              <a:t> records a R</a:t>
            </a:r>
            <a:r>
              <a:rPr lang="en-US" dirty="0"/>
              <a:t>egulatory Agreement, Deed of Trust, and maybe other documents such as a</a:t>
            </a:r>
            <a:r>
              <a:rPr lang="en-US" baseline="0" dirty="0"/>
              <a:t> Use Agreement or Restrictive Covenants, as applicable;</a:t>
            </a:r>
            <a:endParaRPr lang="en-US" dirty="0"/>
          </a:p>
          <a:p>
            <a:pPr marL="625475" lvl="0"/>
            <a:r>
              <a:rPr lang="en-US" dirty="0"/>
              <a:t>Lots of required paperwork for the borrower to sign, typically referred to as the “closing documents”;</a:t>
            </a:r>
          </a:p>
          <a:p>
            <a:pPr marL="625475" lvl="0"/>
            <a:r>
              <a:rPr lang="en-US" dirty="0"/>
              <a:t>The closing documents concerns the borrower’s legal organization under state law, the property’s land, the improvements on the land, as well as furnishings and fixtures of the improvements;</a:t>
            </a:r>
          </a:p>
          <a:p>
            <a:pPr marL="625475" lvl="0"/>
            <a:r>
              <a:rPr lang="en-US" dirty="0"/>
              <a:t>A title policy is issued confirming insurance amount, title-holder, legal description of the property, and indicates all documents on file with the county recorder related to</a:t>
            </a:r>
            <a:r>
              <a:rPr lang="en-US" baseline="0" dirty="0"/>
              <a:t> the land and improvements;</a:t>
            </a:r>
            <a:endParaRPr lang="en-US" dirty="0"/>
          </a:p>
          <a:p>
            <a:pPr marL="625475" lvl="0"/>
            <a:r>
              <a:rPr lang="en-US" dirty="0"/>
              <a:t>Once the Note is endorse the lender funds the loan and it is “closed”</a:t>
            </a:r>
          </a:p>
        </p:txBody>
      </p:sp>
    </p:spTree>
    <p:extLst>
      <p:ext uri="{BB962C8B-B14F-4D97-AF65-F5344CB8AC3E}">
        <p14:creationId xmlns:p14="http://schemas.microsoft.com/office/powerpoint/2010/main" val="304711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402" y="897622"/>
            <a:ext cx="8229600" cy="990600"/>
          </a:xfrm>
        </p:spPr>
        <p:txBody>
          <a:bodyPr>
            <a:normAutofit fontScale="90000"/>
          </a:bodyPr>
          <a:lstStyle/>
          <a:p>
            <a:pPr lvl="0" algn="ctr"/>
            <a:r>
              <a:rPr lang="en-US" dirty="0"/>
              <a:t>Types of Endorsements</a:t>
            </a:r>
            <a:br>
              <a:rPr lang="en-US" dirty="0"/>
            </a:br>
            <a:endParaRPr lang="en-US" dirty="0"/>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Ø"/>
            </a:pPr>
            <a:r>
              <a:rPr lang="en-US" dirty="0"/>
              <a:t>Refinance</a:t>
            </a:r>
            <a:r>
              <a:rPr lang="en-US" baseline="0" dirty="0"/>
              <a:t> or Acquisition transactions</a:t>
            </a:r>
          </a:p>
          <a:p>
            <a:pPr lvl="2"/>
            <a:r>
              <a:rPr lang="en-US" baseline="0" dirty="0"/>
              <a:t>Initial/Final endorsement</a:t>
            </a:r>
          </a:p>
          <a:p>
            <a:pPr lvl="1">
              <a:buFont typeface="Wingdings" panose="05000000000000000000" pitchFamily="2" charset="2"/>
              <a:buChar char="Ø"/>
            </a:pPr>
            <a:r>
              <a:rPr lang="en-US" baseline="0" dirty="0"/>
              <a:t>New Construction or Substantial Rehabilitation: two-part closing process</a:t>
            </a:r>
            <a:endParaRPr lang="en-US" dirty="0"/>
          </a:p>
          <a:p>
            <a:pPr lvl="2"/>
            <a:r>
              <a:rPr lang="en-US" dirty="0"/>
              <a:t>Initial Endorsement</a:t>
            </a:r>
          </a:p>
          <a:p>
            <a:pPr lvl="3"/>
            <a:r>
              <a:rPr lang="en-US" dirty="0"/>
              <a:t>Construction phase</a:t>
            </a:r>
          </a:p>
          <a:p>
            <a:pPr lvl="3"/>
            <a:r>
              <a:rPr lang="en-US" dirty="0"/>
              <a:t>Equity</a:t>
            </a:r>
          </a:p>
          <a:p>
            <a:pPr lvl="2"/>
            <a:r>
              <a:rPr lang="en-US" dirty="0"/>
              <a:t>Final Endorsement</a:t>
            </a:r>
          </a:p>
          <a:p>
            <a:pPr lvl="3"/>
            <a:r>
              <a:rPr lang="en-US" dirty="0"/>
              <a:t>Automatic conversion from construction loan to permanent loan</a:t>
            </a:r>
          </a:p>
          <a:p>
            <a:pPr marL="978408" lvl="3" indent="0">
              <a:buNone/>
            </a:pPr>
            <a:endParaRPr lang="en-US" dirty="0"/>
          </a:p>
        </p:txBody>
      </p:sp>
    </p:spTree>
    <p:extLst>
      <p:ext uri="{BB962C8B-B14F-4D97-AF65-F5344CB8AC3E}">
        <p14:creationId xmlns:p14="http://schemas.microsoft.com/office/powerpoint/2010/main" val="1227873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7A07E-236F-4E28-A3F7-E1DE257A1DE4}"/>
              </a:ext>
            </a:extLst>
          </p:cNvPr>
          <p:cNvSpPr>
            <a:spLocks noGrp="1"/>
          </p:cNvSpPr>
          <p:nvPr>
            <p:ph type="title"/>
          </p:nvPr>
        </p:nvSpPr>
        <p:spPr>
          <a:xfrm>
            <a:off x="677334" y="609600"/>
            <a:ext cx="8596668" cy="1320800"/>
          </a:xfrm>
        </p:spPr>
        <p:txBody>
          <a:bodyPr/>
          <a:lstStyle/>
          <a:p>
            <a:r>
              <a:rPr lang="en-US" dirty="0"/>
              <a:t>General Initial Closing Process / Timing</a:t>
            </a:r>
          </a:p>
        </p:txBody>
      </p:sp>
      <p:graphicFrame>
        <p:nvGraphicFramePr>
          <p:cNvPr id="6" name="Content Placeholder 5">
            <a:extLst>
              <a:ext uri="{FF2B5EF4-FFF2-40B4-BE49-F238E27FC236}">
                <a16:creationId xmlns:a16="http://schemas.microsoft.com/office/drawing/2014/main" id="{1ADD8C6B-DFFA-458F-B6DD-7E0C36D8FFDB}"/>
              </a:ext>
            </a:extLst>
          </p:cNvPr>
          <p:cNvGraphicFramePr>
            <a:graphicFrameLocks noGrp="1"/>
          </p:cNvGraphicFramePr>
          <p:nvPr>
            <p:ph idx="1"/>
            <p:extLst>
              <p:ext uri="{D42A27DB-BD31-4B8C-83A1-F6EECF244321}">
                <p14:modId xmlns:p14="http://schemas.microsoft.com/office/powerpoint/2010/main" val="2194432596"/>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4489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F2ACD-2827-40E3-A609-53A34545E418}"/>
              </a:ext>
            </a:extLst>
          </p:cNvPr>
          <p:cNvSpPr>
            <a:spLocks noGrp="1"/>
          </p:cNvSpPr>
          <p:nvPr>
            <p:ph type="title"/>
          </p:nvPr>
        </p:nvSpPr>
        <p:spPr/>
        <p:txBody>
          <a:bodyPr/>
          <a:lstStyle/>
          <a:p>
            <a:r>
              <a:rPr lang="en-US" dirty="0"/>
              <a:t>(d)(4) Closings – The Participants</a:t>
            </a:r>
          </a:p>
        </p:txBody>
      </p:sp>
      <p:sp>
        <p:nvSpPr>
          <p:cNvPr id="4" name="Text Placeholder 3">
            <a:extLst>
              <a:ext uri="{FF2B5EF4-FFF2-40B4-BE49-F238E27FC236}">
                <a16:creationId xmlns:a16="http://schemas.microsoft.com/office/drawing/2014/main" id="{86EBE427-B41C-4F1D-8E63-A3F161CDC93C}"/>
              </a:ext>
            </a:extLst>
          </p:cNvPr>
          <p:cNvSpPr>
            <a:spLocks noGrp="1"/>
          </p:cNvSpPr>
          <p:nvPr>
            <p:ph type="body" idx="1"/>
          </p:nvPr>
        </p:nvSpPr>
        <p:spPr/>
        <p:txBody>
          <a:bodyPr/>
          <a:lstStyle/>
          <a:p>
            <a:r>
              <a:rPr lang="en-US" dirty="0"/>
              <a:t>HUD</a:t>
            </a:r>
          </a:p>
        </p:txBody>
      </p:sp>
      <p:sp>
        <p:nvSpPr>
          <p:cNvPr id="3" name="Content Placeholder 2">
            <a:extLst>
              <a:ext uri="{FF2B5EF4-FFF2-40B4-BE49-F238E27FC236}">
                <a16:creationId xmlns:a16="http://schemas.microsoft.com/office/drawing/2014/main" id="{A2B94DCE-EBBD-4B30-8D18-7E72E3FD80C3}"/>
              </a:ext>
            </a:extLst>
          </p:cNvPr>
          <p:cNvSpPr>
            <a:spLocks noGrp="1"/>
          </p:cNvSpPr>
          <p:nvPr>
            <p:ph sz="half" idx="2"/>
          </p:nvPr>
        </p:nvSpPr>
        <p:spPr/>
        <p:txBody>
          <a:bodyPr>
            <a:normAutofit lnSpcReduction="10000"/>
          </a:bodyPr>
          <a:lstStyle/>
          <a:p>
            <a:r>
              <a:rPr lang="en-US" dirty="0"/>
              <a:t>Underwriter</a:t>
            </a:r>
          </a:p>
          <a:p>
            <a:r>
              <a:rPr lang="en-US" dirty="0"/>
              <a:t>Closing Coordinator</a:t>
            </a:r>
          </a:p>
          <a:p>
            <a:r>
              <a:rPr lang="en-US" dirty="0"/>
              <a:t>Technical Team</a:t>
            </a:r>
          </a:p>
          <a:p>
            <a:r>
              <a:rPr lang="en-US" dirty="0"/>
              <a:t>OGC</a:t>
            </a:r>
          </a:p>
          <a:p>
            <a:r>
              <a:rPr lang="en-US" dirty="0">
                <a:solidFill>
                  <a:schemeClr val="accent1">
                    <a:lumMod val="50000"/>
                  </a:schemeClr>
                </a:solidFill>
              </a:rPr>
              <a:t>Labor Relations</a:t>
            </a:r>
          </a:p>
          <a:p>
            <a:r>
              <a:rPr lang="en-US" dirty="0"/>
              <a:t>Others depending on Special Conditions:</a:t>
            </a:r>
          </a:p>
          <a:p>
            <a:pPr lvl="1"/>
            <a:r>
              <a:rPr lang="en-US" dirty="0">
                <a:solidFill>
                  <a:schemeClr val="accent1">
                    <a:lumMod val="50000"/>
                  </a:schemeClr>
                </a:solidFill>
              </a:rPr>
              <a:t>FHEO</a:t>
            </a:r>
          </a:p>
          <a:p>
            <a:pPr lvl="1"/>
            <a:r>
              <a:rPr lang="en-US" dirty="0"/>
              <a:t>Asset Management</a:t>
            </a:r>
          </a:p>
          <a:p>
            <a:pPr lvl="1"/>
            <a:endParaRPr lang="en-US" dirty="0"/>
          </a:p>
        </p:txBody>
      </p:sp>
      <p:sp>
        <p:nvSpPr>
          <p:cNvPr id="5" name="Text Placeholder 4">
            <a:extLst>
              <a:ext uri="{FF2B5EF4-FFF2-40B4-BE49-F238E27FC236}">
                <a16:creationId xmlns:a16="http://schemas.microsoft.com/office/drawing/2014/main" id="{7A6A2CD0-981A-47E3-9C29-271333B7F786}"/>
              </a:ext>
            </a:extLst>
          </p:cNvPr>
          <p:cNvSpPr>
            <a:spLocks noGrp="1"/>
          </p:cNvSpPr>
          <p:nvPr>
            <p:ph type="body" sz="quarter" idx="3"/>
          </p:nvPr>
        </p:nvSpPr>
        <p:spPr/>
        <p:txBody>
          <a:bodyPr/>
          <a:lstStyle/>
          <a:p>
            <a:r>
              <a:rPr lang="en-US" dirty="0"/>
              <a:t>Outside of HUD</a:t>
            </a:r>
          </a:p>
        </p:txBody>
      </p:sp>
      <p:sp>
        <p:nvSpPr>
          <p:cNvPr id="6" name="Content Placeholder 5">
            <a:extLst>
              <a:ext uri="{FF2B5EF4-FFF2-40B4-BE49-F238E27FC236}">
                <a16:creationId xmlns:a16="http://schemas.microsoft.com/office/drawing/2014/main" id="{BCDB3517-BDE0-436B-81C3-D7C9A216B5DA}"/>
              </a:ext>
            </a:extLst>
          </p:cNvPr>
          <p:cNvSpPr>
            <a:spLocks noGrp="1"/>
          </p:cNvSpPr>
          <p:nvPr>
            <p:ph sz="quarter" idx="4"/>
          </p:nvPr>
        </p:nvSpPr>
        <p:spPr/>
        <p:txBody>
          <a:bodyPr>
            <a:normAutofit lnSpcReduction="10000"/>
          </a:bodyPr>
          <a:lstStyle/>
          <a:p>
            <a:r>
              <a:rPr lang="en-US" dirty="0"/>
              <a:t>Lender</a:t>
            </a:r>
          </a:p>
          <a:p>
            <a:pPr lvl="1"/>
            <a:r>
              <a:rPr lang="en-US" dirty="0"/>
              <a:t>Lender’s Counsel</a:t>
            </a:r>
          </a:p>
          <a:p>
            <a:r>
              <a:rPr lang="en-US" dirty="0"/>
              <a:t>Borrower</a:t>
            </a:r>
          </a:p>
          <a:p>
            <a:pPr lvl="1"/>
            <a:r>
              <a:rPr lang="en-US" dirty="0"/>
              <a:t>Borrower’s Counsel</a:t>
            </a:r>
          </a:p>
          <a:p>
            <a:r>
              <a:rPr lang="en-US" dirty="0">
                <a:solidFill>
                  <a:schemeClr val="accent1">
                    <a:lumMod val="50000"/>
                  </a:schemeClr>
                </a:solidFill>
              </a:rPr>
              <a:t>General Contractor</a:t>
            </a:r>
          </a:p>
          <a:p>
            <a:pPr lvl="1"/>
            <a:r>
              <a:rPr lang="en-US" dirty="0">
                <a:solidFill>
                  <a:schemeClr val="accent1">
                    <a:lumMod val="50000"/>
                  </a:schemeClr>
                </a:solidFill>
              </a:rPr>
              <a:t>Surety</a:t>
            </a:r>
          </a:p>
          <a:p>
            <a:r>
              <a:rPr lang="en-US" dirty="0">
                <a:solidFill>
                  <a:schemeClr val="accent1">
                    <a:lumMod val="50000"/>
                  </a:schemeClr>
                </a:solidFill>
              </a:rPr>
              <a:t>Architect(s)</a:t>
            </a:r>
          </a:p>
          <a:p>
            <a:r>
              <a:rPr lang="en-US" dirty="0"/>
              <a:t>Title Company</a:t>
            </a:r>
          </a:p>
          <a:p>
            <a:endParaRPr lang="en-US" dirty="0"/>
          </a:p>
        </p:txBody>
      </p:sp>
    </p:spTree>
    <p:extLst>
      <p:ext uri="{BB962C8B-B14F-4D97-AF65-F5344CB8AC3E}">
        <p14:creationId xmlns:p14="http://schemas.microsoft.com/office/powerpoint/2010/main" val="270550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a:t>Office of Labor Relations</a:t>
            </a:r>
          </a:p>
        </p:txBody>
      </p:sp>
      <p:sp>
        <p:nvSpPr>
          <p:cNvPr id="7" name="Content Placeholder 6"/>
          <p:cNvSpPr>
            <a:spLocks noGrp="1"/>
          </p:cNvSpPr>
          <p:nvPr>
            <p:ph idx="1"/>
          </p:nvPr>
        </p:nvSpPr>
        <p:spPr>
          <a:xfrm>
            <a:off x="860868" y="1930400"/>
            <a:ext cx="8229600" cy="4343400"/>
          </a:xfrm>
        </p:spPr>
        <p:txBody>
          <a:bodyPr>
            <a:normAutofit/>
          </a:bodyPr>
          <a:lstStyle/>
          <a:p>
            <a:pPr lvl="0"/>
            <a:r>
              <a:rPr lang="en-US" dirty="0"/>
              <a:t>Involvement in New Construction/Sub Rehab transactions</a:t>
            </a:r>
          </a:p>
          <a:p>
            <a:r>
              <a:rPr lang="en-US" dirty="0"/>
              <a:t>Contact at initial endorsement and again at final endorsement</a:t>
            </a:r>
          </a:p>
          <a:p>
            <a:r>
              <a:rPr lang="en-US" dirty="0"/>
              <a:t>Initial Endorsement: role is to provide certification on current Davis-Bacon wage decision. </a:t>
            </a:r>
          </a:p>
          <a:p>
            <a:r>
              <a:rPr lang="en-US" dirty="0"/>
              <a:t>During construction phase OLR monitors the certified payrolls submitted by the General Contractor</a:t>
            </a:r>
          </a:p>
          <a:p>
            <a:r>
              <a:rPr lang="en-US" dirty="0"/>
              <a:t>Final Endorsement: role is to provide clearance on certified payrolls, or indicate $$ hold-back amount to clear payroll non-compliance issues</a:t>
            </a:r>
          </a:p>
          <a:p>
            <a:pPr marL="0" indent="0">
              <a:buNone/>
            </a:pPr>
            <a:endParaRPr lang="en-US" dirty="0"/>
          </a:p>
          <a:p>
            <a:endParaRPr lang="en-US" dirty="0"/>
          </a:p>
        </p:txBody>
      </p:sp>
    </p:spTree>
    <p:extLst>
      <p:ext uri="{BB962C8B-B14F-4D97-AF65-F5344CB8AC3E}">
        <p14:creationId xmlns:p14="http://schemas.microsoft.com/office/powerpoint/2010/main" val="109114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F67CC840-AE2B-4ADB-9FCB-93BFA721730B}"/>
              </a:ext>
            </a:extLst>
          </p:cNvPr>
          <p:cNvPicPr>
            <a:picLocks noGrp="1" noChangeAspect="1"/>
          </p:cNvPicPr>
          <p:nvPr>
            <p:ph sz="half" idx="2"/>
          </p:nvPr>
        </p:nvPicPr>
        <p:blipFill>
          <a:blip r:embed="rId3">
            <a:clrChange>
              <a:clrFrom>
                <a:srgbClr val="FFFFFF"/>
              </a:clrFrom>
              <a:clrTo>
                <a:srgbClr val="FFFFFF">
                  <a:alpha val="0"/>
                </a:srgbClr>
              </a:clrTo>
            </a:clrChange>
            <a:extLst>
              <a:ext uri="{837473B0-CC2E-450A-ABE3-18F120FF3D39}">
                <a1611:picAttrSrcUrl xmlns:a1611="http://schemas.microsoft.com/office/drawing/2016/11/main" r:id="rId4"/>
              </a:ext>
            </a:extLst>
          </a:blip>
          <a:stretch>
            <a:fillRect/>
          </a:stretch>
        </p:blipFill>
        <p:spPr>
          <a:xfrm>
            <a:off x="5489898" y="2023366"/>
            <a:ext cx="4017995" cy="4017995"/>
          </a:xfrm>
        </p:spPr>
      </p:pic>
      <p:sp>
        <p:nvSpPr>
          <p:cNvPr id="2" name="Title 1"/>
          <p:cNvSpPr>
            <a:spLocks noGrp="1"/>
          </p:cNvSpPr>
          <p:nvPr>
            <p:ph type="title"/>
          </p:nvPr>
        </p:nvSpPr>
        <p:spPr/>
        <p:txBody>
          <a:bodyPr>
            <a:normAutofit fontScale="90000"/>
          </a:bodyPr>
          <a:lstStyle/>
          <a:p>
            <a:r>
              <a:rPr lang="en-US" sz="4400" dirty="0"/>
              <a:t>Draft Closing Package </a:t>
            </a:r>
            <a:br>
              <a:rPr lang="en-US" sz="4400" dirty="0"/>
            </a:br>
            <a:r>
              <a:rPr lang="en-US" sz="4400" dirty="0"/>
              <a:t>– The Purpose</a:t>
            </a:r>
            <a:r>
              <a:rPr lang="en-US" dirty="0"/>
              <a:t>	</a:t>
            </a:r>
          </a:p>
        </p:txBody>
      </p:sp>
      <p:sp>
        <p:nvSpPr>
          <p:cNvPr id="3" name="Content Placeholder 2"/>
          <p:cNvSpPr>
            <a:spLocks noGrp="1"/>
          </p:cNvSpPr>
          <p:nvPr>
            <p:ph sz="half" idx="1"/>
          </p:nvPr>
        </p:nvSpPr>
        <p:spPr/>
        <p:txBody>
          <a:bodyPr>
            <a:normAutofit lnSpcReduction="10000"/>
          </a:bodyPr>
          <a:lstStyle/>
          <a:p>
            <a:pPr marL="0" indent="0">
              <a:buNone/>
            </a:pPr>
            <a:r>
              <a:rPr lang="en-US" dirty="0"/>
              <a:t>To ensure:</a:t>
            </a:r>
          </a:p>
          <a:p>
            <a:r>
              <a:rPr lang="en-US" dirty="0"/>
              <a:t>the terms of the firm commitment and any amendments are correctly presented in the form closing documents;</a:t>
            </a:r>
          </a:p>
          <a:p>
            <a:r>
              <a:rPr lang="en-US" dirty="0"/>
              <a:t>all special conditions are satisfactorily met;</a:t>
            </a:r>
          </a:p>
          <a:p>
            <a:r>
              <a:rPr lang="en-US" dirty="0"/>
              <a:t>all program obligations from the MAP Guide and the Closing Guide are met</a:t>
            </a:r>
          </a:p>
          <a:p>
            <a:r>
              <a:rPr lang="en-US" dirty="0"/>
              <a:t>all required fees are being collected in the correct amount</a:t>
            </a:r>
          </a:p>
        </p:txBody>
      </p:sp>
    </p:spTree>
    <p:extLst>
      <p:ext uri="{BB962C8B-B14F-4D97-AF65-F5344CB8AC3E}">
        <p14:creationId xmlns:p14="http://schemas.microsoft.com/office/powerpoint/2010/main" val="3223010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412</TotalTime>
  <Words>4740</Words>
  <Application>Microsoft Office PowerPoint</Application>
  <PresentationFormat>Widescreen</PresentationFormat>
  <Paragraphs>478</Paragraphs>
  <Slides>29</Slides>
  <Notes>27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29</vt:i4>
      </vt:variant>
    </vt:vector>
  </HeadingPairs>
  <TitlesOfParts>
    <vt:vector size="39" baseType="lpstr">
      <vt:lpstr>Arial</vt:lpstr>
      <vt:lpstr>Calibri</vt:lpstr>
      <vt:lpstr>Calibri Light</vt:lpstr>
      <vt:lpstr>Trebuchet MS</vt:lpstr>
      <vt:lpstr>Wingdings</vt:lpstr>
      <vt:lpstr>Wingdings 2</vt:lpstr>
      <vt:lpstr>Wingdings 3</vt:lpstr>
      <vt:lpstr>Facet</vt:lpstr>
      <vt:lpstr>Office Theme</vt:lpstr>
      <vt:lpstr>1_Facet</vt:lpstr>
      <vt:lpstr>Closing a D4</vt:lpstr>
      <vt:lpstr>(d)(4) Closing Training Agenda</vt:lpstr>
      <vt:lpstr>Multifamily Housing 221(d)(4) NC/SR Process</vt:lpstr>
      <vt:lpstr>What is a loan closing?</vt:lpstr>
      <vt:lpstr>Types of Endorsements </vt:lpstr>
      <vt:lpstr>General Initial Closing Process / Timing</vt:lpstr>
      <vt:lpstr>(d)(4) Closings – The Participants</vt:lpstr>
      <vt:lpstr>Office of Labor Relations</vt:lpstr>
      <vt:lpstr>Draft Closing Package  – The Purpose </vt:lpstr>
      <vt:lpstr>Program Obligations – Definition</vt:lpstr>
      <vt:lpstr>Special Conditions for (d)(4)</vt:lpstr>
      <vt:lpstr>Title &amp; Survey</vt:lpstr>
      <vt:lpstr>First Draw</vt:lpstr>
      <vt:lpstr>Other (d)(4) Specific Closing Documents</vt:lpstr>
      <vt:lpstr>Building Permits </vt:lpstr>
      <vt:lpstr>Housing Administrative Clearance</vt:lpstr>
      <vt:lpstr>Pre-Construction Conference</vt:lpstr>
      <vt:lpstr>Pre-Construction Conference Purpose</vt:lpstr>
      <vt:lpstr>Pre-Construction Conference Process</vt:lpstr>
      <vt:lpstr>Final Endorsement</vt:lpstr>
      <vt:lpstr>Final Endorsement</vt:lpstr>
      <vt:lpstr>Ginnie Mae</vt:lpstr>
      <vt:lpstr>Ginnie Mae   Pool Securitization / Delivery </vt:lpstr>
      <vt:lpstr>PowerPoint Presentation</vt:lpstr>
      <vt:lpstr>Ginnie Mae   Pool Securitization / Delivery cont’d… </vt:lpstr>
      <vt:lpstr>Ginnie Mae – Construction Draw  Securitization / Delivery </vt:lpstr>
      <vt:lpstr>Best Practices</vt:lpstr>
      <vt:lpstr>Best Practices</vt:lpstr>
      <vt:lpstr>Presenter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a D4</dc:title>
  <dc:creator>Scott Thurman</dc:creator>
  <cp:lastModifiedBy>Caitlin Oconnell</cp:lastModifiedBy>
  <cp:revision>28</cp:revision>
  <cp:lastPrinted>2019-08-30T15:50:47Z</cp:lastPrinted>
  <dcterms:created xsi:type="dcterms:W3CDTF">2019-08-12T14:19:02Z</dcterms:created>
  <dcterms:modified xsi:type="dcterms:W3CDTF">2019-09-13T16:53:57Z</dcterms:modified>
</cp:coreProperties>
</file>