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8" r:id="rId3"/>
    <p:sldId id="267" r:id="rId4"/>
    <p:sldId id="257" r:id="rId5"/>
    <p:sldId id="277" r:id="rId6"/>
    <p:sldId id="259" r:id="rId7"/>
    <p:sldId id="270" r:id="rId8"/>
    <p:sldId id="261" r:id="rId9"/>
    <p:sldId id="260" r:id="rId10"/>
    <p:sldId id="262" r:id="rId11"/>
    <p:sldId id="276" r:id="rId12"/>
    <p:sldId id="264" r:id="rId13"/>
    <p:sldId id="263" r:id="rId14"/>
    <p:sldId id="275"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6" autoAdjust="0"/>
    <p:restoredTop sz="86375" autoAdjust="0"/>
  </p:normalViewPr>
  <p:slideViewPr>
    <p:cSldViewPr snapToGrid="0" snapToObjects="1">
      <p:cViewPr varScale="1">
        <p:scale>
          <a:sx n="54" d="100"/>
          <a:sy n="54" d="100"/>
        </p:scale>
        <p:origin x="328" y="52"/>
      </p:cViewPr>
      <p:guideLst/>
    </p:cSldViewPr>
  </p:slideViewPr>
  <p:outlineViewPr>
    <p:cViewPr>
      <p:scale>
        <a:sx n="33" d="100"/>
        <a:sy n="33" d="100"/>
      </p:scale>
      <p:origin x="0" y="-1837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20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E09A855-3371-B24B-A433-39A1BE7DC910}" type="datetimeFigureOut">
              <a:rPr lang="en-US" smtClean="0"/>
              <a:t>9/6/2019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B493EC-FBBF-3148-AD24-C88C87FD5A30}" type="slidenum">
              <a:rPr lang="en-US" smtClean="0"/>
              <a:t>‹#›</a:t>
            </a:fld>
            <a:endParaRPr lang="en-US" dirty="0"/>
          </a:p>
        </p:txBody>
      </p:sp>
    </p:spTree>
    <p:extLst>
      <p:ext uri="{BB962C8B-B14F-4D97-AF65-F5344CB8AC3E}">
        <p14:creationId xmlns:p14="http://schemas.microsoft.com/office/powerpoint/2010/main" val="180018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B493EC-FBBF-3148-AD24-C88C87FD5A30}" type="slidenum">
              <a:rPr lang="en-US" smtClean="0"/>
              <a:t>5</a:t>
            </a:fld>
            <a:endParaRPr lang="en-US" dirty="0"/>
          </a:p>
        </p:txBody>
      </p:sp>
    </p:spTree>
    <p:extLst>
      <p:ext uri="{BB962C8B-B14F-4D97-AF65-F5344CB8AC3E}">
        <p14:creationId xmlns:p14="http://schemas.microsoft.com/office/powerpoint/2010/main" val="291962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When allowed per the construction contract, explain process and requirements for HUD approval.</a:t>
            </a:r>
          </a:p>
          <a:p>
            <a:endParaRPr lang="en-US" dirty="0"/>
          </a:p>
        </p:txBody>
      </p:sp>
      <p:sp>
        <p:nvSpPr>
          <p:cNvPr id="4" name="Slide Number Placeholder 3"/>
          <p:cNvSpPr>
            <a:spLocks noGrp="1"/>
          </p:cNvSpPr>
          <p:nvPr>
            <p:ph type="sldNum" sz="quarter" idx="5"/>
          </p:nvPr>
        </p:nvSpPr>
        <p:spPr/>
        <p:txBody>
          <a:bodyPr/>
          <a:lstStyle/>
          <a:p>
            <a:fld id="{7DB493EC-FBBF-3148-AD24-C88C87FD5A30}" type="slidenum">
              <a:rPr lang="en-US" smtClean="0"/>
              <a:t>7</a:t>
            </a:fld>
            <a:endParaRPr lang="en-US" dirty="0"/>
          </a:p>
        </p:txBody>
      </p:sp>
    </p:spTree>
    <p:extLst>
      <p:ext uri="{BB962C8B-B14F-4D97-AF65-F5344CB8AC3E}">
        <p14:creationId xmlns:p14="http://schemas.microsoft.com/office/powerpoint/2010/main" val="262584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When allowed per the construction contract, explain process and requirements for HUD approval.</a:t>
            </a:r>
          </a:p>
          <a:p>
            <a:endParaRPr lang="en-US" dirty="0"/>
          </a:p>
        </p:txBody>
      </p:sp>
      <p:sp>
        <p:nvSpPr>
          <p:cNvPr id="4" name="Slide Number Placeholder 3"/>
          <p:cNvSpPr>
            <a:spLocks noGrp="1"/>
          </p:cNvSpPr>
          <p:nvPr>
            <p:ph type="sldNum" sz="quarter" idx="5"/>
          </p:nvPr>
        </p:nvSpPr>
        <p:spPr/>
        <p:txBody>
          <a:bodyPr/>
          <a:lstStyle/>
          <a:p>
            <a:fld id="{7DB493EC-FBBF-3148-AD24-C88C87FD5A30}" type="slidenum">
              <a:rPr lang="en-US" smtClean="0"/>
              <a:t>8</a:t>
            </a:fld>
            <a:endParaRPr lang="en-US" dirty="0"/>
          </a:p>
        </p:txBody>
      </p:sp>
    </p:spTree>
    <p:extLst>
      <p:ext uri="{BB962C8B-B14F-4D97-AF65-F5344CB8AC3E}">
        <p14:creationId xmlns:p14="http://schemas.microsoft.com/office/powerpoint/2010/main" val="2602666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Define each and discuss supporting requirements, discuss when a change order is or isn’t required</a:t>
            </a:r>
          </a:p>
          <a:p>
            <a:endParaRPr lang="en-US" dirty="0"/>
          </a:p>
        </p:txBody>
      </p:sp>
      <p:sp>
        <p:nvSpPr>
          <p:cNvPr id="4" name="Slide Number Placeholder 3"/>
          <p:cNvSpPr>
            <a:spLocks noGrp="1"/>
          </p:cNvSpPr>
          <p:nvPr>
            <p:ph type="sldNum" sz="quarter" idx="5"/>
          </p:nvPr>
        </p:nvSpPr>
        <p:spPr/>
        <p:txBody>
          <a:bodyPr/>
          <a:lstStyle/>
          <a:p>
            <a:fld id="{7DB493EC-FBBF-3148-AD24-C88C87FD5A30}" type="slidenum">
              <a:rPr lang="en-US" smtClean="0"/>
              <a:t>9</a:t>
            </a:fld>
            <a:endParaRPr lang="en-US" dirty="0"/>
          </a:p>
        </p:txBody>
      </p:sp>
    </p:spTree>
    <p:extLst>
      <p:ext uri="{BB962C8B-B14F-4D97-AF65-F5344CB8AC3E}">
        <p14:creationId xmlns:p14="http://schemas.microsoft.com/office/powerpoint/2010/main" val="216355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sources of contingency during construction; explain typically limited to use for necessity &amp; time extension costs.</a:t>
            </a:r>
          </a:p>
        </p:txBody>
      </p:sp>
      <p:sp>
        <p:nvSpPr>
          <p:cNvPr id="4" name="Slide Number Placeholder 3"/>
          <p:cNvSpPr>
            <a:spLocks noGrp="1"/>
          </p:cNvSpPr>
          <p:nvPr>
            <p:ph type="sldNum" sz="quarter" idx="5"/>
          </p:nvPr>
        </p:nvSpPr>
        <p:spPr/>
        <p:txBody>
          <a:bodyPr/>
          <a:lstStyle/>
          <a:p>
            <a:fld id="{7DB493EC-FBBF-3148-AD24-C88C87FD5A30}" type="slidenum">
              <a:rPr lang="en-US" smtClean="0"/>
              <a:t>10</a:t>
            </a:fld>
            <a:endParaRPr lang="en-US" dirty="0"/>
          </a:p>
        </p:txBody>
      </p:sp>
    </p:spTree>
    <p:extLst>
      <p:ext uri="{BB962C8B-B14F-4D97-AF65-F5344CB8AC3E}">
        <p14:creationId xmlns:p14="http://schemas.microsoft.com/office/powerpoint/2010/main" val="397480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needs to be included with a PTO and who must approve</a:t>
            </a:r>
          </a:p>
        </p:txBody>
      </p:sp>
      <p:sp>
        <p:nvSpPr>
          <p:cNvPr id="4" name="Slide Number Placeholder 3"/>
          <p:cNvSpPr>
            <a:spLocks noGrp="1"/>
          </p:cNvSpPr>
          <p:nvPr>
            <p:ph type="sldNum" sz="quarter" idx="5"/>
          </p:nvPr>
        </p:nvSpPr>
        <p:spPr/>
        <p:txBody>
          <a:bodyPr/>
          <a:lstStyle/>
          <a:p>
            <a:fld id="{7DB493EC-FBBF-3148-AD24-C88C87FD5A30}" type="slidenum">
              <a:rPr lang="en-US" smtClean="0"/>
              <a:t>11</a:t>
            </a:fld>
            <a:endParaRPr lang="en-US" dirty="0"/>
          </a:p>
        </p:txBody>
      </p:sp>
    </p:spTree>
    <p:extLst>
      <p:ext uri="{BB962C8B-B14F-4D97-AF65-F5344CB8AC3E}">
        <p14:creationId xmlns:p14="http://schemas.microsoft.com/office/powerpoint/2010/main" val="413128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needs to be included with a PTO and who must approve</a:t>
            </a:r>
          </a:p>
        </p:txBody>
      </p:sp>
      <p:sp>
        <p:nvSpPr>
          <p:cNvPr id="4" name="Slide Number Placeholder 3"/>
          <p:cNvSpPr>
            <a:spLocks noGrp="1"/>
          </p:cNvSpPr>
          <p:nvPr>
            <p:ph type="sldNum" sz="quarter" idx="5"/>
          </p:nvPr>
        </p:nvSpPr>
        <p:spPr/>
        <p:txBody>
          <a:bodyPr/>
          <a:lstStyle/>
          <a:p>
            <a:fld id="{7DB493EC-FBBF-3148-AD24-C88C87FD5A30}" type="slidenum">
              <a:rPr lang="en-US" smtClean="0"/>
              <a:t>12</a:t>
            </a:fld>
            <a:endParaRPr lang="en-US" dirty="0"/>
          </a:p>
        </p:txBody>
      </p:sp>
    </p:spTree>
    <p:extLst>
      <p:ext uri="{BB962C8B-B14F-4D97-AF65-F5344CB8AC3E}">
        <p14:creationId xmlns:p14="http://schemas.microsoft.com/office/powerpoint/2010/main" val="2122685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David Jasso to discuss how he prepares development team for final &amp; what is reviewed during a final inspection in order to issue 100% Completion; explain final retainage released at Final Endorsement Closing.</a:t>
            </a:r>
          </a:p>
          <a:p>
            <a:endParaRPr lang="en-US" dirty="0"/>
          </a:p>
        </p:txBody>
      </p:sp>
      <p:sp>
        <p:nvSpPr>
          <p:cNvPr id="4" name="Slide Number Placeholder 3"/>
          <p:cNvSpPr>
            <a:spLocks noGrp="1"/>
          </p:cNvSpPr>
          <p:nvPr>
            <p:ph type="sldNum" sz="quarter" idx="5"/>
          </p:nvPr>
        </p:nvSpPr>
        <p:spPr/>
        <p:txBody>
          <a:bodyPr/>
          <a:lstStyle/>
          <a:p>
            <a:fld id="{7DB493EC-FBBF-3148-AD24-C88C87FD5A30}" type="slidenum">
              <a:rPr lang="en-US" smtClean="0"/>
              <a:t>13</a:t>
            </a:fld>
            <a:endParaRPr lang="en-US" dirty="0"/>
          </a:p>
        </p:txBody>
      </p:sp>
    </p:spTree>
    <p:extLst>
      <p:ext uri="{BB962C8B-B14F-4D97-AF65-F5344CB8AC3E}">
        <p14:creationId xmlns:p14="http://schemas.microsoft.com/office/powerpoint/2010/main" val="1166372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David Jasso to discuss how he prepares development team for final &amp; what is reviewed during a final inspection in order to issue 100% Completion; explain final retainage released at Final Endorsement Closing.</a:t>
            </a:r>
          </a:p>
          <a:p>
            <a:endParaRPr lang="en-US" dirty="0"/>
          </a:p>
        </p:txBody>
      </p:sp>
      <p:sp>
        <p:nvSpPr>
          <p:cNvPr id="4" name="Slide Number Placeholder 3"/>
          <p:cNvSpPr>
            <a:spLocks noGrp="1"/>
          </p:cNvSpPr>
          <p:nvPr>
            <p:ph type="sldNum" sz="quarter" idx="5"/>
          </p:nvPr>
        </p:nvSpPr>
        <p:spPr/>
        <p:txBody>
          <a:bodyPr/>
          <a:lstStyle/>
          <a:p>
            <a:fld id="{7DB493EC-FBBF-3148-AD24-C88C87FD5A30}" type="slidenum">
              <a:rPr lang="en-US" smtClean="0"/>
              <a:t>14</a:t>
            </a:fld>
            <a:endParaRPr lang="en-US" dirty="0"/>
          </a:p>
        </p:txBody>
      </p:sp>
    </p:spTree>
    <p:extLst>
      <p:ext uri="{BB962C8B-B14F-4D97-AF65-F5344CB8AC3E}">
        <p14:creationId xmlns:p14="http://schemas.microsoft.com/office/powerpoint/2010/main" val="3186243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a:xfrm>
            <a:off x="3686185" y="6459785"/>
            <a:ext cx="4201771" cy="365125"/>
          </a:xfrm>
        </p:spPr>
        <p:txBody>
          <a:bodyPr/>
          <a:lstStyle/>
          <a:p>
            <a:endParaRPr lang="en-US" dirty="0"/>
          </a:p>
        </p:txBody>
      </p:sp>
      <p:sp>
        <p:nvSpPr>
          <p:cNvPr id="6" name="Slide Number Placeholder 5"/>
          <p:cNvSpPr>
            <a:spLocks noGrp="1"/>
          </p:cNvSpPr>
          <p:nvPr>
            <p:ph type="sldNum" sz="quarter" idx="12"/>
          </p:nvPr>
        </p:nvSpPr>
        <p:spPr>
          <a:xfrm>
            <a:off x="1097280" y="6446837"/>
            <a:ext cx="1312025" cy="365125"/>
          </a:xfrm>
        </p:spPr>
        <p:txBody>
          <a:bodyPr/>
          <a:lstStyle>
            <a:lvl1pPr algn="l">
              <a:defRPr/>
            </a:lvl1pPr>
          </a:lstStyle>
          <a:p>
            <a:fld id="{4FAB73BC-B049-4115-A692-8D63A059BFB8}"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0567" y="6451115"/>
            <a:ext cx="3437062" cy="3508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0567" y="6451115"/>
            <a:ext cx="3437062" cy="35086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50951"/>
            <a:ext cx="10058400" cy="983257"/>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0567" y="6451115"/>
            <a:ext cx="3437062" cy="35086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0567" y="6451115"/>
            <a:ext cx="3437062" cy="35086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457200" y="6458480"/>
            <a:ext cx="1312025" cy="365125"/>
          </a:xfrm>
        </p:spPr>
        <p:txBody>
          <a:bodyPr/>
          <a:lstStyle>
            <a:lvl1pPr>
              <a:defRPr>
                <a:solidFill>
                  <a:schemeClr val="bg1"/>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186120"/>
            <a:ext cx="10058400" cy="109390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517301"/>
            <a:ext cx="10058400" cy="4351793"/>
          </a:xfrm>
          <a:prstGeom prst="rect">
            <a:avLst/>
          </a:prstGeom>
        </p:spPr>
        <p:txBody>
          <a:bodyPr vert="horz" lIns="0" tIns="45720" rIns="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459785"/>
            <a:ext cx="4513270"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7280" y="6446837"/>
            <a:ext cx="1312025" cy="365125"/>
          </a:xfrm>
          <a:prstGeom prst="rect">
            <a:avLst/>
          </a:prstGeom>
        </p:spPr>
        <p:txBody>
          <a:bodyPr vert="horz" lIns="91440" tIns="45720" rIns="91440" bIns="45720" rtlCol="0" anchor="ctr"/>
          <a:lstStyle>
            <a:lvl1pPr algn="l">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097280" y="130577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30567" y="6451115"/>
            <a:ext cx="3437062" cy="35086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Arial"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Arial"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Arial"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Arial"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iki.dtonline.org/index.php/Nuts,_Bolts_and_Washers"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channel9.msdn.com/Blogs/Dan/Countdown-to-PDC2008-By-Developers-for-Developers-Don-Box-and-Chris-Anderson" TargetMode="Externa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0374" y="808401"/>
            <a:ext cx="6574802" cy="2647232"/>
          </a:xfrm>
        </p:spPr>
        <p:txBody>
          <a:bodyPr>
            <a:normAutofit/>
          </a:bodyPr>
          <a:lstStyle/>
          <a:p>
            <a:pPr algn="ctr"/>
            <a:r>
              <a:rPr lang="en-US" sz="5400" dirty="0"/>
              <a:t>The Nuts &amp; Bolts of Servicing a 221(d)(4) Construction Loan</a:t>
            </a:r>
          </a:p>
        </p:txBody>
      </p:sp>
      <p:sp>
        <p:nvSpPr>
          <p:cNvPr id="3" name="Subtitle 2"/>
          <p:cNvSpPr>
            <a:spLocks noGrp="1"/>
          </p:cNvSpPr>
          <p:nvPr>
            <p:ph type="subTitle" idx="1"/>
          </p:nvPr>
        </p:nvSpPr>
        <p:spPr>
          <a:xfrm>
            <a:off x="6096000" y="3684232"/>
            <a:ext cx="4798142" cy="2306993"/>
          </a:xfrm>
        </p:spPr>
        <p:txBody>
          <a:bodyPr>
            <a:noAutofit/>
          </a:bodyPr>
          <a:lstStyle/>
          <a:p>
            <a:pPr algn="ctr">
              <a:lnSpc>
                <a:spcPct val="100000"/>
              </a:lnSpc>
            </a:pPr>
            <a:r>
              <a:rPr lang="en-US" sz="2000" cap="none" spc="-50" dirty="0">
                <a:solidFill>
                  <a:schemeClr val="tx1">
                    <a:lumMod val="85000"/>
                    <a:lumOff val="15000"/>
                  </a:schemeClr>
                </a:solidFill>
                <a:latin typeface="Arial" panose="020B0604020202020204" pitchFamily="34" charset="0"/>
                <a:ea typeface="+mj-ea"/>
                <a:cs typeface="Arial" panose="020B0604020202020204" pitchFamily="34" charset="0"/>
              </a:rPr>
              <a:t>Lena Nazarian, Love Funding</a:t>
            </a:r>
          </a:p>
          <a:p>
            <a:pPr algn="ctr">
              <a:lnSpc>
                <a:spcPct val="100000"/>
              </a:lnSpc>
            </a:pPr>
            <a:r>
              <a:rPr lang="en-US" sz="2000" cap="none" spc="-50" dirty="0">
                <a:solidFill>
                  <a:schemeClr val="tx1">
                    <a:lumMod val="85000"/>
                    <a:lumOff val="15000"/>
                  </a:schemeClr>
                </a:solidFill>
                <a:latin typeface="Arial" panose="020B0604020202020204" pitchFamily="34" charset="0"/>
                <a:ea typeface="+mj-ea"/>
                <a:cs typeface="Arial" panose="020B0604020202020204" pitchFamily="34" charset="0"/>
              </a:rPr>
              <a:t>David Jasso, </a:t>
            </a:r>
            <a:r>
              <a:rPr lang="en-US" sz="2000" cap="none" spc="-50" dirty="0" err="1">
                <a:solidFill>
                  <a:schemeClr val="tx1">
                    <a:lumMod val="85000"/>
                    <a:lumOff val="15000"/>
                  </a:schemeClr>
                </a:solidFill>
                <a:latin typeface="Arial" panose="020B0604020202020204" pitchFamily="34" charset="0"/>
                <a:ea typeface="+mj-ea"/>
                <a:cs typeface="Arial" panose="020B0604020202020204" pitchFamily="34" charset="0"/>
              </a:rPr>
              <a:t>Leetex</a:t>
            </a:r>
            <a:r>
              <a:rPr lang="en-US" sz="2000" cap="none" spc="-50" dirty="0">
                <a:solidFill>
                  <a:schemeClr val="tx1">
                    <a:lumMod val="85000"/>
                    <a:lumOff val="15000"/>
                  </a:schemeClr>
                </a:solidFill>
                <a:latin typeface="Arial" panose="020B0604020202020204" pitchFamily="34" charset="0"/>
                <a:ea typeface="+mj-ea"/>
                <a:cs typeface="Arial" panose="020B0604020202020204" pitchFamily="34" charset="0"/>
              </a:rPr>
              <a:t> Group</a:t>
            </a:r>
          </a:p>
        </p:txBody>
      </p:sp>
      <p:pic>
        <p:nvPicPr>
          <p:cNvPr id="6" name="Picture 5" descr="A picture containing metalware&#10;&#10;Description automatically generated">
            <a:extLst>
              <a:ext uri="{FF2B5EF4-FFF2-40B4-BE49-F238E27FC236}">
                <a16:creationId xmlns:a16="http://schemas.microsoft.com/office/drawing/2014/main" xmlns="" id="{B1E62048-8CAF-4043-95F9-AE7CCD0AB47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832043" y="653143"/>
            <a:ext cx="4337277" cy="2775857"/>
          </a:xfrm>
          <a:prstGeom prst="rect">
            <a:avLst/>
          </a:prstGeom>
        </p:spPr>
      </p:pic>
      <p:pic>
        <p:nvPicPr>
          <p:cNvPr id="9" name="Picture 8">
            <a:extLst>
              <a:ext uri="{FF2B5EF4-FFF2-40B4-BE49-F238E27FC236}">
                <a16:creationId xmlns:a16="http://schemas.microsoft.com/office/drawing/2014/main" xmlns="" id="{5448739C-04DC-449B-8D10-59510C74CA98}"/>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2042615" y="3918015"/>
            <a:ext cx="1998825" cy="1401238"/>
          </a:xfrm>
          <a:prstGeom prst="rect">
            <a:avLst/>
          </a:prstGeom>
        </p:spPr>
      </p:pic>
      <p:sp>
        <p:nvSpPr>
          <p:cNvPr id="4" name="TextBox 3">
            <a:extLst>
              <a:ext uri="{FF2B5EF4-FFF2-40B4-BE49-F238E27FC236}">
                <a16:creationId xmlns:a16="http://schemas.microsoft.com/office/drawing/2014/main" xmlns="" id="{EB8CC744-14CD-4369-9DBA-DD7085CC26F8}"/>
              </a:ext>
            </a:extLst>
          </p:cNvPr>
          <p:cNvSpPr txBox="1"/>
          <p:nvPr/>
        </p:nvSpPr>
        <p:spPr>
          <a:xfrm>
            <a:off x="605620" y="5991225"/>
            <a:ext cx="10384597" cy="307777"/>
          </a:xfrm>
          <a:prstGeom prst="rect">
            <a:avLst/>
          </a:prstGeom>
          <a:noFill/>
        </p:spPr>
        <p:txBody>
          <a:bodyPr wrap="square" rtlCol="0">
            <a:spAutoFit/>
          </a:bodyPr>
          <a:lstStyle/>
          <a:p>
            <a:r>
              <a:rPr lang="en-US" sz="1400" dirty="0"/>
              <a:t>Reference: HUD MAP GUIDE, CHAPTER 12 &amp; APPENDIX 12 – CONSTRUCTION PERIOD</a:t>
            </a:r>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402" y="150951"/>
            <a:ext cx="10058400" cy="983257"/>
          </a:xfrm>
        </p:spPr>
        <p:txBody>
          <a:bodyPr>
            <a:normAutofit/>
          </a:bodyPr>
          <a:lstStyle/>
          <a:p>
            <a:r>
              <a:rPr lang="en-US" sz="3200" b="1" dirty="0"/>
              <a:t>Change Order Funding &amp; Contingency</a:t>
            </a:r>
          </a:p>
        </p:txBody>
      </p:sp>
      <p:sp>
        <p:nvSpPr>
          <p:cNvPr id="3" name="Content Placeholder 2"/>
          <p:cNvSpPr>
            <a:spLocks noGrp="1"/>
          </p:cNvSpPr>
          <p:nvPr>
            <p:ph idx="1"/>
          </p:nvPr>
        </p:nvSpPr>
        <p:spPr>
          <a:xfrm>
            <a:off x="914400" y="1447059"/>
            <a:ext cx="10241280" cy="4767309"/>
          </a:xfrm>
        </p:spPr>
        <p:txBody>
          <a:bodyPr>
            <a:normAutofit fontScale="92500" lnSpcReduction="20000"/>
          </a:bodyPr>
          <a:lstStyle/>
          <a:p>
            <a:pPr lvl="1"/>
            <a:r>
              <a:rPr lang="en-US" sz="2200" dirty="0"/>
              <a:t>Lender ensures that there is adequate funding for all proposed change orders.</a:t>
            </a:r>
          </a:p>
          <a:p>
            <a:pPr marL="201168" lvl="1" indent="0">
              <a:buNone/>
            </a:pPr>
            <a:endParaRPr lang="en-US" sz="1200" dirty="0"/>
          </a:p>
          <a:p>
            <a:pPr lvl="1"/>
            <a:r>
              <a:rPr lang="en-US" sz="2200" dirty="0"/>
              <a:t>Payment for approved and completed change order work is billed separately using form HUD-92464M, Request for Approval of Advance of Escrow Funds.</a:t>
            </a:r>
          </a:p>
          <a:p>
            <a:pPr marL="201168" lvl="1" indent="0">
              <a:buNone/>
            </a:pPr>
            <a:endParaRPr lang="en-US" sz="1200" dirty="0"/>
          </a:p>
          <a:p>
            <a:pPr lvl="1"/>
            <a:r>
              <a:rPr lang="en-US" sz="2200" dirty="0"/>
              <a:t>HUD-92464M includes certification by Architect and HUD Inspector that all work covered by the change order has been acceptably completed in accordance with contract documents.</a:t>
            </a:r>
          </a:p>
          <a:p>
            <a:pPr marL="201168" lvl="1" indent="0">
              <a:buNone/>
            </a:pPr>
            <a:endParaRPr lang="en-US" sz="1100" dirty="0"/>
          </a:p>
          <a:p>
            <a:pPr lvl="1"/>
            <a:r>
              <a:rPr lang="en-US" sz="2200" u="sng" dirty="0"/>
              <a:t>Substantial Rehabilitation Projects</a:t>
            </a:r>
            <a:r>
              <a:rPr lang="en-US" sz="2200" dirty="0"/>
              <a:t>: Contingency funds are included in the mortgage and used to fund approved “necessary” change orders.  After substantial rehab is complete, any remaining contingency may be used for further upgrades/betterments, an initial deposit to the replacement reserve or to reduce the mortgage principal balance.</a:t>
            </a:r>
          </a:p>
          <a:p>
            <a:pPr marL="201168" lvl="1" indent="0">
              <a:buNone/>
            </a:pPr>
            <a:endParaRPr lang="en-US" sz="1200" dirty="0"/>
          </a:p>
          <a:p>
            <a:pPr lvl="1"/>
            <a:r>
              <a:rPr lang="en-US" sz="2200" u="sng" dirty="0"/>
              <a:t>New Construction Projects</a:t>
            </a:r>
            <a:r>
              <a:rPr lang="en-US" sz="2200" dirty="0"/>
              <a:t>:  Contingency reserve (2% of the loan amount) is established within the Working Capital Escrow funded by the Borrower and used to pay for approved “necessary” change orders and construction cost overruns.  Any unused contingency is returned to the Borrower at final endorsement closing. </a:t>
            </a:r>
          </a:p>
          <a:p>
            <a:pPr marL="201168" lvl="1" indent="0">
              <a:buNone/>
            </a:pPr>
            <a:endParaRPr lang="en-US" sz="1200" dirty="0"/>
          </a:p>
          <a:p>
            <a:pPr lvl="1"/>
            <a:r>
              <a:rPr lang="en-US" sz="2200" dirty="0"/>
              <a:t>Approved “betterment” change orders are </a:t>
            </a:r>
            <a:r>
              <a:rPr lang="en-US" sz="2200" u="sng" dirty="0"/>
              <a:t>not</a:t>
            </a:r>
            <a:r>
              <a:rPr lang="en-US" sz="2200" dirty="0"/>
              <a:t> funded from above described contingencies during construction; Lender establishes a separate escrow funded by other sources.</a:t>
            </a:r>
          </a:p>
          <a:p>
            <a:endParaRPr lang="en-US" sz="22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606201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Retainage Reduction</a:t>
            </a:r>
          </a:p>
        </p:txBody>
      </p:sp>
      <p:sp>
        <p:nvSpPr>
          <p:cNvPr id="3" name="Content Placeholder 2"/>
          <p:cNvSpPr>
            <a:spLocks noGrp="1"/>
          </p:cNvSpPr>
          <p:nvPr>
            <p:ph idx="1"/>
          </p:nvPr>
        </p:nvSpPr>
        <p:spPr>
          <a:xfrm>
            <a:off x="1097279" y="1425845"/>
            <a:ext cx="10154489" cy="4889714"/>
          </a:xfrm>
        </p:spPr>
        <p:txBody>
          <a:bodyPr>
            <a:normAutofit fontScale="85000" lnSpcReduction="20000"/>
          </a:bodyPr>
          <a:lstStyle/>
          <a:p>
            <a:pPr marL="0" indent="0">
              <a:buNone/>
            </a:pPr>
            <a:r>
              <a:rPr lang="en-US" sz="2400" dirty="0"/>
              <a:t>The construction contract provides for a standard 10% holdback (retainage).  If retainage reduction during the construction period has been agreed upon by Owner and Contractor, it is established by a rider to the contract which describes how retainage is reduced according to the guidance below:</a:t>
            </a:r>
          </a:p>
          <a:p>
            <a:pPr marL="201168" lvl="1" indent="0">
              <a:buNone/>
            </a:pPr>
            <a:endParaRPr lang="en-US" sz="1200" dirty="0"/>
          </a:p>
          <a:p>
            <a:pPr lvl="1"/>
            <a:r>
              <a:rPr lang="en-US" sz="2400" dirty="0"/>
              <a:t>Contractor has no identity-of-interest with the Owner that is greater than a 5% equity interest in the ownership entity.</a:t>
            </a:r>
          </a:p>
          <a:p>
            <a:pPr marL="201168" lvl="1" indent="0">
              <a:buNone/>
            </a:pPr>
            <a:endParaRPr lang="en-US" sz="1300" dirty="0"/>
          </a:p>
          <a:p>
            <a:pPr lvl="1"/>
            <a:r>
              <a:rPr lang="en-US" sz="2400" dirty="0"/>
              <a:t>Prior written consent from Surety (when bond involved) must be obtained and attached to the request for reduction.</a:t>
            </a:r>
          </a:p>
          <a:p>
            <a:pPr marL="201168" lvl="1" indent="0">
              <a:buNone/>
            </a:pPr>
            <a:endParaRPr lang="en-US" sz="1300" dirty="0"/>
          </a:p>
          <a:p>
            <a:pPr lvl="1"/>
            <a:r>
              <a:rPr lang="en-US" sz="2200" dirty="0"/>
              <a:t>Contractor’s performance is acceptable with regard to quality and progress of the work, changes to the work and compliance with contract documents (including satisfaction of all Davis-Bacon payroll requirements).</a:t>
            </a:r>
          </a:p>
          <a:p>
            <a:pPr marL="0" indent="0">
              <a:buNone/>
            </a:pPr>
            <a:r>
              <a:rPr lang="en-US" sz="2200" dirty="0"/>
              <a:t>Assuming the above conditions are met and subject to Lender and HUD approval:</a:t>
            </a:r>
          </a:p>
          <a:p>
            <a:pPr marL="457200" indent="-457200">
              <a:buFont typeface="+mj-lt"/>
              <a:buAutoNum type="arabicPeriod"/>
            </a:pPr>
            <a:r>
              <a:rPr lang="en-US" sz="2200" dirty="0"/>
              <a:t>10% retainage held until 50% completion, then reduced to 5%</a:t>
            </a:r>
          </a:p>
          <a:p>
            <a:pPr marL="457200" indent="-457200">
              <a:buFont typeface="+mj-lt"/>
              <a:buAutoNum type="arabicPeriod"/>
            </a:pPr>
            <a:r>
              <a:rPr lang="en-US" sz="2200" dirty="0"/>
              <a:t>5% retainage held until 75% completion, then reduced to 2.5%</a:t>
            </a:r>
          </a:p>
          <a:p>
            <a:pPr marL="457200" indent="-457200">
              <a:buFont typeface="+mj-lt"/>
              <a:buAutoNum type="arabicPeriod"/>
            </a:pPr>
            <a:r>
              <a:rPr lang="en-US" sz="2200" dirty="0"/>
              <a:t>2.5% retainage held until Final Endorsement closing</a:t>
            </a:r>
          </a:p>
          <a:p>
            <a:endParaRPr lang="en-US" dirty="0"/>
          </a:p>
        </p:txBody>
      </p:sp>
    </p:spTree>
    <p:extLst>
      <p:ext uri="{BB962C8B-B14F-4D97-AF65-F5344CB8AC3E}">
        <p14:creationId xmlns:p14="http://schemas.microsoft.com/office/powerpoint/2010/main" val="118853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HUD Permission to Occupy (PTO)</a:t>
            </a:r>
          </a:p>
        </p:txBody>
      </p:sp>
      <p:sp>
        <p:nvSpPr>
          <p:cNvPr id="3" name="Content Placeholder 2"/>
          <p:cNvSpPr>
            <a:spLocks noGrp="1"/>
          </p:cNvSpPr>
          <p:nvPr>
            <p:ph idx="1"/>
          </p:nvPr>
        </p:nvSpPr>
        <p:spPr>
          <a:xfrm>
            <a:off x="919049" y="1637028"/>
            <a:ext cx="10735676" cy="4438307"/>
          </a:xfrm>
        </p:spPr>
        <p:txBody>
          <a:bodyPr>
            <a:normAutofit fontScale="92500" lnSpcReduction="20000"/>
          </a:bodyPr>
          <a:lstStyle/>
          <a:p>
            <a:pPr lvl="1"/>
            <a:r>
              <a:rPr lang="en-US" sz="2600" dirty="0"/>
              <a:t>Permission to Occupy (PTO) form HUD-92485 is executed by HUD before Borrower permits occupancy of any units.</a:t>
            </a:r>
          </a:p>
          <a:p>
            <a:pPr marL="201168" lvl="1" indent="0">
              <a:buNone/>
            </a:pPr>
            <a:endParaRPr lang="en-US" sz="1200" dirty="0"/>
          </a:p>
          <a:p>
            <a:pPr lvl="1"/>
            <a:r>
              <a:rPr lang="en-US" sz="2600" dirty="0"/>
              <a:t>Property is inspected and PTO is signed by Contractor, Borrower, Architect, HUD Inspector, Lender then submitted by Lender to HUD for approval.</a:t>
            </a:r>
          </a:p>
          <a:p>
            <a:pPr marL="201168" lvl="1" indent="0">
              <a:buNone/>
            </a:pPr>
            <a:endParaRPr lang="en-US" sz="1200" dirty="0"/>
          </a:p>
          <a:p>
            <a:pPr lvl="1"/>
            <a:r>
              <a:rPr lang="en-US" sz="2600" dirty="0"/>
              <a:t>Units must have safe means of ingress and egress.</a:t>
            </a:r>
            <a:endParaRPr lang="en-US" sz="2200" dirty="0"/>
          </a:p>
          <a:p>
            <a:pPr marL="201168" lvl="1" indent="0">
              <a:buNone/>
            </a:pPr>
            <a:endParaRPr lang="en-US" sz="1200" dirty="0"/>
          </a:p>
          <a:p>
            <a:pPr lvl="1"/>
            <a:r>
              <a:rPr lang="en-US" sz="2600" dirty="0"/>
              <a:t>Include Certificate of Occupancy (“C of O”) or equivalent permit from the governing municipal authority for review.</a:t>
            </a:r>
          </a:p>
          <a:p>
            <a:pPr marL="201168" lvl="1" indent="0">
              <a:buNone/>
            </a:pPr>
            <a:endParaRPr lang="en-US" sz="1300" dirty="0"/>
          </a:p>
          <a:p>
            <a:pPr lvl="1"/>
            <a:r>
              <a:rPr lang="en-US" sz="2600" dirty="0"/>
              <a:t>Include accord or certificate of property and liability insurance from the Borrower’s insurance company for review.</a:t>
            </a:r>
          </a:p>
          <a:p>
            <a:pPr marL="201168" lvl="1" indent="0">
              <a:buNone/>
            </a:pPr>
            <a:endParaRPr lang="en-US" sz="1300" dirty="0"/>
          </a:p>
          <a:p>
            <a:pPr lvl="1"/>
            <a:r>
              <a:rPr lang="en-US" sz="2600" dirty="0"/>
              <a:t>PTO may be submitted and approved with a temporary C of O; however, final certificates must be issued for final endorsement closing.</a:t>
            </a:r>
          </a:p>
        </p:txBody>
      </p:sp>
    </p:spTree>
    <p:extLst>
      <p:ext uri="{BB962C8B-B14F-4D97-AF65-F5344CB8AC3E}">
        <p14:creationId xmlns:p14="http://schemas.microsoft.com/office/powerpoint/2010/main" val="399059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0952"/>
            <a:ext cx="10058400" cy="985390"/>
          </a:xfrm>
        </p:spPr>
        <p:txBody>
          <a:bodyPr>
            <a:normAutofit/>
          </a:bodyPr>
          <a:lstStyle/>
          <a:p>
            <a:r>
              <a:rPr lang="en-US" sz="3200" b="1" dirty="0"/>
              <a:t>Final Inspection and 100% Completion</a:t>
            </a:r>
          </a:p>
        </p:txBody>
      </p:sp>
      <p:sp>
        <p:nvSpPr>
          <p:cNvPr id="3" name="Content Placeholder 2"/>
          <p:cNvSpPr>
            <a:spLocks noGrp="1"/>
          </p:cNvSpPr>
          <p:nvPr>
            <p:ph idx="1"/>
          </p:nvPr>
        </p:nvSpPr>
        <p:spPr>
          <a:xfrm>
            <a:off x="914400" y="1323975"/>
            <a:ext cx="10210800" cy="5038080"/>
          </a:xfrm>
        </p:spPr>
        <p:txBody>
          <a:bodyPr>
            <a:normAutofit fontScale="85000" lnSpcReduction="20000"/>
          </a:bodyPr>
          <a:lstStyle/>
          <a:p>
            <a:pPr lvl="1"/>
            <a:r>
              <a:rPr lang="en-US" sz="2400" dirty="0"/>
              <a:t>HUD inspector issues HUD-95379 TRIP Report showing 100% completion; lists any items of delayed completion and estimated cost to complete.</a:t>
            </a:r>
          </a:p>
          <a:p>
            <a:pPr marL="201168" lvl="1" indent="0">
              <a:buNone/>
            </a:pPr>
            <a:endParaRPr lang="en-US" sz="800" dirty="0"/>
          </a:p>
          <a:p>
            <a:pPr lvl="1"/>
            <a:r>
              <a:rPr lang="en-US" sz="2400" dirty="0"/>
              <a:t>Architect determines that all punch list items have been completed </a:t>
            </a:r>
            <a:r>
              <a:rPr lang="en-US" sz="2400" i="1" dirty="0"/>
              <a:t>(except any items of delayed completion, beyond contractor’s control).</a:t>
            </a:r>
          </a:p>
          <a:p>
            <a:pPr marL="0" indent="0">
              <a:buNone/>
            </a:pPr>
            <a:r>
              <a:rPr lang="en-US" sz="2400" dirty="0"/>
              <a:t>   </a:t>
            </a:r>
            <a:r>
              <a:rPr lang="en-US" sz="2400" u="sng" dirty="0"/>
              <a:t>Required Documents</a:t>
            </a:r>
          </a:p>
          <a:p>
            <a:pPr marL="0" indent="0">
              <a:buNone/>
            </a:pPr>
            <a:endParaRPr lang="en-US" sz="200" u="sng" dirty="0"/>
          </a:p>
          <a:p>
            <a:pPr lvl="1"/>
            <a:r>
              <a:rPr lang="en-US" sz="2400" dirty="0"/>
              <a:t>Final change orders  </a:t>
            </a:r>
            <a:r>
              <a:rPr lang="en-US" sz="2400" i="1" dirty="0"/>
              <a:t>(no change orders processed after final completion)</a:t>
            </a:r>
          </a:p>
          <a:p>
            <a:pPr marL="201168" lvl="1" indent="0">
              <a:buNone/>
            </a:pPr>
            <a:endParaRPr lang="en-US" sz="900" i="1" dirty="0"/>
          </a:p>
          <a:p>
            <a:pPr lvl="1"/>
            <a:r>
              <a:rPr lang="en-US" sz="2400" dirty="0"/>
              <a:t>Permission to occupy (PTO) forms, if not previously submitted</a:t>
            </a:r>
          </a:p>
          <a:p>
            <a:pPr marL="201168" lvl="1" indent="0">
              <a:buNone/>
            </a:pPr>
            <a:endParaRPr lang="en-US" sz="900" dirty="0"/>
          </a:p>
          <a:p>
            <a:pPr lvl="1"/>
            <a:r>
              <a:rPr lang="en-US" sz="2400" dirty="0"/>
              <a:t>HUD-92448 Contractor’s Requisition for 100% completion</a:t>
            </a:r>
          </a:p>
          <a:p>
            <a:pPr marL="201168" lvl="1" indent="0">
              <a:buNone/>
            </a:pPr>
            <a:endParaRPr lang="en-US" sz="900" dirty="0"/>
          </a:p>
          <a:p>
            <a:pPr lvl="1"/>
            <a:r>
              <a:rPr lang="en-US" sz="2400" dirty="0"/>
              <a:t>Final ALTA Survey &amp; Surveyor’s Report </a:t>
            </a:r>
            <a:endParaRPr lang="en-US" sz="2400" i="1" dirty="0"/>
          </a:p>
          <a:p>
            <a:pPr marL="201168" lvl="1" indent="0">
              <a:buNone/>
            </a:pPr>
            <a:endParaRPr lang="en-US" sz="900" dirty="0"/>
          </a:p>
          <a:p>
            <a:pPr lvl="1"/>
            <a:r>
              <a:rPr lang="en-US" sz="2400" dirty="0"/>
              <a:t>100% As-Built Plans </a:t>
            </a:r>
            <a:r>
              <a:rPr lang="en-US" sz="2400" i="1" dirty="0"/>
              <a:t>(red-lined incorporating all changes, as approved by Architect; must be submitted to HUD, electronically preferred, including </a:t>
            </a:r>
            <a:r>
              <a:rPr lang="en-US" sz="2400" i="1" u="sng" dirty="0"/>
              <a:t>all attachments</a:t>
            </a:r>
            <a:r>
              <a:rPr lang="en-US" sz="2400" i="1" dirty="0"/>
              <a:t>)</a:t>
            </a:r>
          </a:p>
          <a:p>
            <a:pPr marL="201168" lvl="1" indent="0">
              <a:buNone/>
            </a:pPr>
            <a:endParaRPr lang="en-US" sz="900" dirty="0"/>
          </a:p>
          <a:p>
            <a:pPr lvl="1"/>
            <a:r>
              <a:rPr lang="en-US" sz="2400" dirty="0"/>
              <a:t>Final payment requests for completed change order work or offsite work</a:t>
            </a:r>
          </a:p>
          <a:p>
            <a:pPr marL="201168" lvl="1" indent="0">
              <a:buNone/>
            </a:pPr>
            <a:endParaRPr lang="en-US" sz="1000" dirty="0"/>
          </a:p>
          <a:p>
            <a:pPr lvl="1"/>
            <a:r>
              <a:rPr lang="en-US" sz="2400" dirty="0"/>
              <a:t>Copy of transmittals of all contract close-out items to Owner </a:t>
            </a:r>
            <a:r>
              <a:rPr lang="en-US" sz="2400" i="1" dirty="0"/>
              <a:t>(per specs) </a:t>
            </a:r>
          </a:p>
        </p:txBody>
      </p:sp>
    </p:spTree>
    <p:extLst>
      <p:ext uri="{BB962C8B-B14F-4D97-AF65-F5344CB8AC3E}">
        <p14:creationId xmlns:p14="http://schemas.microsoft.com/office/powerpoint/2010/main" val="161256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Cost Certification(s) and Issuance of Maximum Insurable Mortgage (MIM)</a:t>
            </a:r>
          </a:p>
        </p:txBody>
      </p:sp>
      <p:sp>
        <p:nvSpPr>
          <p:cNvPr id="3" name="Content Placeholder 2"/>
          <p:cNvSpPr>
            <a:spLocks noGrp="1"/>
          </p:cNvSpPr>
          <p:nvPr>
            <p:ph idx="1"/>
          </p:nvPr>
        </p:nvSpPr>
        <p:spPr>
          <a:xfrm>
            <a:off x="904252" y="1460174"/>
            <a:ext cx="10357370" cy="4684939"/>
          </a:xfrm>
        </p:spPr>
        <p:txBody>
          <a:bodyPr>
            <a:normAutofit fontScale="92500" lnSpcReduction="20000"/>
          </a:bodyPr>
          <a:lstStyle/>
          <a:p>
            <a:pPr marL="0" indent="0">
              <a:buNone/>
            </a:pPr>
            <a:endParaRPr lang="en-US" dirty="0"/>
          </a:p>
          <a:p>
            <a:pPr lvl="1"/>
            <a:r>
              <a:rPr lang="en-US" sz="2200" dirty="0"/>
              <a:t>The purpose of the cost certification (form HUD-92330) is to certify Borrower’s actual costs, including Contractor’s cost, and establish the maximum insurable mortgage for final endorsement. </a:t>
            </a:r>
          </a:p>
          <a:p>
            <a:pPr marL="201168" lvl="1" indent="0">
              <a:buNone/>
            </a:pPr>
            <a:endParaRPr lang="en-US" sz="1200" dirty="0"/>
          </a:p>
          <a:p>
            <a:pPr lvl="1"/>
            <a:r>
              <a:rPr lang="en-US" sz="2200" dirty="0"/>
              <a:t>The substantial completion date is the effective date for cost certification; however, Borrower has the option to select a cut-off date up to 60 days beyond substantial completion to include additional incurred soft costs. </a:t>
            </a:r>
          </a:p>
          <a:p>
            <a:pPr marL="201168" lvl="1" indent="0">
              <a:buNone/>
            </a:pPr>
            <a:endParaRPr lang="en-US" sz="1200" dirty="0"/>
          </a:p>
          <a:p>
            <a:pPr lvl="1"/>
            <a:r>
              <a:rPr lang="en-US" sz="2200" dirty="0"/>
              <a:t>Submission date for Borrower is within 30 to 45 days after selected cut-off date.</a:t>
            </a:r>
          </a:p>
          <a:p>
            <a:pPr marL="201168" lvl="1" indent="0">
              <a:buNone/>
            </a:pPr>
            <a:endParaRPr lang="en-US" sz="1200" dirty="0"/>
          </a:p>
          <a:p>
            <a:pPr lvl="1"/>
            <a:r>
              <a:rPr lang="en-US" sz="2200" dirty="0"/>
              <a:t>When Borrower is required to cost certify, </a:t>
            </a:r>
            <a:r>
              <a:rPr lang="en-US" sz="2200" u="sng" dirty="0"/>
              <a:t>if</a:t>
            </a:r>
            <a:r>
              <a:rPr lang="en-US" sz="2200" dirty="0"/>
              <a:t> construction contract is Cost Plus, then Contractor must also certify (form HUD-92330-A).</a:t>
            </a:r>
          </a:p>
          <a:p>
            <a:pPr marL="201168" lvl="1" indent="0">
              <a:buNone/>
            </a:pPr>
            <a:endParaRPr lang="en-US" sz="1200" dirty="0"/>
          </a:p>
          <a:p>
            <a:pPr lvl="1"/>
            <a:r>
              <a:rPr lang="en-US" sz="2200" dirty="0"/>
              <a:t>Lender submits and HUD reviews cost certification(s); HUD issues Maximum Insurable       Mortgage (MIM), form HUD-92580, establishing final loan amount.</a:t>
            </a:r>
          </a:p>
          <a:p>
            <a:pPr lvl="1"/>
            <a:endParaRPr lang="en-US" sz="1200" dirty="0"/>
          </a:p>
          <a:p>
            <a:pPr lvl="1"/>
            <a:r>
              <a:rPr lang="en-US" sz="2200" dirty="0"/>
              <a:t>Project moves forward to Final Endorsement closing.</a:t>
            </a:r>
          </a:p>
          <a:p>
            <a:pPr lvl="1"/>
            <a:endParaRPr lang="en-US" sz="1200" dirty="0"/>
          </a:p>
          <a:p>
            <a:pPr marL="201168" lvl="1" indent="0">
              <a:buNone/>
            </a:pPr>
            <a:endParaRPr lang="en-US" sz="1200" dirty="0"/>
          </a:p>
        </p:txBody>
      </p:sp>
      <p:sp>
        <p:nvSpPr>
          <p:cNvPr id="4" name="TextBox 3">
            <a:extLst>
              <a:ext uri="{FF2B5EF4-FFF2-40B4-BE49-F238E27FC236}">
                <a16:creationId xmlns:a16="http://schemas.microsoft.com/office/drawing/2014/main" xmlns="" id="{FA1B7FE6-D056-49E9-AE28-E3844B7D31E5}"/>
              </a:ext>
            </a:extLst>
          </p:cNvPr>
          <p:cNvSpPr txBox="1"/>
          <p:nvPr/>
        </p:nvSpPr>
        <p:spPr>
          <a:xfrm>
            <a:off x="1188720" y="5837064"/>
            <a:ext cx="9814560" cy="307777"/>
          </a:xfrm>
          <a:prstGeom prst="rect">
            <a:avLst/>
          </a:prstGeom>
          <a:noFill/>
        </p:spPr>
        <p:txBody>
          <a:bodyPr wrap="square" rtlCol="0">
            <a:spAutoFit/>
          </a:bodyPr>
          <a:lstStyle/>
          <a:p>
            <a:r>
              <a:rPr lang="en-US" sz="1400" dirty="0"/>
              <a:t>Reference: HUD MAP GUIDE, CHAPTER 13 – COST CERTIFICATION</a:t>
            </a:r>
          </a:p>
        </p:txBody>
      </p:sp>
    </p:spTree>
    <p:extLst>
      <p:ext uri="{BB962C8B-B14F-4D97-AF65-F5344CB8AC3E}">
        <p14:creationId xmlns:p14="http://schemas.microsoft.com/office/powerpoint/2010/main" val="375806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6120"/>
            <a:ext cx="10058400" cy="1022194"/>
          </a:xfrm>
        </p:spPr>
        <p:txBody>
          <a:bodyPr>
            <a:normAutofit/>
          </a:bodyPr>
          <a:lstStyle/>
          <a:p>
            <a:r>
              <a:rPr lang="en-US" sz="3200" b="1" dirty="0"/>
              <a:t>Overview</a:t>
            </a:r>
          </a:p>
        </p:txBody>
      </p:sp>
      <p:sp>
        <p:nvSpPr>
          <p:cNvPr id="3" name="Content Placeholder 2"/>
          <p:cNvSpPr>
            <a:spLocks noGrp="1"/>
          </p:cNvSpPr>
          <p:nvPr>
            <p:ph idx="1"/>
          </p:nvPr>
        </p:nvSpPr>
        <p:spPr>
          <a:xfrm>
            <a:off x="1097280" y="1571562"/>
            <a:ext cx="10058400" cy="4639659"/>
          </a:xfrm>
        </p:spPr>
        <p:txBody>
          <a:bodyPr>
            <a:normAutofit fontScale="92500" lnSpcReduction="20000"/>
          </a:bodyPr>
          <a:lstStyle/>
          <a:p>
            <a:r>
              <a:rPr lang="en-US" sz="3200" dirty="0"/>
              <a:t>  Initial Closing/Pre-construction Conference</a:t>
            </a:r>
          </a:p>
          <a:p>
            <a:r>
              <a:rPr lang="en-US" sz="3200" dirty="0"/>
              <a:t>  Construction Starts</a:t>
            </a:r>
          </a:p>
          <a:p>
            <a:r>
              <a:rPr lang="en-US" sz="3200" dirty="0"/>
              <a:t>  Draws &amp; Inspections</a:t>
            </a:r>
          </a:p>
          <a:p>
            <a:r>
              <a:rPr lang="en-US" sz="3200" dirty="0"/>
              <a:t>  PTO’s (Permission to Occupy)</a:t>
            </a:r>
          </a:p>
          <a:p>
            <a:r>
              <a:rPr lang="en-US" sz="3200" dirty="0"/>
              <a:t>  100% TRIP Report (Final Completion)</a:t>
            </a:r>
          </a:p>
          <a:p>
            <a:r>
              <a:rPr lang="en-US" sz="3200" dirty="0"/>
              <a:t>  Submission of Cost Certification(s)</a:t>
            </a:r>
          </a:p>
          <a:p>
            <a:r>
              <a:rPr lang="en-US" sz="3200" dirty="0"/>
              <a:t>  Issuance of MIM (Maximum Insurable Mortgage)</a:t>
            </a:r>
          </a:p>
          <a:p>
            <a:r>
              <a:rPr lang="en-US" sz="3200" dirty="0"/>
              <a:t>  Submission of Final Closing Package</a:t>
            </a:r>
          </a:p>
          <a:p>
            <a:r>
              <a:rPr lang="en-US" sz="3200" dirty="0"/>
              <a:t>  Final Endorsement Closing</a:t>
            </a:r>
          </a:p>
          <a:p>
            <a:endParaRPr lang="en-US" sz="3200" dirty="0"/>
          </a:p>
          <a:p>
            <a:endParaRPr lang="en-US" sz="3200" dirty="0"/>
          </a:p>
          <a:p>
            <a:endParaRPr lang="en-US" sz="3200" dirty="0"/>
          </a:p>
          <a:p>
            <a:endParaRPr lang="en-US" dirty="0"/>
          </a:p>
        </p:txBody>
      </p:sp>
    </p:spTree>
    <p:extLst>
      <p:ext uri="{BB962C8B-B14F-4D97-AF65-F5344CB8AC3E}">
        <p14:creationId xmlns:p14="http://schemas.microsoft.com/office/powerpoint/2010/main" val="88435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Key Players</a:t>
            </a:r>
          </a:p>
        </p:txBody>
      </p:sp>
      <p:sp>
        <p:nvSpPr>
          <p:cNvPr id="3" name="Content Placeholder 2"/>
          <p:cNvSpPr>
            <a:spLocks noGrp="1"/>
          </p:cNvSpPr>
          <p:nvPr>
            <p:ph idx="1"/>
          </p:nvPr>
        </p:nvSpPr>
        <p:spPr>
          <a:xfrm>
            <a:off x="1097280" y="1134209"/>
            <a:ext cx="10058400" cy="4734886"/>
          </a:xfrm>
        </p:spPr>
        <p:txBody>
          <a:bodyPr/>
          <a:lstStyle/>
          <a:p>
            <a:pPr marL="0" indent="0">
              <a:buNone/>
            </a:pPr>
            <a:r>
              <a:rPr lang="en-US" sz="3200" dirty="0"/>
              <a:t>  </a:t>
            </a:r>
          </a:p>
          <a:p>
            <a:r>
              <a:rPr lang="en-US" sz="3200" dirty="0"/>
              <a:t>  Borrower/Owner (Mortgagor)</a:t>
            </a:r>
          </a:p>
          <a:p>
            <a:r>
              <a:rPr lang="en-US" sz="3200" dirty="0"/>
              <a:t>  General Contractor</a:t>
            </a:r>
          </a:p>
          <a:p>
            <a:r>
              <a:rPr lang="en-US" sz="3200" dirty="0"/>
              <a:t>  Supervisory Architect</a:t>
            </a:r>
          </a:p>
          <a:p>
            <a:r>
              <a:rPr lang="en-US" sz="3200" dirty="0"/>
              <a:t>  HUD Inspector</a:t>
            </a:r>
          </a:p>
          <a:p>
            <a:r>
              <a:rPr lang="en-US" sz="3200" dirty="0"/>
              <a:t>  Lender (Mortgagee)</a:t>
            </a:r>
          </a:p>
          <a:p>
            <a:r>
              <a:rPr lang="en-US" sz="3200" dirty="0"/>
              <a:t>  HUD</a:t>
            </a:r>
          </a:p>
          <a:p>
            <a:endParaRPr lang="en-US" sz="3200" dirty="0"/>
          </a:p>
          <a:p>
            <a:endParaRPr lang="en-US" dirty="0"/>
          </a:p>
        </p:txBody>
      </p:sp>
    </p:spTree>
    <p:extLst>
      <p:ext uri="{BB962C8B-B14F-4D97-AF65-F5344CB8AC3E}">
        <p14:creationId xmlns:p14="http://schemas.microsoft.com/office/powerpoint/2010/main" val="45880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6121"/>
            <a:ext cx="10058400" cy="1074508"/>
          </a:xfrm>
        </p:spPr>
        <p:txBody>
          <a:bodyPr>
            <a:normAutofit/>
          </a:bodyPr>
          <a:lstStyle/>
          <a:p>
            <a:r>
              <a:rPr lang="en-US" sz="3200" b="1" dirty="0">
                <a:cs typeface="Arial" panose="020B0604020202020204" pitchFamily="34" charset="0"/>
              </a:rPr>
              <a:t>Pre-Construction Conference</a:t>
            </a:r>
          </a:p>
        </p:txBody>
      </p:sp>
      <p:sp>
        <p:nvSpPr>
          <p:cNvPr id="3" name="Content Placeholder 2"/>
          <p:cNvSpPr>
            <a:spLocks noGrp="1"/>
          </p:cNvSpPr>
          <p:nvPr>
            <p:ph idx="1"/>
          </p:nvPr>
        </p:nvSpPr>
        <p:spPr>
          <a:xfrm>
            <a:off x="950046" y="1260629"/>
            <a:ext cx="10058400" cy="5070502"/>
          </a:xfrm>
        </p:spPr>
        <p:txBody>
          <a:bodyPr>
            <a:normAutofit fontScale="85000" lnSpcReduction="20000"/>
          </a:bodyPr>
          <a:lstStyle/>
          <a:p>
            <a:pPr lvl="1"/>
            <a:endParaRPr lang="en-US" sz="2200" dirty="0">
              <a:cs typeface="Arial" panose="020B0604020202020204" pitchFamily="34" charset="0"/>
            </a:endParaRPr>
          </a:p>
          <a:p>
            <a:pPr lvl="1"/>
            <a:r>
              <a:rPr lang="en-US" sz="2200" dirty="0">
                <a:cs typeface="Arial" panose="020B0604020202020204" pitchFamily="34" charset="0"/>
              </a:rPr>
              <a:t>The pre-construction conference (“pre-con”) is typically held on the same day as initial closing; if not possible, will occur shortly before or after initial closing.</a:t>
            </a:r>
          </a:p>
          <a:p>
            <a:pPr marL="201168" lvl="1" indent="0">
              <a:buNone/>
            </a:pPr>
            <a:endParaRPr lang="en-US" sz="1300" dirty="0">
              <a:cs typeface="Arial" panose="020B0604020202020204" pitchFamily="34" charset="0"/>
            </a:endParaRPr>
          </a:p>
          <a:p>
            <a:pPr lvl="1"/>
            <a:r>
              <a:rPr lang="en-US" sz="2200" dirty="0">
                <a:cs typeface="Arial" panose="020B0604020202020204" pitchFamily="34" charset="0"/>
              </a:rPr>
              <a:t>Lender has ensured that four (4) “master” sets of drawings and specifications have been signed by all authorized agents; one is contractor’s “job set” and stored on site to be used to build the project.</a:t>
            </a:r>
          </a:p>
          <a:p>
            <a:pPr marL="201168" lvl="1" indent="0">
              <a:buNone/>
            </a:pPr>
            <a:endParaRPr lang="en-US" sz="1300" dirty="0">
              <a:cs typeface="Arial" panose="020B0604020202020204" pitchFamily="34" charset="0"/>
            </a:endParaRPr>
          </a:p>
          <a:p>
            <a:pPr lvl="1"/>
            <a:r>
              <a:rPr lang="en-US" sz="2200" dirty="0">
                <a:cs typeface="Arial" panose="020B0604020202020204" pitchFamily="34" charset="0"/>
              </a:rPr>
              <a:t>The pre-con is conducted by the HUD Inspector, HUD Construction Analyst or other HUD designee. </a:t>
            </a:r>
          </a:p>
          <a:p>
            <a:pPr lvl="1"/>
            <a:endParaRPr lang="en-US" sz="1300" dirty="0">
              <a:cs typeface="Arial" panose="020B0604020202020204" pitchFamily="34" charset="0"/>
            </a:endParaRPr>
          </a:p>
          <a:p>
            <a:pPr lvl="1"/>
            <a:r>
              <a:rPr lang="en-US" sz="2200" u="sng" dirty="0">
                <a:cs typeface="Arial" panose="020B0604020202020204" pitchFamily="34" charset="0"/>
              </a:rPr>
              <a:t>Required Attendees</a:t>
            </a:r>
            <a:r>
              <a:rPr lang="en-US" sz="2200" dirty="0">
                <a:cs typeface="Arial" panose="020B0604020202020204" pitchFamily="34" charset="0"/>
              </a:rPr>
              <a:t>:  Owner, Contractor, Supervisory Architect, Lender, HUD Representative(s),  Bonding Agent, if applicable.</a:t>
            </a:r>
          </a:p>
          <a:p>
            <a:pPr lvl="1"/>
            <a:endParaRPr lang="en-US" sz="1300" dirty="0">
              <a:cs typeface="Arial" panose="020B0604020202020204" pitchFamily="34" charset="0"/>
            </a:endParaRPr>
          </a:p>
          <a:p>
            <a:pPr lvl="1"/>
            <a:r>
              <a:rPr lang="en-US" sz="2200" u="sng" dirty="0">
                <a:cs typeface="Arial" panose="020B0604020202020204" pitchFamily="34" charset="0"/>
              </a:rPr>
              <a:t>Purpose</a:t>
            </a:r>
            <a:r>
              <a:rPr lang="en-US" sz="2200" dirty="0">
                <a:cs typeface="Arial" panose="020B0604020202020204" pitchFamily="34" charset="0"/>
              </a:rPr>
              <a:t>:  To explain general contract administration, role of attendees during the construction period, and procedures for all construction related matters </a:t>
            </a:r>
            <a:r>
              <a:rPr lang="en-US" sz="2200" i="1" dirty="0">
                <a:cs typeface="Arial" panose="020B0604020202020204" pitchFamily="34" charset="0"/>
              </a:rPr>
              <a:t>(including Davis-Bacon labor standards compliance &amp; reporting*)</a:t>
            </a:r>
            <a:r>
              <a:rPr lang="en-US" sz="2200" dirty="0">
                <a:cs typeface="Arial" panose="020B0604020202020204" pitchFamily="34" charset="0"/>
              </a:rPr>
              <a:t> through final completion. </a:t>
            </a:r>
          </a:p>
          <a:p>
            <a:pPr marL="201168" lvl="1" indent="0">
              <a:buNone/>
            </a:pPr>
            <a:endParaRPr lang="en-US" sz="1900" i="1" dirty="0">
              <a:cs typeface="Arial" panose="020B0604020202020204" pitchFamily="34" charset="0"/>
            </a:endParaRPr>
          </a:p>
          <a:p>
            <a:pPr marL="201168" lvl="1" indent="0">
              <a:buNone/>
            </a:pPr>
            <a:r>
              <a:rPr lang="en-US" sz="1600" i="1" dirty="0">
                <a:cs typeface="Arial" panose="020B0604020202020204" pitchFamily="34" charset="0"/>
              </a:rPr>
              <a:t>*During the pre-con, HUD will indicate who on the Office of Davis-Bacon and Labor Standards staff will review the project for labor standards compliance.  Most HUD regions require a follow-up meeting on site (or a conference call) with the Contractor and subcontractors to inform all parties of wage reporting requirements in the Elation system, and about worker interviews that will be conducted during site inspections. </a:t>
            </a:r>
            <a:r>
              <a:rPr lang="en-US" sz="1600" i="1" u="sng" dirty="0">
                <a:cs typeface="Arial" panose="020B0604020202020204" pitchFamily="34" charset="0"/>
              </a:rPr>
              <a:t>Davis-Bacon &amp; Labor Standards clearance is a condition of final endorsement closing</a:t>
            </a:r>
            <a:r>
              <a:rPr lang="en-US" sz="1600" i="1" dirty="0">
                <a:cs typeface="Arial" panose="020B0604020202020204" pitchFamily="34" charset="0"/>
              </a:rPr>
              <a:t>.</a:t>
            </a:r>
          </a:p>
          <a:p>
            <a:pPr lvl="1"/>
            <a:endParaRPr lang="en-US" sz="2200" dirty="0">
              <a:cs typeface="Arial" panose="020B0604020202020204" pitchFamily="34" charset="0"/>
            </a:endParaRPr>
          </a:p>
        </p:txBody>
      </p:sp>
    </p:spTree>
    <p:extLst>
      <p:ext uri="{BB962C8B-B14F-4D97-AF65-F5344CB8AC3E}">
        <p14:creationId xmlns:p14="http://schemas.microsoft.com/office/powerpoint/2010/main" val="846720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86121"/>
            <a:ext cx="10058400" cy="1074508"/>
          </a:xfrm>
        </p:spPr>
        <p:txBody>
          <a:bodyPr>
            <a:normAutofit/>
          </a:bodyPr>
          <a:lstStyle/>
          <a:p>
            <a:r>
              <a:rPr lang="en-US" sz="3200" b="1" dirty="0">
                <a:cs typeface="Arial" panose="020B0604020202020204" pitchFamily="34" charset="0"/>
              </a:rPr>
              <a:t>Pre-Construction Conference:  Sample Topics Covered</a:t>
            </a:r>
          </a:p>
        </p:txBody>
      </p:sp>
      <p:pic>
        <p:nvPicPr>
          <p:cNvPr id="7" name="Picture 6">
            <a:extLst>
              <a:ext uri="{FF2B5EF4-FFF2-40B4-BE49-F238E27FC236}">
                <a16:creationId xmlns:a16="http://schemas.microsoft.com/office/drawing/2014/main" xmlns="" id="{16A26716-7B9F-40EE-9DED-509EDC9AB603}"/>
              </a:ext>
            </a:extLst>
          </p:cNvPr>
          <p:cNvPicPr>
            <a:picLocks noChangeAspect="1"/>
          </p:cNvPicPr>
          <p:nvPr/>
        </p:nvPicPr>
        <p:blipFill>
          <a:blip r:embed="rId3"/>
          <a:stretch>
            <a:fillRect/>
          </a:stretch>
        </p:blipFill>
        <p:spPr>
          <a:xfrm>
            <a:off x="1575582" y="1543930"/>
            <a:ext cx="8754690" cy="4603651"/>
          </a:xfrm>
          <a:prstGeom prst="rect">
            <a:avLst/>
          </a:prstGeom>
        </p:spPr>
      </p:pic>
    </p:spTree>
    <p:extLst>
      <p:ext uri="{BB962C8B-B14F-4D97-AF65-F5344CB8AC3E}">
        <p14:creationId xmlns:p14="http://schemas.microsoft.com/office/powerpoint/2010/main" val="364973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Construction Draw Processing &amp; Monitoring</a:t>
            </a:r>
          </a:p>
        </p:txBody>
      </p:sp>
      <p:sp>
        <p:nvSpPr>
          <p:cNvPr id="3" name="Content Placeholder 2"/>
          <p:cNvSpPr>
            <a:spLocks noGrp="1"/>
          </p:cNvSpPr>
          <p:nvPr>
            <p:ph idx="1"/>
          </p:nvPr>
        </p:nvSpPr>
        <p:spPr>
          <a:xfrm>
            <a:off x="1097280" y="1517301"/>
            <a:ext cx="10058400" cy="4741456"/>
          </a:xfrm>
        </p:spPr>
        <p:txBody>
          <a:bodyPr>
            <a:normAutofit fontScale="25000" lnSpcReduction="20000"/>
          </a:bodyPr>
          <a:lstStyle/>
          <a:p>
            <a:pPr marL="457200" indent="-457200">
              <a:buFont typeface="+mj-lt"/>
              <a:buAutoNum type="arabicPeriod"/>
            </a:pPr>
            <a:r>
              <a:rPr lang="en-US" sz="6400" dirty="0"/>
              <a:t>Contractor, Architect, Owner and HUD Inspector schedule a monthly draw meeting at the site to review construction payment application.</a:t>
            </a:r>
          </a:p>
          <a:p>
            <a:pPr marL="457200" indent="-457200">
              <a:buFont typeface="+mj-lt"/>
              <a:buAutoNum type="arabicPeriod"/>
            </a:pPr>
            <a:r>
              <a:rPr lang="en-US" sz="6400" dirty="0"/>
              <a:t>Contractor prepares Contractor’s Requisition, form HUD-92448, monthly for work in place, along with updated construction progress schedule and reviews with Architect and HUD Inspector.</a:t>
            </a:r>
          </a:p>
          <a:p>
            <a:pPr marL="457200" indent="-457200">
              <a:buFont typeface="+mj-lt"/>
              <a:buAutoNum type="arabicPeriod"/>
            </a:pPr>
            <a:r>
              <a:rPr lang="en-US" sz="6400" dirty="0"/>
              <a:t>Contractor, Architect and HUD Inspector approve and execute HUD-92448</a:t>
            </a:r>
          </a:p>
          <a:p>
            <a:pPr marL="457200" indent="-457200">
              <a:buFont typeface="+mj-lt"/>
              <a:buAutoNum type="arabicPeriod"/>
            </a:pPr>
            <a:r>
              <a:rPr lang="en-US" sz="6400" dirty="0"/>
              <a:t>Contractor provides copy of executed HUD-92448 to Owner for preparation of Owner’s Application for Advance of Mortgage Proceeds, form HUD-92403.</a:t>
            </a:r>
          </a:p>
          <a:p>
            <a:pPr marL="457200" indent="-457200">
              <a:buFont typeface="+mj-lt"/>
              <a:buAutoNum type="arabicPeriod"/>
            </a:pPr>
            <a:r>
              <a:rPr lang="en-US" sz="6400" dirty="0"/>
              <a:t>Owner submits executed HUD-92403, executed HUD-92448 and all supporting documentation to Lender for review and processing.</a:t>
            </a:r>
          </a:p>
          <a:p>
            <a:pPr marL="457200" indent="-457200">
              <a:buFont typeface="+mj-lt"/>
              <a:buAutoNum type="arabicPeriod"/>
            </a:pPr>
            <a:r>
              <a:rPr lang="en-US" sz="6400" dirty="0"/>
              <a:t>Lender reviews/approves monthly draw submission, orders title date down, ensures no liens then funds draw and provides copy of approved draw package to HUD.</a:t>
            </a:r>
          </a:p>
          <a:p>
            <a:pPr marL="457200" indent="-457200">
              <a:buFont typeface="+mj-lt"/>
              <a:buAutoNum type="arabicPeriod"/>
            </a:pPr>
            <a:r>
              <a:rPr lang="en-US" sz="6400" dirty="0"/>
              <a:t>After each site visit, HUD Inspector issues TRIP (inspection) report to HUD.</a:t>
            </a:r>
          </a:p>
          <a:p>
            <a:pPr marL="457200" indent="-457200">
              <a:buFont typeface="+mj-lt"/>
              <a:buAutoNum type="arabicPeriod"/>
            </a:pPr>
            <a:r>
              <a:rPr lang="en-US" sz="6400" dirty="0"/>
              <a:t>HUD reviews acceptability of TRIP report and provides copy to Lender.</a:t>
            </a:r>
          </a:p>
          <a:p>
            <a:pPr marL="457200" indent="-457200">
              <a:buFont typeface="+mj-lt"/>
              <a:buAutoNum type="arabicPeriod"/>
            </a:pPr>
            <a:r>
              <a:rPr lang="en-US" sz="6400" dirty="0"/>
              <a:t>Lender may approve all interim draws after initial endorsement; any contractor’s requisition that includes retainage reduction requires HUD approval.</a:t>
            </a:r>
          </a:p>
          <a:p>
            <a:pPr marL="457200" indent="-457200">
              <a:buFont typeface="+mj-lt"/>
              <a:buAutoNum type="arabicPeriod"/>
            </a:pPr>
            <a:r>
              <a:rPr lang="en-US" sz="6400" dirty="0"/>
              <a:t>HUD approves final draw as part of final endorsement closing.</a:t>
            </a:r>
          </a:p>
          <a:p>
            <a:pPr marL="457200" indent="-457200">
              <a:buFont typeface="+mj-lt"/>
              <a:buAutoNum type="arabicPeriod"/>
            </a:pPr>
            <a:endParaRPr lang="en-US" sz="4500" dirty="0"/>
          </a:p>
          <a:p>
            <a:pPr marL="457200" indent="-457200">
              <a:buFont typeface="+mj-lt"/>
              <a:buAutoNum type="arabicPeriod"/>
            </a:pPr>
            <a:endParaRPr lang="en-US" dirty="0"/>
          </a:p>
        </p:txBody>
      </p:sp>
    </p:spTree>
    <p:extLst>
      <p:ext uri="{BB962C8B-B14F-4D97-AF65-F5344CB8AC3E}">
        <p14:creationId xmlns:p14="http://schemas.microsoft.com/office/powerpoint/2010/main" val="399134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7905" y="185737"/>
            <a:ext cx="10624088" cy="901037"/>
          </a:xfrm>
        </p:spPr>
        <p:txBody>
          <a:bodyPr>
            <a:noAutofit/>
          </a:bodyPr>
          <a:lstStyle/>
          <a:p>
            <a:r>
              <a:rPr lang="en-US" sz="3200" dirty="0">
                <a:latin typeface="+mn-lt"/>
                <a:cs typeface="Arial" panose="020B0604020202020204" pitchFamily="34" charset="0"/>
              </a:rPr>
              <a:t>Form HUD-92403 </a:t>
            </a:r>
            <a:br>
              <a:rPr lang="en-US" sz="3200" dirty="0">
                <a:latin typeface="+mn-lt"/>
                <a:cs typeface="Arial" panose="020B0604020202020204" pitchFamily="34" charset="0"/>
              </a:rPr>
            </a:br>
            <a:r>
              <a:rPr lang="en-US" sz="3200" dirty="0">
                <a:latin typeface="+mn-lt"/>
                <a:cs typeface="Arial" panose="020B0604020202020204" pitchFamily="34" charset="0"/>
              </a:rPr>
              <a:t>Application for Insurance of Advance of Mortgage Proceeds</a:t>
            </a:r>
          </a:p>
        </p:txBody>
      </p:sp>
      <p:pic>
        <p:nvPicPr>
          <p:cNvPr id="4" name="Picture 3" descr="A screenshot of a cell phone&#10;&#10;Description automatically generated">
            <a:extLst>
              <a:ext uri="{FF2B5EF4-FFF2-40B4-BE49-F238E27FC236}">
                <a16:creationId xmlns:a16="http://schemas.microsoft.com/office/drawing/2014/main" xmlns="" id="{DE1F8385-A53E-4409-B32B-E55105A04FDF}"/>
              </a:ext>
            </a:extLst>
          </p:cNvPr>
          <p:cNvPicPr>
            <a:picLocks noChangeAspect="1"/>
          </p:cNvPicPr>
          <p:nvPr/>
        </p:nvPicPr>
        <p:blipFill>
          <a:blip r:embed="rId3"/>
          <a:stretch>
            <a:fillRect/>
          </a:stretch>
        </p:blipFill>
        <p:spPr>
          <a:xfrm>
            <a:off x="1644022" y="1205948"/>
            <a:ext cx="3932206" cy="5088736"/>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xmlns="" id="{6F88D3B1-24F6-43DF-8645-780B8FDF1A83}"/>
              </a:ext>
            </a:extLst>
          </p:cNvPr>
          <p:cNvPicPr>
            <a:picLocks noChangeAspect="1"/>
          </p:cNvPicPr>
          <p:nvPr/>
        </p:nvPicPr>
        <p:blipFill>
          <a:blip r:embed="rId4"/>
          <a:stretch>
            <a:fillRect/>
          </a:stretch>
        </p:blipFill>
        <p:spPr>
          <a:xfrm>
            <a:off x="6533322" y="1086774"/>
            <a:ext cx="4014656" cy="5195438"/>
          </a:xfrm>
          <a:prstGeom prst="rect">
            <a:avLst/>
          </a:prstGeom>
        </p:spPr>
      </p:pic>
    </p:spTree>
    <p:extLst>
      <p:ext uri="{BB962C8B-B14F-4D97-AF65-F5344CB8AC3E}">
        <p14:creationId xmlns:p14="http://schemas.microsoft.com/office/powerpoint/2010/main" val="89648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2407" y="301975"/>
            <a:ext cx="10050651" cy="779462"/>
          </a:xfrm>
        </p:spPr>
        <p:txBody>
          <a:bodyPr>
            <a:noAutofit/>
          </a:bodyPr>
          <a:lstStyle/>
          <a:p>
            <a:r>
              <a:rPr lang="en-US" sz="3200" dirty="0">
                <a:latin typeface="+mn-lt"/>
                <a:cs typeface="Arial" panose="020B0604020202020204" pitchFamily="34" charset="0"/>
              </a:rPr>
              <a:t>Form HUD-92448 </a:t>
            </a:r>
            <a:br>
              <a:rPr lang="en-US" sz="3200" dirty="0">
                <a:latin typeface="+mn-lt"/>
                <a:cs typeface="Arial" panose="020B0604020202020204" pitchFamily="34" charset="0"/>
              </a:rPr>
            </a:br>
            <a:r>
              <a:rPr lang="en-US" sz="3200" dirty="0">
                <a:latin typeface="+mn-lt"/>
                <a:cs typeface="Arial" panose="020B0604020202020204" pitchFamily="34" charset="0"/>
              </a:rPr>
              <a:t>Contractor’s Requisition Project Mortgages</a:t>
            </a:r>
          </a:p>
        </p:txBody>
      </p:sp>
      <p:pic>
        <p:nvPicPr>
          <p:cNvPr id="6" name="Content Placeholder 5" descr="A screenshot of a cell phone&#10;&#10;Description automatically generated">
            <a:extLst>
              <a:ext uri="{FF2B5EF4-FFF2-40B4-BE49-F238E27FC236}">
                <a16:creationId xmlns:a16="http://schemas.microsoft.com/office/drawing/2014/main" xmlns="" id="{578E4B80-6947-4A3C-8CB9-6021FA5808B6}"/>
              </a:ext>
            </a:extLst>
          </p:cNvPr>
          <p:cNvPicPr>
            <a:picLocks noGrp="1" noChangeAspect="1"/>
          </p:cNvPicPr>
          <p:nvPr>
            <p:ph idx="4294967295"/>
          </p:nvPr>
        </p:nvPicPr>
        <p:blipFill>
          <a:blip r:embed="rId3"/>
          <a:stretch>
            <a:fillRect/>
          </a:stretch>
        </p:blipFill>
        <p:spPr>
          <a:xfrm>
            <a:off x="1568680" y="1081442"/>
            <a:ext cx="3771625" cy="5226807"/>
          </a:xfrm>
        </p:spPr>
      </p:pic>
      <p:pic>
        <p:nvPicPr>
          <p:cNvPr id="8" name="Picture 7" descr="A screenshot of a cell phone&#10;&#10;Description automatically generated">
            <a:extLst>
              <a:ext uri="{FF2B5EF4-FFF2-40B4-BE49-F238E27FC236}">
                <a16:creationId xmlns:a16="http://schemas.microsoft.com/office/drawing/2014/main" xmlns="" id="{A9A21F93-0D89-4E55-9209-A1D6E77A0784}"/>
              </a:ext>
            </a:extLst>
          </p:cNvPr>
          <p:cNvPicPr>
            <a:picLocks noChangeAspect="1"/>
          </p:cNvPicPr>
          <p:nvPr/>
        </p:nvPicPr>
        <p:blipFill>
          <a:blip r:embed="rId4"/>
          <a:stretch>
            <a:fillRect/>
          </a:stretch>
        </p:blipFill>
        <p:spPr>
          <a:xfrm>
            <a:off x="6437644" y="1081437"/>
            <a:ext cx="3771625" cy="5226598"/>
          </a:xfrm>
          <a:prstGeom prst="rect">
            <a:avLst/>
          </a:prstGeom>
        </p:spPr>
      </p:pic>
    </p:spTree>
    <p:extLst>
      <p:ext uri="{BB962C8B-B14F-4D97-AF65-F5344CB8AC3E}">
        <p14:creationId xmlns:p14="http://schemas.microsoft.com/office/powerpoint/2010/main" val="788233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Change Orders &amp; Classifications</a:t>
            </a:r>
          </a:p>
        </p:txBody>
      </p:sp>
      <p:sp>
        <p:nvSpPr>
          <p:cNvPr id="3" name="Content Placeholder 2"/>
          <p:cNvSpPr>
            <a:spLocks noGrp="1"/>
          </p:cNvSpPr>
          <p:nvPr>
            <p:ph idx="1"/>
          </p:nvPr>
        </p:nvSpPr>
        <p:spPr>
          <a:xfrm>
            <a:off x="1097280" y="1425844"/>
            <a:ext cx="10058400" cy="4827722"/>
          </a:xfrm>
        </p:spPr>
        <p:txBody>
          <a:bodyPr>
            <a:normAutofit fontScale="25000" lnSpcReduction="20000"/>
          </a:bodyPr>
          <a:lstStyle/>
          <a:p>
            <a:pPr marL="0" indent="0">
              <a:buNone/>
            </a:pPr>
            <a:r>
              <a:rPr lang="en-US" sz="8000" dirty="0"/>
              <a:t>All changes to construction drawings &amp; specifications and requests for time extensions must be submitted on form HUD-92437, Request for Construction Changes on Project Mortgages, and include supporting documentation, along with a letter from the Architect classifying the change as one of the following:</a:t>
            </a:r>
          </a:p>
          <a:p>
            <a:pPr marL="0" indent="0">
              <a:buNone/>
            </a:pPr>
            <a:endParaRPr lang="en-US" sz="3600" dirty="0"/>
          </a:p>
          <a:p>
            <a:pPr lvl="1"/>
            <a:r>
              <a:rPr lang="en-US" sz="8000" u="sng" dirty="0"/>
              <a:t>Necessary</a:t>
            </a:r>
            <a:r>
              <a:rPr lang="en-US" sz="8000" dirty="0"/>
              <a:t> Latent (hidden) conditions; changes in building codes, ordinances, etc. after initial closing; architect’s/engineer’s omissions; damage to completed construction.</a:t>
            </a:r>
          </a:p>
          <a:p>
            <a:pPr marL="201168" lvl="1" indent="0">
              <a:buNone/>
            </a:pPr>
            <a:endParaRPr lang="en-US" sz="5600" dirty="0"/>
          </a:p>
          <a:p>
            <a:pPr lvl="1"/>
            <a:r>
              <a:rPr lang="en-US" sz="8000" u="sng" dirty="0"/>
              <a:t>Betterment</a:t>
            </a:r>
            <a:r>
              <a:rPr lang="en-US" sz="8000" dirty="0"/>
              <a:t> Economically justified by increasing net income, reducing long-term maintenance and/or operating expenses or otherwise enhances the mortgage security.</a:t>
            </a:r>
          </a:p>
          <a:p>
            <a:pPr marL="201168" lvl="1" indent="0">
              <a:buNone/>
            </a:pPr>
            <a:endParaRPr lang="en-US" sz="5600" u="sng" dirty="0"/>
          </a:p>
          <a:p>
            <a:pPr lvl="1">
              <a:lnSpc>
                <a:spcPct val="100000"/>
              </a:lnSpc>
            </a:pPr>
            <a:r>
              <a:rPr lang="en-US" sz="8000" u="sng" dirty="0"/>
              <a:t>Equivalent</a:t>
            </a:r>
            <a:r>
              <a:rPr lang="en-US" sz="8000" dirty="0"/>
              <a:t>  Substitution, if specified item is no longer available or it reduces contract price;    must provide equal or better utility and performance.</a:t>
            </a:r>
          </a:p>
          <a:p>
            <a:pPr marL="201168" lvl="1" indent="0">
              <a:lnSpc>
                <a:spcPct val="100000"/>
              </a:lnSpc>
              <a:buNone/>
            </a:pPr>
            <a:endParaRPr lang="en-US" sz="4800" u="sng" dirty="0"/>
          </a:p>
          <a:p>
            <a:pPr lvl="1">
              <a:lnSpc>
                <a:spcPct val="110000"/>
              </a:lnSpc>
            </a:pPr>
            <a:r>
              <a:rPr lang="en-US" sz="8000" u="sng" dirty="0"/>
              <a:t>Time Extension</a:t>
            </a:r>
            <a:r>
              <a:rPr lang="en-US" sz="8000" dirty="0"/>
              <a:t> Delay is beyond Contractor’s control and documented or associated with an approved change order; accompanied by Surety’s written consent, if applicable.</a:t>
            </a:r>
            <a:endParaRPr lang="en-US" sz="8000" u="sng" dirty="0"/>
          </a:p>
          <a:p>
            <a:pPr marL="0" indent="0">
              <a:buNone/>
            </a:pPr>
            <a:r>
              <a:rPr lang="en-US" sz="8000" dirty="0"/>
              <a:t>The HUD-92437 must be initialed by the HUD Inspector and signed by the Borrower, Contractor, Architect &amp; Lender then submitted by the Lender to HUD for approval.</a:t>
            </a:r>
          </a:p>
          <a:p>
            <a:endParaRPr lang="en-US" dirty="0"/>
          </a:p>
        </p:txBody>
      </p:sp>
    </p:spTree>
    <p:extLst>
      <p:ext uri="{BB962C8B-B14F-4D97-AF65-F5344CB8AC3E}">
        <p14:creationId xmlns:p14="http://schemas.microsoft.com/office/powerpoint/2010/main" val="2408070041"/>
      </p:ext>
    </p:extLst>
  </p:cSld>
  <p:clrMapOvr>
    <a:masterClrMapping/>
  </p:clrMapOvr>
</p:sld>
</file>

<file path=ppt/theme/theme1.xml><?xml version="1.0" encoding="utf-8"?>
<a:theme xmlns:a="http://schemas.openxmlformats.org/drawingml/2006/main" name="Retrospect">
  <a:themeElements>
    <a:clrScheme name="Love Funding">
      <a:dk1>
        <a:srgbClr val="000000"/>
      </a:dk1>
      <a:lt1>
        <a:srgbClr val="FFFFFF"/>
      </a:lt1>
      <a:dk2>
        <a:srgbClr val="323232"/>
      </a:dk2>
      <a:lt2>
        <a:srgbClr val="92D0CE"/>
      </a:lt2>
      <a:accent1>
        <a:srgbClr val="005056"/>
      </a:accent1>
      <a:accent2>
        <a:srgbClr val="89182E"/>
      </a:accent2>
      <a:accent3>
        <a:srgbClr val="2C9BA4"/>
      </a:accent3>
      <a:accent4>
        <a:srgbClr val="92D0CE"/>
      </a:accent4>
      <a:accent5>
        <a:srgbClr val="00151B"/>
      </a:accent5>
      <a:accent6>
        <a:srgbClr val="9B968E"/>
      </a:accent6>
      <a:hlink>
        <a:srgbClr val="2C9BA4"/>
      </a:hlink>
      <a:folHlink>
        <a:srgbClr val="92D0CE"/>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2798</TotalTime>
  <Words>1713</Words>
  <Application>Microsoft Office PowerPoint</Application>
  <PresentationFormat>Widescreen</PresentationFormat>
  <Paragraphs>150</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Retrospect</vt:lpstr>
      <vt:lpstr>The Nuts &amp; Bolts of Servicing a 221(d)(4) Construction Loan</vt:lpstr>
      <vt:lpstr>Overview</vt:lpstr>
      <vt:lpstr>Key Players</vt:lpstr>
      <vt:lpstr>Pre-Construction Conference</vt:lpstr>
      <vt:lpstr>Pre-Construction Conference:  Sample Topics Covered</vt:lpstr>
      <vt:lpstr>Construction Draw Processing &amp; Monitoring</vt:lpstr>
      <vt:lpstr>Form HUD-92403  Application for Insurance of Advance of Mortgage Proceeds</vt:lpstr>
      <vt:lpstr>Form HUD-92448  Contractor’s Requisition Project Mortgages</vt:lpstr>
      <vt:lpstr>Change Orders &amp; Classifications</vt:lpstr>
      <vt:lpstr>Change Order Funding &amp; Contingency</vt:lpstr>
      <vt:lpstr>Retainage Reduction</vt:lpstr>
      <vt:lpstr>HUD Permission to Occupy (PTO)</vt:lpstr>
      <vt:lpstr>Final Inspection and 100% Completion</vt:lpstr>
      <vt:lpstr>Cost Certification(s) and Issuance of Maximum Insurable Mortgage (MIM)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Woods</dc:creator>
  <cp:lastModifiedBy>Terry Wellman</cp:lastModifiedBy>
  <cp:revision>480</cp:revision>
  <cp:lastPrinted>2019-09-06T15:04:27Z</cp:lastPrinted>
  <dcterms:created xsi:type="dcterms:W3CDTF">2017-09-04T19:08:53Z</dcterms:created>
  <dcterms:modified xsi:type="dcterms:W3CDTF">2019-09-06T19:00:51Z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ac05d0ce-57dd-4a38-baf4-dac8eca24305</vt:lpwstr>
  </property>
  <property fmtid="{D5CDD505-2E9C-101B-9397-08002B2CF9AE}" pid="3" name="Classification">
    <vt:lpwstr>MSB_Public</vt:lpwstr>
  </property>
</Properties>
</file>