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8" r:id="rId2"/>
    <p:sldId id="695" r:id="rId3"/>
    <p:sldId id="719" r:id="rId4"/>
    <p:sldId id="722" r:id="rId5"/>
    <p:sldId id="724" r:id="rId6"/>
    <p:sldId id="706" r:id="rId7"/>
    <p:sldId id="720" r:id="rId8"/>
    <p:sldId id="707" r:id="rId9"/>
    <p:sldId id="721" r:id="rId10"/>
    <p:sldId id="71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es, Virginia" initials="FV" lastIdx="1" clrIdx="0">
    <p:extLst>
      <p:ext uri="{19B8F6BF-5375-455C-9EA6-DF929625EA0E}">
        <p15:presenceInfo xmlns:p15="http://schemas.microsoft.com/office/powerpoint/2012/main" userId="S::Virginia.Flores@hud.gov::3ca9247a-3cf9-4ea2-bd42-a8308486a0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5A901F-3FB1-4E92-B496-F2973BC17DB3}" v="46" dt="2021-09-21T15:21:20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8" autoAdjust="0"/>
    <p:restoredTop sz="89447" autoAdjust="0"/>
  </p:normalViewPr>
  <p:slideViewPr>
    <p:cSldViewPr snapToGrid="0">
      <p:cViewPr varScale="1">
        <p:scale>
          <a:sx n="73" d="100"/>
          <a:sy n="73" d="100"/>
        </p:scale>
        <p:origin x="888" y="67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udgov-my.sharepoint.com/personal/scott_r_greuel_hud_gov/Documents/0%20HQ/Production%20Data/ELA-SMAC%202021%20Slides%20for%20Pat/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hudgov-my.sharepoint.com/personal/scott_r_greuel_hud_gov/Documents/0%20HQ/Production%20Data/ELA-SMAC%202021%20Slides%20for%20Pat/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50696\OneDrive%20-%20US%20Department%20of%20Housing%20and%20Urban%20Development\Reports\FY21%20Reports\FY19_FY21%20Affordable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hudgov-my.sharepoint.com/personal/scott_r_greuel_hud_gov/Documents/0%20HQ/Production%20Data/ELA-SMAC%202021%20Slides%20for%20Pat/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1">
                <a:alpha val="25000"/>
              </a:schemeClr>
            </a:solidFill>
            <a:ln w="9525">
              <a:noFill/>
              <a:prstDash val="solid"/>
            </a:ln>
            <a:effectLst/>
          </c:spPr>
          <c:invertIfNegative val="0"/>
          <c:dLbls>
            <c:dLbl>
              <c:idx val="10"/>
              <c:layout>
                <c:manualLayout>
                  <c:x val="0"/>
                  <c:y val="-4.7920858582661055E-2"/>
                </c:manualLayout>
              </c:layout>
              <c:tx>
                <c:rich>
                  <a:bodyPr/>
                  <a:lstStyle/>
                  <a:p>
                    <a:fld id="{E7058C29-9896-44CE-BEC9-D31BA61F2988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(Projected)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083-4D00-8F48-7A961D0AA1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Sheet1!$B$2:$L$2</c:f>
              <c:strCache>
                <c:ptCount val="11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  <c:pt idx="5">
                  <c:v>FY16</c:v>
                </c:pt>
                <c:pt idx="6">
                  <c:v>FY17</c:v>
                </c:pt>
                <c:pt idx="7">
                  <c:v>FY18</c:v>
                </c:pt>
                <c:pt idx="8">
                  <c:v>FY19</c:v>
                </c:pt>
                <c:pt idx="9">
                  <c:v>FY20</c:v>
                </c:pt>
                <c:pt idx="10">
                  <c:v>FY21 through Sep 15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10" formatCode="&quot;$&quot;#,##0.00_);[Red]\(&quot;$&quot;#,##0.00\)">
                  <c:v>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83-4D00-8F48-7A961D0AA12C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Volume ($B)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Sheet1!$B$2:$L$2</c:f>
              <c:strCache>
                <c:ptCount val="11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  <c:pt idx="5">
                  <c:v>FY16</c:v>
                </c:pt>
                <c:pt idx="6">
                  <c:v>FY17</c:v>
                </c:pt>
                <c:pt idx="7">
                  <c:v>FY18</c:v>
                </c:pt>
                <c:pt idx="8">
                  <c:v>FY19</c:v>
                </c:pt>
                <c:pt idx="9">
                  <c:v>FY20</c:v>
                </c:pt>
                <c:pt idx="10">
                  <c:v>FY21 through Sep 15</c:v>
                </c:pt>
              </c:strCache>
            </c:strRef>
          </c:cat>
          <c:val>
            <c:numRef>
              <c:f>Sheet1!$B$3:$L$3</c:f>
              <c:numCache>
                <c:formatCode>"$"#,##0.00_);[Red]\("$"#,##0.00\)</c:formatCode>
                <c:ptCount val="11"/>
                <c:pt idx="0">
                  <c:v>13.21</c:v>
                </c:pt>
                <c:pt idx="1">
                  <c:v>15.5</c:v>
                </c:pt>
                <c:pt idx="2">
                  <c:v>17.84</c:v>
                </c:pt>
                <c:pt idx="3">
                  <c:v>11.5</c:v>
                </c:pt>
                <c:pt idx="4">
                  <c:v>10.56</c:v>
                </c:pt>
                <c:pt idx="5">
                  <c:v>11.83</c:v>
                </c:pt>
                <c:pt idx="6">
                  <c:v>16.7</c:v>
                </c:pt>
                <c:pt idx="7">
                  <c:v>15.99</c:v>
                </c:pt>
                <c:pt idx="8">
                  <c:v>13.13</c:v>
                </c:pt>
                <c:pt idx="9">
                  <c:v>21.78</c:v>
                </c:pt>
                <c:pt idx="10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83-4D00-8F48-7A961D0AA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22584360"/>
        <c:axId val="722584688"/>
      </c:barChart>
      <c:barChart>
        <c:barDir val="col"/>
        <c:grouping val="clustered"/>
        <c:varyColors val="0"/>
        <c:ser>
          <c:idx val="1"/>
          <c:order val="2"/>
          <c:tx>
            <c:strRef>
              <c:f>Sheet1!$A$4</c:f>
              <c:strCache>
                <c:ptCount val="1"/>
                <c:pt idx="0">
                  <c:v>Firms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Sheet1!$B$2:$L$2</c:f>
              <c:strCache>
                <c:ptCount val="11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  <c:pt idx="5">
                  <c:v>FY16</c:v>
                </c:pt>
                <c:pt idx="6">
                  <c:v>FY17</c:v>
                </c:pt>
                <c:pt idx="7">
                  <c:v>FY18</c:v>
                </c:pt>
                <c:pt idx="8">
                  <c:v>FY19</c:v>
                </c:pt>
                <c:pt idx="9">
                  <c:v>FY20</c:v>
                </c:pt>
                <c:pt idx="10">
                  <c:v>FY21 through Sep 15</c:v>
                </c:pt>
              </c:strCache>
            </c:strRef>
          </c:cat>
          <c:val>
            <c:numRef>
              <c:f>Sheet1!$B$4:$L$4</c:f>
              <c:numCache>
                <c:formatCode>#,##0</c:formatCode>
                <c:ptCount val="11"/>
                <c:pt idx="0">
                  <c:v>1358</c:v>
                </c:pt>
                <c:pt idx="1">
                  <c:v>1554</c:v>
                </c:pt>
                <c:pt idx="2">
                  <c:v>1815</c:v>
                </c:pt>
                <c:pt idx="3">
                  <c:v>1120</c:v>
                </c:pt>
                <c:pt idx="4">
                  <c:v>993</c:v>
                </c:pt>
                <c:pt idx="5">
                  <c:v>915</c:v>
                </c:pt>
                <c:pt idx="6">
                  <c:v>1101</c:v>
                </c:pt>
                <c:pt idx="7">
                  <c:v>942</c:v>
                </c:pt>
                <c:pt idx="8">
                  <c:v>750</c:v>
                </c:pt>
                <c:pt idx="9">
                  <c:v>1131</c:v>
                </c:pt>
                <c:pt idx="10">
                  <c:v>1618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83-4D00-8F48-7A961D0AA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3804080"/>
        <c:axId val="423807032"/>
      </c:barChart>
      <c:catAx>
        <c:axId val="72258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584688"/>
        <c:crosses val="autoZero"/>
        <c:auto val="1"/>
        <c:lblAlgn val="ctr"/>
        <c:lblOffset val="100"/>
        <c:noMultiLvlLbl val="0"/>
      </c:catAx>
      <c:valAx>
        <c:axId val="722584688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Billions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584360"/>
        <c:crosses val="autoZero"/>
        <c:crossBetween val="between"/>
      </c:valAx>
      <c:valAx>
        <c:axId val="42380703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4080"/>
        <c:crosses val="max"/>
        <c:crossBetween val="between"/>
      </c:valAx>
      <c:catAx>
        <c:axId val="423804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3807032"/>
        <c:crosses val="autoZero"/>
        <c:auto val="1"/>
        <c:lblAlgn val="ctr"/>
        <c:lblOffset val="100"/>
        <c:noMultiLvlLbl val="0"/>
      </c:catAx>
      <c:dTable>
        <c:showHorzBorder val="0"/>
        <c:showVertBorder val="0"/>
        <c:showOutline val="0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Sheet1!$C$29</c:f>
              <c:strCache>
                <c:ptCount val="1"/>
                <c:pt idx="0">
                  <c:v>FY21 through Sep 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Sheet1!$B$30:$B$32</c:f>
              <c:strCache>
                <c:ptCount val="3"/>
                <c:pt idx="0">
                  <c:v>223(a)(7)</c:v>
                </c:pt>
                <c:pt idx="1">
                  <c:v>223(f)</c:v>
                </c:pt>
                <c:pt idx="2">
                  <c:v>NC/SR</c:v>
                </c:pt>
              </c:strCache>
            </c:strRef>
          </c:cat>
          <c:val>
            <c:numRef>
              <c:f>Sheet1!$C$30:$C$32</c:f>
              <c:numCache>
                <c:formatCode>"$"#,##0.00_);[Red]\("$"#,##0.00\)</c:formatCode>
                <c:ptCount val="3"/>
                <c:pt idx="0">
                  <c:v>6.89</c:v>
                </c:pt>
                <c:pt idx="1">
                  <c:v>16.37</c:v>
                </c:pt>
                <c:pt idx="2">
                  <c:v>5.44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8C-4DB0-910B-9AE47FD80177}"/>
            </c:ext>
          </c:extLst>
        </c:ser>
        <c:ser>
          <c:idx val="1"/>
          <c:order val="1"/>
          <c:tx>
            <c:strRef>
              <c:f>Sheet1!$D$29</c:f>
              <c:strCache>
                <c:ptCount val="1"/>
                <c:pt idx="0">
                  <c:v>FY20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Sheet1!$B$30:$B$32</c:f>
              <c:strCache>
                <c:ptCount val="3"/>
                <c:pt idx="0">
                  <c:v>223(a)(7)</c:v>
                </c:pt>
                <c:pt idx="1">
                  <c:v>223(f)</c:v>
                </c:pt>
                <c:pt idx="2">
                  <c:v>NC/SR</c:v>
                </c:pt>
              </c:strCache>
            </c:strRef>
          </c:cat>
          <c:val>
            <c:numRef>
              <c:f>Sheet1!$D$30:$D$32</c:f>
              <c:numCache>
                <c:formatCode>"$"#,##0.00_);[Red]\("$"#,##0.00\)</c:formatCode>
                <c:ptCount val="3"/>
                <c:pt idx="0">
                  <c:v>5.44</c:v>
                </c:pt>
                <c:pt idx="1">
                  <c:v>9.52</c:v>
                </c:pt>
                <c:pt idx="2">
                  <c:v>5.55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8C-4DB0-910B-9AE47FD80177}"/>
            </c:ext>
          </c:extLst>
        </c:ser>
        <c:ser>
          <c:idx val="2"/>
          <c:order val="2"/>
          <c:tx>
            <c:strRef>
              <c:f>Sheet1!$E$29</c:f>
              <c:strCache>
                <c:ptCount val="1"/>
                <c:pt idx="0">
                  <c:v>FY19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Sheet1!$B$30:$B$32</c:f>
              <c:strCache>
                <c:ptCount val="3"/>
                <c:pt idx="0">
                  <c:v>223(a)(7)</c:v>
                </c:pt>
                <c:pt idx="1">
                  <c:v>223(f)</c:v>
                </c:pt>
                <c:pt idx="2">
                  <c:v>NC/SR</c:v>
                </c:pt>
              </c:strCache>
            </c:strRef>
          </c:cat>
          <c:val>
            <c:numRef>
              <c:f>Sheet1!$E$30:$E$32</c:f>
              <c:numCache>
                <c:formatCode>"$"#,##0.00_);[Red]\("$"#,##0.00\)</c:formatCode>
                <c:ptCount val="3"/>
                <c:pt idx="0">
                  <c:v>0.25</c:v>
                </c:pt>
                <c:pt idx="1">
                  <c:v>5.52</c:v>
                </c:pt>
                <c:pt idx="2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8C-4DB0-910B-9AE47FD80177}"/>
            </c:ext>
          </c:extLst>
        </c:ser>
        <c:ser>
          <c:idx val="3"/>
          <c:order val="3"/>
          <c:tx>
            <c:strRef>
              <c:f>Sheet1!$F$29</c:f>
              <c:strCache>
                <c:ptCount val="1"/>
                <c:pt idx="0">
                  <c:v>FY18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Sheet1!$B$30:$B$32</c:f>
              <c:strCache>
                <c:ptCount val="3"/>
                <c:pt idx="0">
                  <c:v>223(a)(7)</c:v>
                </c:pt>
                <c:pt idx="1">
                  <c:v>223(f)</c:v>
                </c:pt>
                <c:pt idx="2">
                  <c:v>NC/SR</c:v>
                </c:pt>
              </c:strCache>
            </c:strRef>
          </c:cat>
          <c:val>
            <c:numRef>
              <c:f>Sheet1!$F$30:$F$32</c:f>
              <c:numCache>
                <c:formatCode>"$"#,##0.00_);[Red]\("$"#,##0.00\)</c:formatCode>
                <c:ptCount val="3"/>
                <c:pt idx="0">
                  <c:v>0.74</c:v>
                </c:pt>
                <c:pt idx="1">
                  <c:v>7.53</c:v>
                </c:pt>
                <c:pt idx="2">
                  <c:v>6.52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8C-4DB0-910B-9AE47FD80177}"/>
            </c:ext>
          </c:extLst>
        </c:ser>
        <c:ser>
          <c:idx val="4"/>
          <c:order val="4"/>
          <c:tx>
            <c:strRef>
              <c:f>Sheet1!$G$29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Sheet1!$B$30:$B$32</c:f>
              <c:strCache>
                <c:ptCount val="3"/>
                <c:pt idx="0">
                  <c:v>223(a)(7)</c:v>
                </c:pt>
                <c:pt idx="1">
                  <c:v>223(f)</c:v>
                </c:pt>
                <c:pt idx="2">
                  <c:v>NC/SR</c:v>
                </c:pt>
              </c:strCache>
            </c:strRef>
          </c:cat>
          <c:val>
            <c:numRef>
              <c:f>Sheet1!$G$30:$G$32</c:f>
              <c:numCache>
                <c:formatCode>"$"#,##0.00_);[Red]\("$"#,##0.00\)</c:formatCode>
                <c:ptCount val="3"/>
                <c:pt idx="0">
                  <c:v>2.14</c:v>
                </c:pt>
                <c:pt idx="1">
                  <c:v>7.91</c:v>
                </c:pt>
                <c:pt idx="2">
                  <c:v>5.0199999999999996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8C-4DB0-910B-9AE47FD80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8711232"/>
        <c:axId val="1204701728"/>
      </c:barChart>
      <c:catAx>
        <c:axId val="428711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4701728"/>
        <c:crosses val="autoZero"/>
        <c:auto val="1"/>
        <c:lblAlgn val="ctr"/>
        <c:lblOffset val="100"/>
        <c:noMultiLvlLbl val="0"/>
      </c:catAx>
      <c:valAx>
        <c:axId val="1204701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Billions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71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'Firm Volume'!$B$11</c:f>
              <c:strCache>
                <c:ptCount val="1"/>
                <c:pt idx="0">
                  <c:v>Affordable Firms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'Firm Volume'!$A$12:$A$14</c:f>
              <c:strCache>
                <c:ptCount val="3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</c:strCache>
            </c:strRef>
          </c:cat>
          <c:val>
            <c:numRef>
              <c:f>'Firm Volume'!$B$12:$B$14</c:f>
              <c:numCache>
                <c:formatCode>"$"#,##0</c:formatCode>
                <c:ptCount val="3"/>
                <c:pt idx="0">
                  <c:v>5910662366</c:v>
                </c:pt>
                <c:pt idx="1">
                  <c:v>8020339057</c:v>
                </c:pt>
                <c:pt idx="2">
                  <c:v>9725520871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C3-40D9-9FCA-C91DC8A3D33D}"/>
            </c:ext>
          </c:extLst>
        </c:ser>
        <c:ser>
          <c:idx val="1"/>
          <c:order val="1"/>
          <c:tx>
            <c:strRef>
              <c:f>'Firm Volume'!$C$11</c:f>
              <c:strCache>
                <c:ptCount val="1"/>
                <c:pt idx="0">
                  <c:v>Market Rate Firms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'Firm Volume'!$A$12:$A$14</c:f>
              <c:strCache>
                <c:ptCount val="3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</c:strCache>
            </c:strRef>
          </c:cat>
          <c:val>
            <c:numRef>
              <c:f>'Firm Volume'!$C$12:$C$14</c:f>
              <c:numCache>
                <c:formatCode>"$"#,##0</c:formatCode>
                <c:ptCount val="3"/>
                <c:pt idx="0">
                  <c:v>7236333600</c:v>
                </c:pt>
                <c:pt idx="1">
                  <c:v>13778333430</c:v>
                </c:pt>
                <c:pt idx="2">
                  <c:v>19141831454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C3-40D9-9FCA-C91DC8A3D3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72594088"/>
        <c:axId val="772594744"/>
      </c:barChart>
      <c:catAx>
        <c:axId val="77259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594744"/>
        <c:crosses val="autoZero"/>
        <c:auto val="1"/>
        <c:lblAlgn val="ctr"/>
        <c:lblOffset val="100"/>
        <c:noMultiLvlLbl val="0"/>
      </c:catAx>
      <c:valAx>
        <c:axId val="772594744"/>
        <c:scaling>
          <c:orientation val="minMax"/>
          <c:max val="3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594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[Chart in Microsoft PowerPoint]Volume!PivotTable2</c:name>
    <c:fmtId val="8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&quot;$&quot;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&quot;$&quot;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dLbl>
          <c:idx val="0"/>
          <c:numFmt formatCode="&quot;$&quot;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&quot;$&quot;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&quot;$&quot;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&quot;$&quot;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&quot;$&quot;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&quot;$&quot;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&quot;$&quot;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Volume!$B$3:$B$4</c:f>
              <c:strCache>
                <c:ptCount val="1"/>
                <c:pt idx="0">
                  <c:v>FY19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Volume!$A$5:$A$10</c:f>
              <c:strCache>
                <c:ptCount val="5"/>
                <c:pt idx="0">
                  <c:v>Midwest</c:v>
                </c:pt>
                <c:pt idx="1">
                  <c:v>Northeast</c:v>
                </c:pt>
                <c:pt idx="2">
                  <c:v>Southeast</c:v>
                </c:pt>
                <c:pt idx="3">
                  <c:v>Southwest</c:v>
                </c:pt>
                <c:pt idx="4">
                  <c:v>West</c:v>
                </c:pt>
              </c:strCache>
            </c:strRef>
          </c:cat>
          <c:val>
            <c:numRef>
              <c:f>Volume!$B$5:$B$10</c:f>
              <c:numCache>
                <c:formatCode>General</c:formatCode>
                <c:ptCount val="5"/>
                <c:pt idx="0">
                  <c:v>1257500733</c:v>
                </c:pt>
                <c:pt idx="1">
                  <c:v>4476655024</c:v>
                </c:pt>
                <c:pt idx="2">
                  <c:v>2834902200</c:v>
                </c:pt>
                <c:pt idx="3">
                  <c:v>2379527809</c:v>
                </c:pt>
                <c:pt idx="4">
                  <c:v>2198410200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3F-40F2-B1C3-B40ECC4AAE16}"/>
            </c:ext>
          </c:extLst>
        </c:ser>
        <c:ser>
          <c:idx val="1"/>
          <c:order val="1"/>
          <c:tx>
            <c:strRef>
              <c:f>Volume!$C$3:$C$4</c:f>
              <c:strCache>
                <c:ptCount val="1"/>
                <c:pt idx="0">
                  <c:v>FY20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Volume!$A$5:$A$10</c:f>
              <c:strCache>
                <c:ptCount val="5"/>
                <c:pt idx="0">
                  <c:v>Midwest</c:v>
                </c:pt>
                <c:pt idx="1">
                  <c:v>Northeast</c:v>
                </c:pt>
                <c:pt idx="2">
                  <c:v>Southeast</c:v>
                </c:pt>
                <c:pt idx="3">
                  <c:v>Southwest</c:v>
                </c:pt>
                <c:pt idx="4">
                  <c:v>West</c:v>
                </c:pt>
              </c:strCache>
            </c:strRef>
          </c:cat>
          <c:val>
            <c:numRef>
              <c:f>Volume!$C$5:$C$10</c:f>
              <c:numCache>
                <c:formatCode>General</c:formatCode>
                <c:ptCount val="5"/>
                <c:pt idx="0">
                  <c:v>2828406738</c:v>
                </c:pt>
                <c:pt idx="1">
                  <c:v>6129999142</c:v>
                </c:pt>
                <c:pt idx="2">
                  <c:v>3411802400</c:v>
                </c:pt>
                <c:pt idx="3">
                  <c:v>4637042507</c:v>
                </c:pt>
                <c:pt idx="4">
                  <c:v>4791421700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3F-40F2-B1C3-B40ECC4AAE16}"/>
            </c:ext>
          </c:extLst>
        </c:ser>
        <c:ser>
          <c:idx val="2"/>
          <c:order val="2"/>
          <c:tx>
            <c:strRef>
              <c:f>Volume!$D$3:$D$4</c:f>
              <c:strCache>
                <c:ptCount val="1"/>
                <c:pt idx="0">
                  <c:v>FY21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Volume!$A$5:$A$10</c:f>
              <c:strCache>
                <c:ptCount val="5"/>
                <c:pt idx="0">
                  <c:v>Midwest</c:v>
                </c:pt>
                <c:pt idx="1">
                  <c:v>Northeast</c:v>
                </c:pt>
                <c:pt idx="2">
                  <c:v>Southeast</c:v>
                </c:pt>
                <c:pt idx="3">
                  <c:v>Southwest</c:v>
                </c:pt>
                <c:pt idx="4">
                  <c:v>West</c:v>
                </c:pt>
              </c:strCache>
            </c:strRef>
          </c:cat>
          <c:val>
            <c:numRef>
              <c:f>Volume!$D$5:$D$10</c:f>
              <c:numCache>
                <c:formatCode>General</c:formatCode>
                <c:ptCount val="5"/>
                <c:pt idx="0">
                  <c:v>4910044885</c:v>
                </c:pt>
                <c:pt idx="1">
                  <c:v>9075455583</c:v>
                </c:pt>
                <c:pt idx="2">
                  <c:v>4896847031</c:v>
                </c:pt>
                <c:pt idx="3">
                  <c:v>5468818930</c:v>
                </c:pt>
                <c:pt idx="4">
                  <c:v>4516185896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3F-40F2-B1C3-B40ECC4AA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8758976"/>
        <c:axId val="858760288"/>
      </c:barChart>
      <c:catAx>
        <c:axId val="85875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760288"/>
        <c:crosses val="autoZero"/>
        <c:auto val="1"/>
        <c:lblAlgn val="ctr"/>
        <c:lblOffset val="100"/>
        <c:noMultiLvlLbl val="0"/>
      </c:catAx>
      <c:valAx>
        <c:axId val="85876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758976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1.2526365219134727E-2"/>
                <c:y val="0.4066653420647812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2D-4FB7-87C1-DB43BE5DDDAE}"/>
                </c:ext>
              </c:extLst>
            </c:dLbl>
            <c:dLbl>
              <c:idx val="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2D-4FB7-87C1-DB43BE5DDDAE}"/>
                </c:ext>
              </c:extLst>
            </c:dLbl>
            <c:dLbl>
              <c:idx val="4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2D-4FB7-87C1-DB43BE5DDD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Sheet1!$C$84:$AU$84</c:f>
              <c:numCache>
                <c:formatCode>m/d/yyyy</c:formatCode>
                <c:ptCount val="45"/>
                <c:pt idx="0">
                  <c:v>44106</c:v>
                </c:pt>
                <c:pt idx="1">
                  <c:v>44113</c:v>
                </c:pt>
                <c:pt idx="2">
                  <c:v>44120</c:v>
                </c:pt>
                <c:pt idx="3">
                  <c:v>44127</c:v>
                </c:pt>
                <c:pt idx="4">
                  <c:v>44141</c:v>
                </c:pt>
                <c:pt idx="5">
                  <c:v>44148</c:v>
                </c:pt>
                <c:pt idx="6">
                  <c:v>44155</c:v>
                </c:pt>
                <c:pt idx="7">
                  <c:v>44169</c:v>
                </c:pt>
                <c:pt idx="8">
                  <c:v>44176</c:v>
                </c:pt>
                <c:pt idx="9">
                  <c:v>44183</c:v>
                </c:pt>
                <c:pt idx="10">
                  <c:v>44204</c:v>
                </c:pt>
                <c:pt idx="11">
                  <c:v>44211</c:v>
                </c:pt>
                <c:pt idx="12">
                  <c:v>44218</c:v>
                </c:pt>
                <c:pt idx="13">
                  <c:v>44225</c:v>
                </c:pt>
                <c:pt idx="14">
                  <c:v>44239</c:v>
                </c:pt>
                <c:pt idx="15">
                  <c:v>44246</c:v>
                </c:pt>
                <c:pt idx="16">
                  <c:v>44253</c:v>
                </c:pt>
                <c:pt idx="17">
                  <c:v>44260</c:v>
                </c:pt>
                <c:pt idx="18">
                  <c:v>44267</c:v>
                </c:pt>
                <c:pt idx="19">
                  <c:v>44281</c:v>
                </c:pt>
                <c:pt idx="20">
                  <c:v>44291</c:v>
                </c:pt>
                <c:pt idx="21">
                  <c:v>44295</c:v>
                </c:pt>
                <c:pt idx="22">
                  <c:v>44302</c:v>
                </c:pt>
                <c:pt idx="23">
                  <c:v>44309</c:v>
                </c:pt>
                <c:pt idx="24">
                  <c:v>44316</c:v>
                </c:pt>
                <c:pt idx="25">
                  <c:v>44323</c:v>
                </c:pt>
                <c:pt idx="26">
                  <c:v>44330</c:v>
                </c:pt>
                <c:pt idx="27">
                  <c:v>44337</c:v>
                </c:pt>
                <c:pt idx="28">
                  <c:v>44344</c:v>
                </c:pt>
                <c:pt idx="29">
                  <c:v>44351</c:v>
                </c:pt>
                <c:pt idx="30">
                  <c:v>44358</c:v>
                </c:pt>
                <c:pt idx="31">
                  <c:v>44365</c:v>
                </c:pt>
                <c:pt idx="32">
                  <c:v>44372</c:v>
                </c:pt>
                <c:pt idx="33">
                  <c:v>44379</c:v>
                </c:pt>
                <c:pt idx="34">
                  <c:v>44386</c:v>
                </c:pt>
                <c:pt idx="35">
                  <c:v>44393</c:v>
                </c:pt>
                <c:pt idx="36">
                  <c:v>44400</c:v>
                </c:pt>
                <c:pt idx="37">
                  <c:v>44407</c:v>
                </c:pt>
                <c:pt idx="38">
                  <c:v>44414</c:v>
                </c:pt>
                <c:pt idx="39">
                  <c:v>44421</c:v>
                </c:pt>
                <c:pt idx="40">
                  <c:v>44428</c:v>
                </c:pt>
                <c:pt idx="41">
                  <c:v>44435</c:v>
                </c:pt>
                <c:pt idx="42">
                  <c:v>44442</c:v>
                </c:pt>
                <c:pt idx="43">
                  <c:v>44449</c:v>
                </c:pt>
                <c:pt idx="44">
                  <c:v>44456</c:v>
                </c:pt>
              </c:numCache>
            </c:numRef>
          </c:cat>
          <c:val>
            <c:numRef>
              <c:f>Sheet1!$C$90:$AU$90</c:f>
              <c:numCache>
                <c:formatCode>General</c:formatCode>
                <c:ptCount val="45"/>
                <c:pt idx="0">
                  <c:v>100</c:v>
                </c:pt>
                <c:pt idx="1">
                  <c:v>102</c:v>
                </c:pt>
                <c:pt idx="2">
                  <c:v>103</c:v>
                </c:pt>
                <c:pt idx="3">
                  <c:v>103</c:v>
                </c:pt>
                <c:pt idx="4">
                  <c:v>147</c:v>
                </c:pt>
                <c:pt idx="5">
                  <c:v>145</c:v>
                </c:pt>
                <c:pt idx="6">
                  <c:v>147</c:v>
                </c:pt>
                <c:pt idx="7">
                  <c:v>171</c:v>
                </c:pt>
                <c:pt idx="8">
                  <c:v>198</c:v>
                </c:pt>
                <c:pt idx="9">
                  <c:v>213</c:v>
                </c:pt>
                <c:pt idx="10">
                  <c:v>247</c:v>
                </c:pt>
                <c:pt idx="11">
                  <c:v>235</c:v>
                </c:pt>
                <c:pt idx="12">
                  <c:v>241</c:v>
                </c:pt>
                <c:pt idx="13">
                  <c:v>241</c:v>
                </c:pt>
                <c:pt idx="14">
                  <c:v>301</c:v>
                </c:pt>
                <c:pt idx="15">
                  <c:v>288</c:v>
                </c:pt>
                <c:pt idx="16">
                  <c:v>294</c:v>
                </c:pt>
                <c:pt idx="17">
                  <c:v>317</c:v>
                </c:pt>
                <c:pt idx="18">
                  <c:v>332</c:v>
                </c:pt>
                <c:pt idx="19">
                  <c:v>377</c:v>
                </c:pt>
                <c:pt idx="20">
                  <c:v>377</c:v>
                </c:pt>
                <c:pt idx="21">
                  <c:v>507</c:v>
                </c:pt>
                <c:pt idx="22">
                  <c:v>495</c:v>
                </c:pt>
                <c:pt idx="23">
                  <c:v>499</c:v>
                </c:pt>
                <c:pt idx="24">
                  <c:v>473</c:v>
                </c:pt>
                <c:pt idx="25">
                  <c:v>464</c:v>
                </c:pt>
                <c:pt idx="26">
                  <c:v>470</c:v>
                </c:pt>
                <c:pt idx="27">
                  <c:v>470</c:v>
                </c:pt>
                <c:pt idx="28">
                  <c:v>464</c:v>
                </c:pt>
                <c:pt idx="29">
                  <c:v>444</c:v>
                </c:pt>
                <c:pt idx="30">
                  <c:v>443</c:v>
                </c:pt>
                <c:pt idx="31">
                  <c:v>451</c:v>
                </c:pt>
                <c:pt idx="32">
                  <c:v>450</c:v>
                </c:pt>
                <c:pt idx="33">
                  <c:v>448</c:v>
                </c:pt>
                <c:pt idx="34">
                  <c:v>450</c:v>
                </c:pt>
                <c:pt idx="35">
                  <c:v>444</c:v>
                </c:pt>
                <c:pt idx="36">
                  <c:v>438</c:v>
                </c:pt>
                <c:pt idx="37">
                  <c:v>439</c:v>
                </c:pt>
                <c:pt idx="38">
                  <c:v>442</c:v>
                </c:pt>
                <c:pt idx="39">
                  <c:v>438</c:v>
                </c:pt>
                <c:pt idx="40">
                  <c:v>440</c:v>
                </c:pt>
                <c:pt idx="41">
                  <c:v>436</c:v>
                </c:pt>
                <c:pt idx="42">
                  <c:v>442</c:v>
                </c:pt>
                <c:pt idx="43">
                  <c:v>430</c:v>
                </c:pt>
                <c:pt idx="44">
                  <c:v>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2D-4FB7-87C1-DB43BE5DD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9969392"/>
        <c:axId val="459968736"/>
      </c:lineChart>
      <c:dateAx>
        <c:axId val="4599693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968736"/>
        <c:crosses val="autoZero"/>
        <c:auto val="1"/>
        <c:lblOffset val="100"/>
        <c:baseTimeUnit val="days"/>
      </c:dateAx>
      <c:valAx>
        <c:axId val="45996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96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0.7808</cdr:x>
      <cdr:y>0</cdr:y>
    </cdr:from>
    <cdr:to>
      <cdr:x>0.90073</cdr:x>
      <cdr:y>0.05789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5C3FFAE9-011B-4B2A-967D-BA08249F2C6A}"/>
            </a:ext>
          </a:extLst>
        </cdr:cNvPr>
        <cdr:cNvSpPr txBox="1"/>
      </cdr:nvSpPr>
      <cdr:spPr>
        <a:xfrm xmlns:a="http://schemas.openxmlformats.org/drawingml/2006/main">
          <a:off x="8646901" y="0"/>
          <a:ext cx="1328153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rgbClr val="000000"/>
              </a:solidFill>
            </a:rPr>
            <a:t>$28,867,352,325</a:t>
          </a:r>
        </a:p>
      </cdr:txBody>
    </cdr:sp>
  </cdr:relSizeAnchor>
  <cdr:relSizeAnchor xmlns:cdr="http://schemas.openxmlformats.org/drawingml/2006/chartDrawing">
    <cdr:from>
      <cdr:x>0.48685</cdr:x>
      <cdr:y>0.18406</cdr:y>
    </cdr:from>
    <cdr:to>
      <cdr:x>0.61319</cdr:x>
      <cdr:y>0.24195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5C3FFAE9-011B-4B2A-967D-BA08249F2C6A}"/>
            </a:ext>
          </a:extLst>
        </cdr:cNvPr>
        <cdr:cNvSpPr txBox="1"/>
      </cdr:nvSpPr>
      <cdr:spPr>
        <a:xfrm xmlns:a="http://schemas.openxmlformats.org/drawingml/2006/main">
          <a:off x="5391613" y="880660"/>
          <a:ext cx="1399072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rgbClr val="000000"/>
              </a:solidFill>
            </a:rPr>
            <a:t>$21,798,672,487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06A28-30EE-4F72-86F7-1642C0E02B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94414-EB48-462C-9CF8-BFEFBA5D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94414-EB48-462C-9CF8-BFEFBA5D3C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94414-EB48-462C-9CF8-BFEFBA5D3C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12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94414-EB48-462C-9CF8-BFEFBA5D3C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77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94414-EB48-462C-9CF8-BFEFBA5D3C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56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94414-EB48-462C-9CF8-BFEFBA5D3C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48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94414-EB48-462C-9CF8-BFEFBA5D3C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19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94414-EB48-462C-9CF8-BFEFBA5D3C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00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94414-EB48-462C-9CF8-BFEFBA5D3C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61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94414-EB48-462C-9CF8-BFEFBA5D3C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3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AF3B2-00D2-4046-923C-3B7889EC4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E1036-2EE5-467F-B878-9B6624339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DF64D-C7F5-4FC3-BEC3-0483BDAF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1938-59C6-423F-B47C-D5A191EE6AF6}" type="datetime1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04416-CAFC-4188-87EA-7389D380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D15AC-AFB1-4FA9-A4EF-8B2646A7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3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79BEB-0CC9-4D3F-8439-58919F3B2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B0651-D448-434C-A638-202C950CC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9CD04-1738-460E-BC83-D4C1B04CF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BEAA-81D7-42E1-B9FA-FB4E16FB36F0}" type="datetime1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0EF7F-CFE0-49B2-8022-40FCB6E5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3B493-ADE1-44E2-A466-E4B20703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4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5F7034-702F-4D73-ABF7-06B4CCC7D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2FB29F-CAAC-422E-96B4-96F1F9915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38AB6-20AB-45D7-A2D3-30BC84B69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D346-7D8D-4A3F-9D36-5F2156BD85A7}" type="datetime1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32B37-89CB-4845-9436-69F91C14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3D66A-9D55-48B3-AF20-BCBCB407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8C0FB-5D03-4C68-B0EE-65C32E66F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11E8-5F96-4606-B0D2-2F10A2B02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0C3E4-F9B6-4C04-BD7A-54067AA0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04B5-DDAE-4605-A71B-64CBE9B8E7A4}" type="datetime1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112DD-51E2-4B22-A6CF-3E1167DD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37051-36FC-41B1-858F-50C8ED91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5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7F83B-C749-4D95-9609-F29DBC43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9CA91-B871-4B3E-8363-9DBBB9C73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E600-8221-4463-B297-460C583ED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6637-D5FA-4DCB-AFA1-88CC60BB6CCD}" type="datetime1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6ABA3-4B64-4943-8D34-FC263445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539F-77B2-49A0-86AB-ED2D2168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2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D8C7B-E659-4BBC-B3B9-28668828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F9F67-1D87-42C3-B1EE-17202E02C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3BD2F-21D8-4173-9D68-EF51130EB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9424A-538F-47B3-9407-46B36E60D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DD91-627F-4CD4-9E50-D9134C6CAB9A}" type="datetime1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74A4C-9D3A-435B-B555-7DAE49CA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CD5B2-D783-4E84-A97B-7004C36B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8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53CC-49FE-499D-B48C-A1F2216AE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DE7F5-D5DB-41CA-B33A-C28298611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5A312-4360-4852-B0BF-4B0A2C9C4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31AA2-D7CC-4BED-9A03-AE60C786E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C95DD-1C2B-495F-BDC0-169669DE77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432D5A-8537-4E06-A4AB-1D89E006B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03B3-6720-4E74-BE8E-B9065A62473F}" type="datetime1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3C538C-976D-45DA-BA28-98B799EF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0A4293-8F9A-4D44-965B-CAFFF24E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4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CEF8E-8822-4F1E-B45B-E4EED556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4C548-1AED-4A9F-8DEC-4D72019B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26ED-E008-449E-96E3-38427C44B07A}" type="datetime1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24C29-1CD2-4A9E-9C94-CC8EF92D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C73E7-E40D-4A18-ACE8-5175C807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4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32819-75B3-42E6-A4AE-56D802D2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8D29-84BF-4829-9F94-FC4E9AAAAD0E}" type="datetime1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8977CB-73A1-4B4B-B753-DE0FE9AEE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1A833-6007-43A4-B5C2-D058BC04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2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383A-016F-4A96-B9AA-77227910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44573-E010-4A3A-9259-F832089B2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80586-80F6-4A4E-8180-D8D6FA5ED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00B98-28E3-4D9B-9D00-89F92E49A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1ED2-80F7-43E2-B78B-2E241216E0CD}" type="datetime1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C2111-2166-451D-88C5-DBC3210DD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190D4-3CC7-4955-A97E-582E24A9F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9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5428B-785D-4458-A058-6566EC81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DBA55-67B6-4089-A3D4-E923F9288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08BB1-F6B6-4F72-A9AD-682814D60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00BB0-C513-413C-83FF-F716E89DF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4214-D74B-48BF-A654-2FD772B56892}" type="datetime1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D7125-C95E-4F9D-8895-176CDC17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AB8B7-5603-4B65-A192-775A9C08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8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501B8E-F2C0-4C2D-A7FD-D751D24D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D518A-ED0C-44E7-BCF3-527F501F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F6466-67A0-4CF8-ACC0-156D13E06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D6EBF-8263-469C-AEBB-B237683FE8C2}" type="datetime1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FD5DD-84CA-4148-A047-BB446B9CD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0E5F2-AE18-4412-815E-E87F7ED99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FHACatalystMF@hud.gov" TargetMode="External"/><Relationship Id="rId4" Type="http://schemas.openxmlformats.org/officeDocument/2006/relationships/hyperlink" Target="http://www.hud.gov/catalys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69234C5-5C8E-034F-827C-BAE9DA4E3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6506A-C9B1-0C4D-95CA-3B9DD9B6F577}"/>
              </a:ext>
            </a:extLst>
          </p:cNvPr>
          <p:cNvSpPr txBox="1"/>
          <p:nvPr/>
        </p:nvSpPr>
        <p:spPr>
          <a:xfrm>
            <a:off x="6350" y="2810946"/>
            <a:ext cx="1217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HQ Update: Multifamily Production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31B1DA-7DE5-4F31-A3CA-D551F384B48B}"/>
              </a:ext>
            </a:extLst>
          </p:cNvPr>
          <p:cNvSpPr txBox="1"/>
          <p:nvPr/>
        </p:nvSpPr>
        <p:spPr>
          <a:xfrm>
            <a:off x="1651000" y="4754353"/>
            <a:ext cx="889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WMAC Conference - September 21, 2021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Patricia Burke, Director, Office of Multifamily Production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Thomas Bernaciak, Deputy Director, Office of Multifamily Production</a:t>
            </a:r>
          </a:p>
        </p:txBody>
      </p:sp>
    </p:spTree>
    <p:extLst>
      <p:ext uri="{BB962C8B-B14F-4D97-AF65-F5344CB8AC3E}">
        <p14:creationId xmlns:p14="http://schemas.microsoft.com/office/powerpoint/2010/main" val="314073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ock, ball, holding, player&#10;&#10;Description automatically generated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3DF7D-3200-4101-879F-2EA6C5C8781B}"/>
              </a:ext>
            </a:extLst>
          </p:cNvPr>
          <p:cNvSpPr txBox="1"/>
          <p:nvPr/>
        </p:nvSpPr>
        <p:spPr>
          <a:xfrm>
            <a:off x="556046" y="356240"/>
            <a:ext cx="11074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Other Topics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A7AF4-3F78-4DAF-B279-ED9B8CE9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4C557-E78B-4564-9040-147C3C8C606F}"/>
              </a:ext>
            </a:extLst>
          </p:cNvPr>
          <p:cNvSpPr txBox="1"/>
          <p:nvPr/>
        </p:nvSpPr>
        <p:spPr>
          <a:xfrm>
            <a:off x="556047" y="1565887"/>
            <a:ext cx="110743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Guidance in Process: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DSR Escrow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Cost Not Attributable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Surplus Cash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MAP Guide errata amendments</a:t>
            </a:r>
          </a:p>
          <a:p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Statutory Loan Limits</a:t>
            </a:r>
          </a:p>
          <a:p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Hazard Insurance and $250,000 Deductible </a:t>
            </a:r>
          </a:p>
          <a:p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AAQ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Recently-Financed Transactions and Environmental Issues</a:t>
            </a:r>
          </a:p>
        </p:txBody>
      </p:sp>
    </p:spTree>
    <p:extLst>
      <p:ext uri="{BB962C8B-B14F-4D97-AF65-F5344CB8AC3E}">
        <p14:creationId xmlns:p14="http://schemas.microsoft.com/office/powerpoint/2010/main" val="293306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ock, ball, holding, player&#10;&#10;Description automatically generated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A7AF4-3F78-4DAF-B279-ED9B8CE9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BB218D-96E0-4178-B5D8-9A262D0D3546}"/>
              </a:ext>
            </a:extLst>
          </p:cNvPr>
          <p:cNvSpPr txBox="1"/>
          <p:nvPr/>
        </p:nvSpPr>
        <p:spPr>
          <a:xfrm>
            <a:off x="556046" y="48464"/>
            <a:ext cx="1107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Firm Commitment Volume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FY11 – FY21 through 9/15/21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DEAB60-D0F6-4386-96AB-CC517650E775}"/>
              </a:ext>
            </a:extLst>
          </p:cNvPr>
          <p:cNvSpPr/>
          <p:nvPr/>
        </p:nvSpPr>
        <p:spPr>
          <a:xfrm>
            <a:off x="10682952" y="5528651"/>
            <a:ext cx="670848" cy="27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525DF62-A689-4FEF-84D4-ED5F7479EB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301499"/>
              </p:ext>
            </p:extLst>
          </p:nvPr>
        </p:nvGraphicFramePr>
        <p:xfrm>
          <a:off x="373224" y="1548882"/>
          <a:ext cx="11327364" cy="4770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86F792A-F215-43F1-A241-141C14903FCB}"/>
              </a:ext>
            </a:extLst>
          </p:cNvPr>
          <p:cNvSpPr/>
          <p:nvPr/>
        </p:nvSpPr>
        <p:spPr>
          <a:xfrm>
            <a:off x="10814180" y="5496206"/>
            <a:ext cx="670848" cy="27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06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ock, ball, holding, player&#10;&#10;Description automatically generated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A7AF4-3F78-4DAF-B279-ED9B8CE9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BB218D-96E0-4178-B5D8-9A262D0D3546}"/>
              </a:ext>
            </a:extLst>
          </p:cNvPr>
          <p:cNvSpPr txBox="1"/>
          <p:nvPr/>
        </p:nvSpPr>
        <p:spPr>
          <a:xfrm>
            <a:off x="556046" y="48464"/>
            <a:ext cx="1107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Firm Commitment Volume by Program/SOA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FY11 – FY21 through 9/15/21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DEAB60-D0F6-4386-96AB-CC517650E775}"/>
              </a:ext>
            </a:extLst>
          </p:cNvPr>
          <p:cNvSpPr/>
          <p:nvPr/>
        </p:nvSpPr>
        <p:spPr>
          <a:xfrm>
            <a:off x="10682952" y="5528651"/>
            <a:ext cx="670848" cy="27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6F792A-F215-43F1-A241-141C14903FCB}"/>
              </a:ext>
            </a:extLst>
          </p:cNvPr>
          <p:cNvSpPr/>
          <p:nvPr/>
        </p:nvSpPr>
        <p:spPr>
          <a:xfrm>
            <a:off x="10814180" y="5496206"/>
            <a:ext cx="670848" cy="27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55F1175-0955-4BC3-9D80-C73D17E4CE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074484"/>
              </p:ext>
            </p:extLst>
          </p:nvPr>
        </p:nvGraphicFramePr>
        <p:xfrm>
          <a:off x="475861" y="1404620"/>
          <a:ext cx="11243387" cy="502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198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ock, ball, holding, player&#10;&#10;Description automatically generated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A7AF4-3F78-4DAF-B279-ED9B8CE9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BB218D-96E0-4178-B5D8-9A262D0D3546}"/>
              </a:ext>
            </a:extLst>
          </p:cNvPr>
          <p:cNvSpPr txBox="1"/>
          <p:nvPr/>
        </p:nvSpPr>
        <p:spPr>
          <a:xfrm>
            <a:off x="556046" y="48464"/>
            <a:ext cx="1107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Affordable vs Market-Rate Firm Volume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FY19 – FY21 through 8/31/21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DEAB60-D0F6-4386-96AB-CC517650E775}"/>
              </a:ext>
            </a:extLst>
          </p:cNvPr>
          <p:cNvSpPr/>
          <p:nvPr/>
        </p:nvSpPr>
        <p:spPr>
          <a:xfrm>
            <a:off x="10682952" y="5528651"/>
            <a:ext cx="670848" cy="27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6F792A-F215-43F1-A241-141C14903FCB}"/>
              </a:ext>
            </a:extLst>
          </p:cNvPr>
          <p:cNvSpPr/>
          <p:nvPr/>
        </p:nvSpPr>
        <p:spPr>
          <a:xfrm>
            <a:off x="10814180" y="5496206"/>
            <a:ext cx="670848" cy="27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3D5D3E9-7D55-4366-BDEF-2A7DE71173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807553"/>
              </p:ext>
            </p:extLst>
          </p:nvPr>
        </p:nvGraphicFramePr>
        <p:xfrm>
          <a:off x="556046" y="1571625"/>
          <a:ext cx="11074399" cy="478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14CCA90-1DD8-482D-88DC-0A750E8CBFD6}"/>
              </a:ext>
            </a:extLst>
          </p:cNvPr>
          <p:cNvSpPr txBox="1"/>
          <p:nvPr/>
        </p:nvSpPr>
        <p:spPr>
          <a:xfrm>
            <a:off x="2752397" y="3584027"/>
            <a:ext cx="13571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u="none" strike="noStrike" dirty="0">
                <a:solidFill>
                  <a:srgbClr val="000000"/>
                </a:solidFill>
                <a:effectLst/>
              </a:rPr>
              <a:t>$13,146,995,966</a:t>
            </a:r>
            <a:r>
              <a:rPr lang="en-US" sz="1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21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ock, ball, holding, player&#10;&#10;Description automatically generated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A7AF4-3F78-4DAF-B279-ED9B8CE9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BB218D-96E0-4178-B5D8-9A262D0D3546}"/>
              </a:ext>
            </a:extLst>
          </p:cNvPr>
          <p:cNvSpPr txBox="1"/>
          <p:nvPr/>
        </p:nvSpPr>
        <p:spPr>
          <a:xfrm>
            <a:off x="556046" y="48464"/>
            <a:ext cx="1107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Affordable Firm Volume by Region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FY19 – FY21 through 8/31/21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DEAB60-D0F6-4386-96AB-CC517650E775}"/>
              </a:ext>
            </a:extLst>
          </p:cNvPr>
          <p:cNvSpPr/>
          <p:nvPr/>
        </p:nvSpPr>
        <p:spPr>
          <a:xfrm>
            <a:off x="10682952" y="5528651"/>
            <a:ext cx="670848" cy="27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6F792A-F215-43F1-A241-141C14903FCB}"/>
              </a:ext>
            </a:extLst>
          </p:cNvPr>
          <p:cNvSpPr/>
          <p:nvPr/>
        </p:nvSpPr>
        <p:spPr>
          <a:xfrm>
            <a:off x="10814180" y="5496206"/>
            <a:ext cx="670848" cy="27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F3F9743-0CAF-425A-9F8D-35C45545F0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745889"/>
              </p:ext>
            </p:extLst>
          </p:nvPr>
        </p:nvGraphicFramePr>
        <p:xfrm>
          <a:off x="556046" y="1474381"/>
          <a:ext cx="11152477" cy="488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754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ock, ball, holding, player&#10;&#10;Description automatically generated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3DF7D-3200-4101-879F-2EA6C5C8781B}"/>
              </a:ext>
            </a:extLst>
          </p:cNvPr>
          <p:cNvSpPr txBox="1"/>
          <p:nvPr/>
        </p:nvSpPr>
        <p:spPr>
          <a:xfrm>
            <a:off x="556046" y="48464"/>
            <a:ext cx="1107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Application Queue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Prioritization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A7AF4-3F78-4DAF-B279-ED9B8CE9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5F0E6-FA10-4B17-B3AE-720FA11A8F07}"/>
              </a:ext>
            </a:extLst>
          </p:cNvPr>
          <p:cNvSpPr txBox="1"/>
          <p:nvPr/>
        </p:nvSpPr>
        <p:spPr>
          <a:xfrm>
            <a:off x="556047" y="1565887"/>
            <a:ext cx="5325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Priority through March 17</a:t>
            </a:r>
            <a:endParaRPr lang="en-US" sz="2800" b="1" dirty="0"/>
          </a:p>
          <a:p>
            <a:endParaRPr lang="en-US" sz="1200" dirty="0"/>
          </a:p>
          <a:p>
            <a:pPr marL="342900" indent="-342900">
              <a:buAutoNum type="arabicPeriod"/>
            </a:pPr>
            <a:r>
              <a:rPr lang="en-US" sz="2400" dirty="0"/>
              <a:t>LIHTC Pilot applications</a:t>
            </a:r>
          </a:p>
          <a:p>
            <a:pPr marL="342900" indent="-342900">
              <a:buAutoNum type="arabicPeriod"/>
            </a:pPr>
            <a:endParaRPr lang="en-US" sz="800" dirty="0"/>
          </a:p>
          <a:p>
            <a:pPr marL="342900" indent="-342900">
              <a:buAutoNum type="arabicPeriod"/>
            </a:pPr>
            <a:r>
              <a:rPr lang="en-US" sz="2400" dirty="0"/>
              <a:t>Opportunity Zone transactions w/ Qualified Investment Fund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30AED9-2D50-400E-9D3F-7ABC302BC8D7}"/>
              </a:ext>
            </a:extLst>
          </p:cNvPr>
          <p:cNvSpPr txBox="1"/>
          <p:nvPr/>
        </p:nvSpPr>
        <p:spPr>
          <a:xfrm>
            <a:off x="6090495" y="1565887"/>
            <a:ext cx="5539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Updated Priority effective March 18</a:t>
            </a:r>
            <a:endParaRPr lang="en-US" sz="2800" b="1" dirty="0"/>
          </a:p>
          <a:p>
            <a:endParaRPr lang="en-US" sz="1200" dirty="0"/>
          </a:p>
          <a:p>
            <a:pPr marL="342900" indent="-342900">
              <a:buAutoNum type="arabicPeriod"/>
            </a:pPr>
            <a:r>
              <a:rPr lang="en-US" sz="2400" dirty="0"/>
              <a:t>LIHTC Pilot applications</a:t>
            </a:r>
          </a:p>
          <a:p>
            <a:pPr marL="342900" indent="-342900">
              <a:buAutoNum type="arabicPeriod"/>
            </a:pPr>
            <a:endParaRPr lang="en-US" sz="800" dirty="0"/>
          </a:p>
          <a:p>
            <a:pPr marL="342900" indent="-342900">
              <a:buAutoNum type="arabicPeriod"/>
            </a:pPr>
            <a:r>
              <a:rPr lang="en-US" sz="2400" dirty="0"/>
              <a:t>New LIHTCs (non-Pilot applications)</a:t>
            </a:r>
          </a:p>
          <a:p>
            <a:pPr marL="342900" indent="-342900">
              <a:buAutoNum type="arabicPeriod"/>
            </a:pPr>
            <a:endParaRPr lang="en-US" sz="800" dirty="0"/>
          </a:p>
          <a:p>
            <a:pPr marL="342900" indent="-342900">
              <a:buAutoNum type="arabicPeriod"/>
            </a:pPr>
            <a:r>
              <a:rPr lang="en-US" sz="2400" dirty="0"/>
              <a:t>Opportunity Zone transactions w/ Qualified Investment Fund</a:t>
            </a:r>
          </a:p>
          <a:p>
            <a:pPr marL="342900" indent="-342900">
              <a:buAutoNum type="arabicPeriod"/>
            </a:pPr>
            <a:endParaRPr lang="en-US" sz="800" dirty="0"/>
          </a:p>
          <a:p>
            <a:pPr marL="342900" indent="-342900">
              <a:buAutoNum type="arabicPeriod"/>
            </a:pPr>
            <a:r>
              <a:rPr lang="en-US" sz="2400" dirty="0"/>
              <a:t>Second-Stage Firm Applications for New Construction (includes market-rate projects)</a:t>
            </a:r>
          </a:p>
          <a:p>
            <a:pPr marL="342900" indent="-342900">
              <a:buAutoNum type="arabicPeriod"/>
            </a:pPr>
            <a:endParaRPr lang="en-US" sz="800" dirty="0"/>
          </a:p>
          <a:p>
            <a:pPr marL="342900" indent="-342900">
              <a:buAutoNum type="arabicPeriod"/>
            </a:pPr>
            <a:r>
              <a:rPr lang="en-US" sz="2400" dirty="0"/>
              <a:t>Other Affordable or Broadly Affordable transactions (as defined in the MIP Federal Register, per MAP Guide 3.1.10)</a:t>
            </a:r>
          </a:p>
        </p:txBody>
      </p:sp>
    </p:spTree>
    <p:extLst>
      <p:ext uri="{BB962C8B-B14F-4D97-AF65-F5344CB8AC3E}">
        <p14:creationId xmlns:p14="http://schemas.microsoft.com/office/powerpoint/2010/main" val="384337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ock, ball, holding, player&#10;&#10;Description automatically generated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3DF7D-3200-4101-879F-2EA6C5C8781B}"/>
              </a:ext>
            </a:extLst>
          </p:cNvPr>
          <p:cNvSpPr txBox="1"/>
          <p:nvPr/>
        </p:nvSpPr>
        <p:spPr>
          <a:xfrm>
            <a:off x="556046" y="48464"/>
            <a:ext cx="1107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Application Queue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Since 10/2/2020 Implementation</a:t>
            </a:r>
            <a:endParaRPr lang="en-US" sz="4000" b="1" dirty="0">
              <a:solidFill>
                <a:schemeClr val="bg1"/>
              </a:solidFill>
              <a:highlight>
                <a:srgbClr val="FFFF00"/>
              </a:highlight>
              <a:latin typeface="Baskerville Old Face" panose="020206020805050203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A7AF4-3F78-4DAF-B279-ED9B8CE9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8C7FF-E2E2-4875-9BA7-E915D9AAD1E6}"/>
              </a:ext>
            </a:extLst>
          </p:cNvPr>
          <p:cNvSpPr txBox="1"/>
          <p:nvPr/>
        </p:nvSpPr>
        <p:spPr>
          <a:xfrm>
            <a:off x="8254653" y="1655901"/>
            <a:ext cx="33757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273 </a:t>
            </a:r>
            <a:r>
              <a:rPr lang="en-US" sz="2000" dirty="0"/>
              <a:t>applications currently in-processing </a:t>
            </a:r>
            <a:r>
              <a:rPr lang="en-US" sz="2000" b="1" dirty="0"/>
              <a:t>(full capacity)</a:t>
            </a:r>
          </a:p>
          <a:p>
            <a:endParaRPr lang="en-US" sz="2000" b="1" dirty="0"/>
          </a:p>
          <a:p>
            <a:r>
              <a:rPr lang="en-US" sz="2000" b="1" dirty="0"/>
              <a:t>427</a:t>
            </a:r>
            <a:r>
              <a:rPr lang="en-US" sz="2000" dirty="0"/>
              <a:t> applications waiting in the queue </a:t>
            </a:r>
            <a:r>
              <a:rPr lang="en-US" sz="2000" b="1" dirty="0"/>
              <a:t>(an additional 156% of capacity)</a:t>
            </a:r>
          </a:p>
          <a:p>
            <a:endParaRPr lang="en-US" sz="2000" dirty="0"/>
          </a:p>
          <a:p>
            <a:r>
              <a:rPr lang="en-US" sz="2000" dirty="0"/>
              <a:t>Applications assigned out of the queue in August waited </a:t>
            </a:r>
            <a:r>
              <a:rPr lang="en-US" sz="2000" b="1" dirty="0"/>
              <a:t>128 days</a:t>
            </a:r>
            <a:r>
              <a:rPr lang="en-US" sz="2000" dirty="0"/>
              <a:t> on average – up from 66 in March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44029E2-C188-4FE4-B05D-3AEFB090EFE1}"/>
              </a:ext>
            </a:extLst>
          </p:cNvPr>
          <p:cNvGraphicFramePr>
            <a:graphicFrameLocks/>
          </p:cNvGraphicFramePr>
          <p:nvPr/>
        </p:nvGraphicFramePr>
        <p:xfrm>
          <a:off x="556046" y="1655901"/>
          <a:ext cx="7468281" cy="4700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129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ock, ball, holding, player&#10;&#10;Description automatically generated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3DF7D-3200-4101-879F-2EA6C5C8781B}"/>
              </a:ext>
            </a:extLst>
          </p:cNvPr>
          <p:cNvSpPr txBox="1"/>
          <p:nvPr/>
        </p:nvSpPr>
        <p:spPr>
          <a:xfrm>
            <a:off x="556046" y="356240"/>
            <a:ext cx="11074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FHA Catalyst: Multifamily Applications Module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A7AF4-3F78-4DAF-B279-ED9B8CE9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4C557-E78B-4564-9040-147C3C8C606F}"/>
              </a:ext>
            </a:extLst>
          </p:cNvPr>
          <p:cNvSpPr txBox="1"/>
          <p:nvPr/>
        </p:nvSpPr>
        <p:spPr>
          <a:xfrm>
            <a:off x="556047" y="1565887"/>
            <a:ext cx="1107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75%</a:t>
            </a:r>
            <a:r>
              <a:rPr lang="en-US" sz="2800" dirty="0"/>
              <a:t> of apps are currently submitted through the portal</a:t>
            </a:r>
          </a:p>
          <a:p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Forthcoming Mortgagee Letter will </a:t>
            </a:r>
            <a:r>
              <a:rPr lang="en-US" sz="2800" b="1" u="sng" dirty="0"/>
              <a:t>require</a:t>
            </a:r>
            <a:r>
              <a:rPr lang="en-US" sz="2800" b="1" dirty="0"/>
              <a:t> use of FHA Catalyst for application submissions</a:t>
            </a:r>
            <a:r>
              <a:rPr lang="en-US" sz="2800" dirty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round of lender training will be provided prior to effective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To request access: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Visit </a:t>
            </a:r>
            <a:r>
              <a:rPr lang="en-US" sz="2800" dirty="0">
                <a:hlinkClick r:id="rId4"/>
              </a:rPr>
              <a:t>www.hud.gov/catalyst</a:t>
            </a:r>
            <a:r>
              <a:rPr lang="en-US" sz="2800" dirty="0"/>
              <a:t>, click “Multifamily Applications”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Download “Lender Access Request Form”, email completed form to </a:t>
            </a:r>
            <a:r>
              <a:rPr lang="en-US" sz="2800" dirty="0">
                <a:hlinkClick r:id="rId5"/>
              </a:rPr>
              <a:t>FHACatalystMF@hud.gov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420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ock, ball, holding, player&#10;&#10;Description automatically generated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3DF7D-3200-4101-879F-2EA6C5C8781B}"/>
              </a:ext>
            </a:extLst>
          </p:cNvPr>
          <p:cNvSpPr txBox="1"/>
          <p:nvPr/>
        </p:nvSpPr>
        <p:spPr>
          <a:xfrm>
            <a:off x="556046" y="48464"/>
            <a:ext cx="1107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Portfolio Performance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Through the Pandemic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A7AF4-3F78-4DAF-B279-ED9B8CE9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5F0E6-FA10-4B17-B3AE-720FA11A8F07}"/>
              </a:ext>
            </a:extLst>
          </p:cNvPr>
          <p:cNvSpPr txBox="1"/>
          <p:nvPr/>
        </p:nvSpPr>
        <p:spPr>
          <a:xfrm>
            <a:off x="556048" y="1565886"/>
            <a:ext cx="1107439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800" b="1"/>
            </a:lvl1pPr>
          </a:lstStyle>
          <a:p>
            <a:pPr marL="0" indent="0" algn="ctr">
              <a:buNone/>
            </a:pPr>
            <a:r>
              <a:rPr lang="en-US" dirty="0"/>
              <a:t>Default rates are down; claims have stayed low.</a:t>
            </a:r>
          </a:p>
          <a:p>
            <a:pPr marL="0" indent="0" algn="ctr">
              <a:buNone/>
            </a:pPr>
            <a:endParaRPr lang="en-US" sz="1200" dirty="0"/>
          </a:p>
          <a:p>
            <a:r>
              <a:rPr lang="en-US" b="0" dirty="0"/>
              <a:t>The overall MF 60+ day default rate has continued to fall to less than 1%</a:t>
            </a:r>
          </a:p>
          <a:p>
            <a:endParaRPr lang="en-US" sz="800" b="0" dirty="0"/>
          </a:p>
          <a:p>
            <a:r>
              <a:rPr lang="en-US" b="0" dirty="0"/>
              <a:t>28 loans are currently in 60+ default with UPB of $338 million (0.30% of current MF book of $112 billion UPB), consistent with pre-pandemic levels</a:t>
            </a:r>
          </a:p>
          <a:p>
            <a:endParaRPr lang="en-US" sz="800" b="0" dirty="0"/>
          </a:p>
          <a:p>
            <a:r>
              <a:rPr lang="en-US" b="0" dirty="0"/>
              <a:t>Year over year the Multifamily 60+ default rate has decreased from </a:t>
            </a:r>
            <a:r>
              <a:rPr lang="en-US" dirty="0"/>
              <a:t>0.91%</a:t>
            </a:r>
            <a:r>
              <a:rPr lang="en-US" b="0" dirty="0"/>
              <a:t> in August 2020 to </a:t>
            </a:r>
            <a:r>
              <a:rPr lang="en-US" dirty="0"/>
              <a:t>0.30%</a:t>
            </a:r>
            <a:r>
              <a:rPr lang="en-US" b="0" dirty="0"/>
              <a:t> in August 2021</a:t>
            </a:r>
          </a:p>
          <a:p>
            <a:endParaRPr lang="en-US" sz="800" b="0" dirty="0"/>
          </a:p>
          <a:p>
            <a:r>
              <a:rPr lang="en-US" b="0" dirty="0"/>
              <a:t>Current claim rate is </a:t>
            </a:r>
            <a:r>
              <a:rPr lang="en-US" dirty="0"/>
              <a:t>0.003%</a:t>
            </a:r>
            <a:r>
              <a:rPr lang="en-US" b="0" dirty="0"/>
              <a:t>, consistently low since 2014 </a:t>
            </a:r>
          </a:p>
          <a:p>
            <a:endParaRPr lang="en-US" sz="800" b="0" dirty="0"/>
          </a:p>
          <a:p>
            <a:r>
              <a:rPr lang="en-US" b="0" dirty="0"/>
              <a:t>No new loan forbearances, and borrowers are repaying amounts due</a:t>
            </a:r>
          </a:p>
        </p:txBody>
      </p:sp>
    </p:spTree>
    <p:extLst>
      <p:ext uri="{BB962C8B-B14F-4D97-AF65-F5344CB8AC3E}">
        <p14:creationId xmlns:p14="http://schemas.microsoft.com/office/powerpoint/2010/main" val="452335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7164</TotalTime>
  <Words>431</Words>
  <Application>Microsoft Office PowerPoint</Application>
  <PresentationFormat>Widescreen</PresentationFormat>
  <Paragraphs>99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Baskerville Old Face</vt:lpstr>
      <vt:lpstr>Calibri</vt:lpstr>
      <vt:lpstr>Calibri Light</vt:lpstr>
      <vt:lpstr>Helvetica Neue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Flores, Virginia</dc:creator>
  <cp:lastModifiedBy>Terry Wellman</cp:lastModifiedBy>
  <cp:revision>79</cp:revision>
  <dcterms:created xsi:type="dcterms:W3CDTF">2021-01-13T16:25:43Z</dcterms:created>
  <dcterms:modified xsi:type="dcterms:W3CDTF">2021-09-21T15:56:03Z</dcterms:modified>
</cp:coreProperties>
</file>