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71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ores, Virginia" initials="FV" lastIdx="1" clrIdx="0">
    <p:extLst>
      <p:ext uri="{19B8F6BF-5375-455C-9EA6-DF929625EA0E}">
        <p15:presenceInfo xmlns:p15="http://schemas.microsoft.com/office/powerpoint/2012/main" userId="S::Virginia.Flores@hud.gov::3ca9247a-3cf9-4ea2-bd42-a8308486a0e2" providerId="AD"/>
      </p:ext>
    </p:extLst>
  </p:cmAuthor>
  <p:cmAuthor id="2" name="Greuel, Scott R" initials="GSR" lastIdx="1" clrIdx="1">
    <p:extLst>
      <p:ext uri="{19B8F6BF-5375-455C-9EA6-DF929625EA0E}">
        <p15:presenceInfo xmlns:p15="http://schemas.microsoft.com/office/powerpoint/2012/main" userId="S::Scott.R.Greuel@hud.gov::edda2389-dc12-4c9d-8b80-8eebcd0be2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8" autoAdjust="0"/>
    <p:restoredTop sz="74874" autoAdjust="0"/>
  </p:normalViewPr>
  <p:slideViewPr>
    <p:cSldViewPr snapToGrid="0">
      <p:cViewPr varScale="1">
        <p:scale>
          <a:sx n="61" d="100"/>
          <a:sy n="61" d="100"/>
        </p:scale>
        <p:origin x="1339" y="43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Sheet1!$A$1</c:f>
              <c:strCache>
                <c:ptCount val="1"/>
                <c:pt idx="0">
                  <c:v>Total Volume ($ billions)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"$"#,##0.00</c:formatCode>
                <c:ptCount val="10"/>
                <c:pt idx="0">
                  <c:v>17.84</c:v>
                </c:pt>
                <c:pt idx="1">
                  <c:v>11.5</c:v>
                </c:pt>
                <c:pt idx="2">
                  <c:v>10.56</c:v>
                </c:pt>
                <c:pt idx="3">
                  <c:v>11.83</c:v>
                </c:pt>
                <c:pt idx="4">
                  <c:v>16.7</c:v>
                </c:pt>
                <c:pt idx="5">
                  <c:v>15.99</c:v>
                </c:pt>
                <c:pt idx="6">
                  <c:v>13.13</c:v>
                </c:pt>
                <c:pt idx="7">
                  <c:v>21.78</c:v>
                </c:pt>
                <c:pt idx="8">
                  <c:v>30.4</c:v>
                </c:pt>
              </c:numCache>
            </c:numRef>
          </c:cat>
          <c:val>
            <c:numRef>
              <c:f>Sheet1!$A$2:$A$10</c:f>
              <c:numCache>
                <c:formatCode>"$"#,##0.00</c:formatCode>
                <c:ptCount val="9"/>
                <c:pt idx="0">
                  <c:v>17.84</c:v>
                </c:pt>
                <c:pt idx="1">
                  <c:v>11.5</c:v>
                </c:pt>
                <c:pt idx="2">
                  <c:v>10.56</c:v>
                </c:pt>
                <c:pt idx="3">
                  <c:v>11.83</c:v>
                </c:pt>
                <c:pt idx="4">
                  <c:v>16.7</c:v>
                </c:pt>
                <c:pt idx="5">
                  <c:v>15.99</c:v>
                </c:pt>
                <c:pt idx="6">
                  <c:v>13.13</c:v>
                </c:pt>
                <c:pt idx="7">
                  <c:v>21.78</c:v>
                </c:pt>
                <c:pt idx="8">
                  <c:v>30.4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3B-484C-A47F-6DC224244A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798304736"/>
        <c:axId val="798301128"/>
      </c:barChart>
      <c:lineChart>
        <c:grouping val="standard"/>
        <c:varyColors val="0"/>
        <c:ser>
          <c:idx val="0"/>
          <c:order val="0"/>
          <c:tx>
            <c:v>MFH Staff</c:v>
          </c:tx>
          <c:spPr>
            <a:ln w="5080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  <a:round/>
              </a:ln>
              <a:effectLst/>
            </c:spPr>
          </c:marker>
          <c:cat>
            <c:strRef>
              <c:f>Sheet1!$D$2:$D$10</c:f>
              <c:strCach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 YTD</c:v>
                </c:pt>
              </c:strCache>
            </c:strRef>
          </c:cat>
          <c:val>
            <c:numRef>
              <c:f>Sheet1!$B$2:$B$10</c:f>
              <c:numCache>
                <c:formatCode>_(* #,##0_);_(* \(#,##0\);_(* "-"??_);_(@_)</c:formatCode>
                <c:ptCount val="9"/>
                <c:pt idx="0">
                  <c:v>1446</c:v>
                </c:pt>
                <c:pt idx="1">
                  <c:v>1318</c:v>
                </c:pt>
                <c:pt idx="2">
                  <c:v>1225</c:v>
                </c:pt>
                <c:pt idx="3">
                  <c:v>1099</c:v>
                </c:pt>
                <c:pt idx="4">
                  <c:v>1078</c:v>
                </c:pt>
                <c:pt idx="5">
                  <c:v>1008</c:v>
                </c:pt>
                <c:pt idx="6">
                  <c:v>1009</c:v>
                </c:pt>
                <c:pt idx="7">
                  <c:v>1031</c:v>
                </c:pt>
                <c:pt idx="8">
                  <c:v>1080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3B-484C-A47F-6DC224244A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6000232"/>
        <c:axId val="795402648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Staff Ceiling</c:v>
                      </c:pt>
                    </c:strCache>
                  </c:strRef>
                </c:tx>
                <c:spPr>
                  <a:ln w="3175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 w="12700">
                      <a:solidFill>
                        <a:schemeClr val="lt2"/>
                      </a:solidFill>
                      <a:round/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Sheet1!$D$2:$D$10</c15:sqref>
                        </c15:formulaRef>
                      </c:ext>
                    </c:extLst>
                    <c:strCache>
                      <c:ptCount val="9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 YTD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2">
                        <c:v>1230</c:v>
                      </c:pt>
                      <c:pt idx="3">
                        <c:v>1176</c:v>
                      </c:pt>
                      <c:pt idx="4">
                        <c:v>1176</c:v>
                      </c:pt>
                      <c:pt idx="5">
                        <c:v>1176</c:v>
                      </c:pt>
                      <c:pt idx="6">
                        <c:v>1200</c:v>
                      </c:pt>
                      <c:pt idx="7">
                        <c:v>1192</c:v>
                      </c:pt>
                      <c:pt idx="8">
                        <c:v>1190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643B-484C-A47F-6DC224244AE5}"/>
                  </c:ext>
                </c:extLst>
              </c15:ser>
            </c15:filteredLineSeries>
          </c:ext>
        </c:extLst>
      </c:lineChart>
      <c:catAx>
        <c:axId val="4560002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Fiscal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402648"/>
        <c:crosses val="autoZero"/>
        <c:auto val="1"/>
        <c:lblAlgn val="ctr"/>
        <c:lblOffset val="100"/>
        <c:noMultiLvlLbl val="0"/>
      </c:catAx>
      <c:valAx>
        <c:axId val="795402648"/>
        <c:scaling>
          <c:orientation val="minMax"/>
          <c:min val="9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MFH Staff Level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000232"/>
        <c:crosses val="autoZero"/>
        <c:crossBetween val="between"/>
      </c:valAx>
      <c:valAx>
        <c:axId val="798301128"/>
        <c:scaling>
          <c:orientation val="minMax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Firm Commitments ($ billions)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.00" sourceLinked="1"/>
        <c:majorTickMark val="in"/>
        <c:minorTickMark val="none"/>
        <c:tickLblPos val="nextTo"/>
        <c:spPr>
          <a:noFill/>
          <a:ln>
            <a:solidFill>
              <a:schemeClr val="accent6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8304736"/>
        <c:crosses val="max"/>
        <c:crossBetween val="between"/>
      </c:valAx>
      <c:catAx>
        <c:axId val="798304736"/>
        <c:scaling>
          <c:orientation val="minMax"/>
        </c:scaling>
        <c:delete val="1"/>
        <c:axPos val="b"/>
        <c:numFmt formatCode="&quot;$&quot;#,##0.00" sourceLinked="1"/>
        <c:majorTickMark val="none"/>
        <c:minorTickMark val="none"/>
        <c:tickLblPos val="nextTo"/>
        <c:crossAx val="7983011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4925" cap="flat" cmpd="thickThin" algn="ctr">
      <a:solidFill>
        <a:schemeClr val="bg1">
          <a:lumMod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06A28-30EE-4F72-86F7-1642C0E02B0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94414-EB48-462C-9CF8-BFEFBA5D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16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94414-EB48-462C-9CF8-BFEFBA5D3C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6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AF3B2-00D2-4046-923C-3B7889EC4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E1036-2EE5-467F-B878-9B6624339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DF64D-C7F5-4FC3-BEC3-0483BDAF8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1938-59C6-423F-B47C-D5A191EE6AF6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04416-CAFC-4188-87EA-7389D380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D15AC-AFB1-4FA9-A4EF-8B2646A76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CF4C-FC16-4A6E-8D1C-97F45FF1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3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79BEB-0CC9-4D3F-8439-58919F3B2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9B0651-D448-434C-A638-202C950CC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9CD04-1738-460E-BC83-D4C1B04CF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BEAA-81D7-42E1-B9FA-FB4E16FB36F0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0EF7F-CFE0-49B2-8022-40FCB6E59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3B493-ADE1-44E2-A466-E4B207039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CF4C-FC16-4A6E-8D1C-97F45FF1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4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5F7034-702F-4D73-ABF7-06B4CCC7DD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2FB29F-CAAC-422E-96B4-96F1F9915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38AB6-20AB-45D7-A2D3-30BC84B69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D346-7D8D-4A3F-9D36-5F2156BD85A7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32B37-89CB-4845-9436-69F91C14D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3D66A-9D55-48B3-AF20-BCBCB4078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CF4C-FC16-4A6E-8D1C-97F45FF1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8C0FB-5D03-4C68-B0EE-65C32E66F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911E8-5F96-4606-B0D2-2F10A2B02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0C3E4-F9B6-4C04-BD7A-54067AA0F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04B5-DDAE-4605-A71B-64CBE9B8E7A4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112DD-51E2-4B22-A6CF-3E1167DD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37051-36FC-41B1-858F-50C8ED91C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CF4C-FC16-4A6E-8D1C-97F45FF1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5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7F83B-C749-4D95-9609-F29DBC432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09CA91-B871-4B3E-8363-9DBBB9C73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1E600-8221-4463-B297-460C583ED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6637-D5FA-4DCB-AFA1-88CC60BB6CCD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6ABA3-4B64-4943-8D34-FC263445F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9539F-77B2-49A0-86AB-ED2D2168A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CF4C-FC16-4A6E-8D1C-97F45FF1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D8C7B-E659-4BBC-B3B9-286688281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F9F67-1D87-42C3-B1EE-17202E02C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3BD2F-21D8-4173-9D68-EF51130EB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9424A-538F-47B3-9407-46B36E60D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DD91-627F-4CD4-9E50-D9134C6CAB9A}" type="datetime1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174A4C-9D3A-435B-B555-7DAE49CA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CD5B2-D783-4E84-A97B-7004C36B9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CF4C-FC16-4A6E-8D1C-97F45FF1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8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953CC-49FE-499D-B48C-A1F2216AE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DE7F5-D5DB-41CA-B33A-C28298611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5A312-4360-4852-B0BF-4B0A2C9C4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D31AA2-D7CC-4BED-9A03-AE60C786E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7C95DD-1C2B-495F-BDC0-169669DE77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432D5A-8537-4E06-A4AB-1D89E006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03B3-6720-4E74-BE8E-B9065A62473F}" type="datetime1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3C538C-976D-45DA-BA28-98B799EF9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0A4293-8F9A-4D44-965B-CAFFF24EB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CF4C-FC16-4A6E-8D1C-97F45FF1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4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CEF8E-8822-4F1E-B45B-E4EED5566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14C548-1AED-4A9F-8DEC-4D72019B9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26ED-E008-449E-96E3-38427C44B07A}" type="datetime1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024C29-1CD2-4A9E-9C94-CC8EF92D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DC73E7-E40D-4A18-ACE8-5175C8075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CF4C-FC16-4A6E-8D1C-97F45FF1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4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832819-75B3-42E6-A4AE-56D802D2B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8D29-84BF-4829-9F94-FC4E9AAAAD0E}" type="datetime1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8977CB-73A1-4B4B-B753-DE0FE9AEE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1A833-6007-43A4-B5C2-D058BC04C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CF4C-FC16-4A6E-8D1C-97F45FF1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2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9383A-016F-4A96-B9AA-772279105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44573-E010-4A3A-9259-F832089B2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C80586-80F6-4A4E-8180-D8D6FA5ED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800B98-28E3-4D9B-9D00-89F92E49A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1ED2-80F7-43E2-B78B-2E241216E0CD}" type="datetime1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CC2111-2166-451D-88C5-DBC3210DD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4190D4-3CC7-4955-A97E-582E24A9F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CF4C-FC16-4A6E-8D1C-97F45FF1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9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5428B-785D-4458-A058-6566EC819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9DBA55-67B6-4089-A3D4-E923F9288A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08BB1-F6B6-4F72-A9AD-682814D60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00BB0-C513-413C-83FF-F716E89DF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B4214-D74B-48BF-A654-2FD772B56892}" type="datetime1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D7125-C95E-4F9D-8895-176CDC170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AB8B7-5603-4B65-A192-775A9C083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CF4C-FC16-4A6E-8D1C-97F45FF1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8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501B8E-F2C0-4C2D-A7FD-D751D24DD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ED518A-ED0C-44E7-BCF3-527F501FE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F6466-67A0-4CF8-ACC0-156D13E065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D6EBF-8263-469C-AEBB-B237683FE8C2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FD5DD-84CA-4148-A047-BB446B9CD2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0E5F2-AE18-4412-815E-E87F7ED99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7CF4C-FC16-4A6E-8D1C-97F45FF1F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clock, ball, holding, player&#10;&#10;Description automatically generated">
            <a:extLst>
              <a:ext uri="{FF2B5EF4-FFF2-40B4-BE49-F238E27FC236}">
                <a16:creationId xmlns:a16="http://schemas.microsoft.com/office/drawing/2014/main" id="{B0EFD381-9976-3D48-84FE-11F9AF3536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3345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623DF7D-3200-4101-879F-2EA6C5C8781B}"/>
              </a:ext>
            </a:extLst>
          </p:cNvPr>
          <p:cNvSpPr txBox="1"/>
          <p:nvPr/>
        </p:nvSpPr>
        <p:spPr>
          <a:xfrm>
            <a:off x="609600" y="316028"/>
            <a:ext cx="1107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Staffing Challenges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A7AF4-3F78-4DAF-B279-ED9B8CE9C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CF4C-FC16-4A6E-8D1C-97F45FF1F558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497CDEC-ACA5-4590-8ED8-28A53467FB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7214295"/>
              </p:ext>
            </p:extLst>
          </p:nvPr>
        </p:nvGraphicFramePr>
        <p:xfrm>
          <a:off x="609601" y="1334530"/>
          <a:ext cx="11074399" cy="4935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43417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9785</TotalTime>
  <Words>14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Calibri</vt:lpstr>
      <vt:lpstr>Calibri Light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Flores, Virginia</dc:creator>
  <cp:lastModifiedBy>Terry Wellman</cp:lastModifiedBy>
  <cp:revision>76</cp:revision>
  <dcterms:created xsi:type="dcterms:W3CDTF">2021-01-13T16:25:43Z</dcterms:created>
  <dcterms:modified xsi:type="dcterms:W3CDTF">2021-09-21T16:54:40Z</dcterms:modified>
</cp:coreProperties>
</file>