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 id="2147483684" r:id="rId3"/>
  </p:sldMasterIdLst>
  <p:notesMasterIdLst>
    <p:notesMasterId r:id="rId64"/>
  </p:notesMasterIdLst>
  <p:handoutMasterIdLst>
    <p:handoutMasterId r:id="rId65"/>
  </p:handoutMasterIdLst>
  <p:sldIdLst>
    <p:sldId id="379" r:id="rId4"/>
    <p:sldId id="394" r:id="rId5"/>
    <p:sldId id="396" r:id="rId6"/>
    <p:sldId id="397" r:id="rId7"/>
    <p:sldId id="268" r:id="rId8"/>
    <p:sldId id="273" r:id="rId9"/>
    <p:sldId id="274" r:id="rId10"/>
    <p:sldId id="362" r:id="rId11"/>
    <p:sldId id="363" r:id="rId12"/>
    <p:sldId id="364" r:id="rId13"/>
    <p:sldId id="356" r:id="rId14"/>
    <p:sldId id="357" r:id="rId15"/>
    <p:sldId id="277" r:id="rId16"/>
    <p:sldId id="360" r:id="rId17"/>
    <p:sldId id="359" r:id="rId18"/>
    <p:sldId id="352" r:id="rId19"/>
    <p:sldId id="358" r:id="rId20"/>
    <p:sldId id="361" r:id="rId21"/>
    <p:sldId id="384" r:id="rId22"/>
    <p:sldId id="385" r:id="rId23"/>
    <p:sldId id="386" r:id="rId24"/>
    <p:sldId id="366" r:id="rId25"/>
    <p:sldId id="387" r:id="rId26"/>
    <p:sldId id="388" r:id="rId27"/>
    <p:sldId id="383" r:id="rId28"/>
    <p:sldId id="380" r:id="rId29"/>
    <p:sldId id="382" r:id="rId30"/>
    <p:sldId id="389" r:id="rId31"/>
    <p:sldId id="258" r:id="rId32"/>
    <p:sldId id="272" r:id="rId33"/>
    <p:sldId id="260" r:id="rId34"/>
    <p:sldId id="261" r:id="rId35"/>
    <p:sldId id="262" r:id="rId36"/>
    <p:sldId id="263" r:id="rId37"/>
    <p:sldId id="264" r:id="rId38"/>
    <p:sldId id="265" r:id="rId39"/>
    <p:sldId id="266" r:id="rId40"/>
    <p:sldId id="398" r:id="rId41"/>
    <p:sldId id="267" r:id="rId42"/>
    <p:sldId id="399" r:id="rId43"/>
    <p:sldId id="269" r:id="rId44"/>
    <p:sldId id="270" r:id="rId45"/>
    <p:sldId id="271" r:id="rId46"/>
    <p:sldId id="393" r:id="rId47"/>
    <p:sldId id="275" r:id="rId48"/>
    <p:sldId id="365" r:id="rId49"/>
    <p:sldId id="298" r:id="rId50"/>
    <p:sldId id="301" r:id="rId51"/>
    <p:sldId id="299" r:id="rId52"/>
    <p:sldId id="300" r:id="rId53"/>
    <p:sldId id="367" r:id="rId54"/>
    <p:sldId id="369" r:id="rId55"/>
    <p:sldId id="368" r:id="rId56"/>
    <p:sldId id="370" r:id="rId57"/>
    <p:sldId id="375" r:id="rId58"/>
    <p:sldId id="376" r:id="rId59"/>
    <p:sldId id="373" r:id="rId60"/>
    <p:sldId id="374" r:id="rId61"/>
    <p:sldId id="377" r:id="rId62"/>
    <p:sldId id="39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70AD4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019" autoAdjust="0"/>
  </p:normalViewPr>
  <p:slideViewPr>
    <p:cSldViewPr snapToGrid="0" snapToObjects="1">
      <p:cViewPr varScale="1">
        <p:scale>
          <a:sx n="106" d="100"/>
          <a:sy n="106" d="100"/>
        </p:scale>
        <p:origin x="84" y="92"/>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51" d="100"/>
          <a:sy n="51" d="100"/>
        </p:scale>
        <p:origin x="2693" y="2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_rels/data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025444A-93B2-40A5-81D0-1CEE33F5E4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755E8E-35F3-48D2-9A85-88A51B5BF2BE}">
      <dgm:prSet custT="1"/>
      <dgm:spPr/>
      <dgm:t>
        <a:bodyPr/>
        <a:lstStyle/>
        <a:p>
          <a:pPr>
            <a:lnSpc>
              <a:spcPct val="100000"/>
            </a:lnSpc>
          </a:pPr>
          <a:r>
            <a:rPr lang="en-US" sz="1800" b="1"/>
            <a:t>Completed within 3 years prior to date of application</a:t>
          </a:r>
          <a:endParaRPr lang="en-US" sz="1800" b="1" dirty="0"/>
        </a:p>
      </dgm:t>
    </dgm:pt>
    <dgm:pt modelId="{3A46E662-2CEA-4147-912A-DA5DD4A9D4BF}" type="parTrans" cxnId="{8A67121C-FB81-4395-9251-16838EEE8AD5}">
      <dgm:prSet/>
      <dgm:spPr/>
      <dgm:t>
        <a:bodyPr/>
        <a:lstStyle/>
        <a:p>
          <a:endParaRPr lang="en-US"/>
        </a:p>
      </dgm:t>
    </dgm:pt>
    <dgm:pt modelId="{95CD33D1-2AF1-43E2-9A2E-23ECFE98CD4B}" type="sibTrans" cxnId="{8A67121C-FB81-4395-9251-16838EEE8AD5}">
      <dgm:prSet/>
      <dgm:spPr/>
      <dgm:t>
        <a:bodyPr/>
        <a:lstStyle/>
        <a:p>
          <a:endParaRPr lang="en-US"/>
        </a:p>
      </dgm:t>
    </dgm:pt>
    <dgm:pt modelId="{D6BBEA92-6E1A-41D2-9184-F8760AA74570}">
      <dgm:prSet custT="1"/>
      <dgm:spPr/>
      <dgm:t>
        <a:bodyPr/>
        <a:lstStyle/>
        <a:p>
          <a:pPr>
            <a:lnSpc>
              <a:spcPct val="100000"/>
            </a:lnSpc>
          </a:pPr>
          <a:r>
            <a:rPr lang="en-US" sz="1800" b="1" dirty="0"/>
            <a:t>ENERGY STAR for Existing Buildings Certification</a:t>
          </a:r>
        </a:p>
      </dgm:t>
    </dgm:pt>
    <dgm:pt modelId="{8C283088-307D-455C-BF06-C9578525D86A}" type="parTrans" cxnId="{C2F54982-6D95-455B-B493-7BCEC8A6E79A}">
      <dgm:prSet/>
      <dgm:spPr/>
      <dgm:t>
        <a:bodyPr/>
        <a:lstStyle/>
        <a:p>
          <a:endParaRPr lang="en-US"/>
        </a:p>
      </dgm:t>
    </dgm:pt>
    <dgm:pt modelId="{53E9ED33-A903-49C5-A179-1849CE9BA720}" type="sibTrans" cxnId="{C2F54982-6D95-455B-B493-7BCEC8A6E79A}">
      <dgm:prSet/>
      <dgm:spPr/>
      <dgm:t>
        <a:bodyPr/>
        <a:lstStyle/>
        <a:p>
          <a:endParaRPr lang="en-US"/>
        </a:p>
      </dgm:t>
    </dgm:pt>
    <dgm:pt modelId="{F79908FB-F713-4E5F-B6EB-384888D1F073}">
      <dgm:prSet/>
      <dgm:spPr/>
      <dgm:t>
        <a:bodyPr/>
        <a:lstStyle/>
        <a:p>
          <a:pPr>
            <a:lnSpc>
              <a:spcPct val="100000"/>
            </a:lnSpc>
          </a:pPr>
          <a:r>
            <a:rPr lang="en-US" b="1" dirty="0"/>
            <a:t>SEP / SEDI based on modeling / sampling</a:t>
          </a:r>
        </a:p>
      </dgm:t>
    </dgm:pt>
    <dgm:pt modelId="{E840067A-F5B3-4461-AD86-30A82B31F96B}" type="parTrans" cxnId="{AB1CFF93-01F0-4997-A6F2-354576103374}">
      <dgm:prSet/>
      <dgm:spPr/>
      <dgm:t>
        <a:bodyPr/>
        <a:lstStyle/>
        <a:p>
          <a:endParaRPr lang="en-US"/>
        </a:p>
      </dgm:t>
    </dgm:pt>
    <dgm:pt modelId="{A1436B20-F53A-4BB7-9A33-675A08FD4FE2}" type="sibTrans" cxnId="{AB1CFF93-01F0-4997-A6F2-354576103374}">
      <dgm:prSet/>
      <dgm:spPr/>
      <dgm:t>
        <a:bodyPr/>
        <a:lstStyle/>
        <a:p>
          <a:endParaRPr lang="en-US"/>
        </a:p>
      </dgm:t>
    </dgm:pt>
    <dgm:pt modelId="{90BAD583-7ECD-4258-BFC5-EEB62548F971}">
      <dgm:prSet/>
      <dgm:spPr/>
      <dgm:t>
        <a:bodyPr/>
        <a:lstStyle/>
        <a:p>
          <a:pPr>
            <a:lnSpc>
              <a:spcPct val="100000"/>
            </a:lnSpc>
          </a:pPr>
          <a:r>
            <a:rPr lang="en-US" b="1" dirty="0"/>
            <a:t>CNA – components + replacements are ENERGY STAR or comparable</a:t>
          </a:r>
        </a:p>
      </dgm:t>
    </dgm:pt>
    <dgm:pt modelId="{F81C3358-5750-49DF-8731-47B84EEA80EF}" type="parTrans" cxnId="{17FF648C-690B-4B8D-89D6-30490DF1CC7F}">
      <dgm:prSet/>
      <dgm:spPr/>
      <dgm:t>
        <a:bodyPr/>
        <a:lstStyle/>
        <a:p>
          <a:endParaRPr lang="en-US"/>
        </a:p>
      </dgm:t>
    </dgm:pt>
    <dgm:pt modelId="{190C4986-5851-460E-A44C-AA17140E6510}" type="sibTrans" cxnId="{17FF648C-690B-4B8D-89D6-30490DF1CC7F}">
      <dgm:prSet/>
      <dgm:spPr/>
      <dgm:t>
        <a:bodyPr/>
        <a:lstStyle/>
        <a:p>
          <a:endParaRPr lang="en-US"/>
        </a:p>
      </dgm:t>
    </dgm:pt>
    <dgm:pt modelId="{BF13FBAC-8B55-4302-AA21-86A301D0F0EA}">
      <dgm:prSet/>
      <dgm:spPr/>
      <dgm:t>
        <a:bodyPr/>
        <a:lstStyle/>
        <a:p>
          <a:pPr>
            <a:lnSpc>
              <a:spcPct val="100000"/>
            </a:lnSpc>
          </a:pPr>
          <a:r>
            <a:rPr lang="en-US" b="1" dirty="0"/>
            <a:t>Data Collection Plan</a:t>
          </a:r>
        </a:p>
      </dgm:t>
    </dgm:pt>
    <dgm:pt modelId="{165C4A43-89CD-43B7-AF21-1B747AF17C1C}" type="parTrans" cxnId="{841AE36F-75E3-43B3-8409-1C111673C31C}">
      <dgm:prSet/>
      <dgm:spPr/>
      <dgm:t>
        <a:bodyPr/>
        <a:lstStyle/>
        <a:p>
          <a:endParaRPr lang="en-US"/>
        </a:p>
      </dgm:t>
    </dgm:pt>
    <dgm:pt modelId="{31B87C86-C2C8-4583-9895-96EDB74B5DFD}" type="sibTrans" cxnId="{841AE36F-75E3-43B3-8409-1C111673C31C}">
      <dgm:prSet/>
      <dgm:spPr/>
      <dgm:t>
        <a:bodyPr/>
        <a:lstStyle/>
        <a:p>
          <a:endParaRPr lang="en-US"/>
        </a:p>
      </dgm:t>
    </dgm:pt>
    <dgm:pt modelId="{A6DEDF61-FD7C-4EC5-891D-04FF9E5F78D9}">
      <dgm:prSet/>
      <dgm:spPr/>
      <dgm:t>
        <a:bodyPr/>
        <a:lstStyle/>
        <a:p>
          <a:pPr>
            <a:lnSpc>
              <a:spcPct val="100000"/>
            </a:lnSpc>
          </a:pPr>
          <a:r>
            <a:rPr lang="en-US" b="1" dirty="0"/>
            <a:t>HUD-91070M Certification &amp; HUD-92466 R5</a:t>
          </a:r>
        </a:p>
      </dgm:t>
    </dgm:pt>
    <dgm:pt modelId="{A21E1979-E4CF-4FEB-B927-74C737EE4FAA}" type="parTrans" cxnId="{5C5DFA5A-7513-4011-B3ED-6B38BEBE6F4E}">
      <dgm:prSet/>
      <dgm:spPr/>
      <dgm:t>
        <a:bodyPr/>
        <a:lstStyle/>
        <a:p>
          <a:endParaRPr lang="en-US"/>
        </a:p>
      </dgm:t>
    </dgm:pt>
    <dgm:pt modelId="{612D6030-A8A2-4D32-8FCF-E3C5C40755C0}" type="sibTrans" cxnId="{5C5DFA5A-7513-4011-B3ED-6B38BEBE6F4E}">
      <dgm:prSet/>
      <dgm:spPr/>
      <dgm:t>
        <a:bodyPr/>
        <a:lstStyle/>
        <a:p>
          <a:endParaRPr lang="en-US"/>
        </a:p>
      </dgm:t>
    </dgm:pt>
    <dgm:pt modelId="{E697FA0E-E42F-4927-A1AB-799852735C7A}" type="pres">
      <dgm:prSet presAssocID="{D025444A-93B2-40A5-81D0-1CEE33F5E4EC}" presName="root" presStyleCnt="0">
        <dgm:presLayoutVars>
          <dgm:dir/>
          <dgm:resizeHandles val="exact"/>
        </dgm:presLayoutVars>
      </dgm:prSet>
      <dgm:spPr/>
    </dgm:pt>
    <dgm:pt modelId="{5701FAFB-ED5B-48E3-B1D3-45830EDEC523}" type="pres">
      <dgm:prSet presAssocID="{A2755E8E-35F3-48D2-9A85-88A51B5BF2BE}" presName="compNode" presStyleCnt="0"/>
      <dgm:spPr/>
    </dgm:pt>
    <dgm:pt modelId="{1A9F40A2-B888-4D05-9CF1-6F4978E880B0}" type="pres">
      <dgm:prSet presAssocID="{A2755E8E-35F3-48D2-9A85-88A51B5BF2BE}" presName="bgRect" presStyleLbl="bgShp" presStyleIdx="0" presStyleCnt="6" custLinFactNeighborX="-57101" custLinFactNeighborY="-512"/>
      <dgm:spPr/>
    </dgm:pt>
    <dgm:pt modelId="{9B261A94-B1C1-4D3A-9B01-82F12D2CEBE7}" type="pres">
      <dgm:prSet presAssocID="{A2755E8E-35F3-48D2-9A85-88A51B5BF2BE}" presName="iconRect" presStyleLbl="node1" presStyleIdx="0" presStyleCnt="6" custScaleX="179892" custScaleY="165320" custLinFactNeighborX="-5401" custLinFactNeighborY="148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530B83EA-EB00-4952-A34D-6DDCDDC94412}" type="pres">
      <dgm:prSet presAssocID="{A2755E8E-35F3-48D2-9A85-88A51B5BF2BE}" presName="spaceRect" presStyleCnt="0"/>
      <dgm:spPr/>
    </dgm:pt>
    <dgm:pt modelId="{9382A60D-7D3F-40B9-9AF8-1059BEFFDCD0}" type="pres">
      <dgm:prSet presAssocID="{A2755E8E-35F3-48D2-9A85-88A51B5BF2BE}" presName="parTx" presStyleLbl="revTx" presStyleIdx="0" presStyleCnt="6">
        <dgm:presLayoutVars>
          <dgm:chMax val="0"/>
          <dgm:chPref val="0"/>
        </dgm:presLayoutVars>
      </dgm:prSet>
      <dgm:spPr/>
    </dgm:pt>
    <dgm:pt modelId="{76192BC3-BF96-493F-8540-E328D4526669}" type="pres">
      <dgm:prSet presAssocID="{95CD33D1-2AF1-43E2-9A2E-23ECFE98CD4B}" presName="sibTrans" presStyleCnt="0"/>
      <dgm:spPr/>
    </dgm:pt>
    <dgm:pt modelId="{E03A8C3F-17F0-4315-8A09-B581649DA20A}" type="pres">
      <dgm:prSet presAssocID="{D6BBEA92-6E1A-41D2-9184-F8760AA74570}" presName="compNode" presStyleCnt="0"/>
      <dgm:spPr/>
    </dgm:pt>
    <dgm:pt modelId="{A4FD7D42-BAA6-41B0-904D-4E3FB43A46F6}" type="pres">
      <dgm:prSet presAssocID="{D6BBEA92-6E1A-41D2-9184-F8760AA74570}" presName="bgRect" presStyleLbl="bgShp" presStyleIdx="1" presStyleCnt="6"/>
      <dgm:spPr>
        <a:solidFill>
          <a:srgbClr val="00B0F0"/>
        </a:solidFill>
      </dgm:spPr>
    </dgm:pt>
    <dgm:pt modelId="{1A36AF9F-2D4D-4CB8-9BCC-4CA2D35363CE}" type="pres">
      <dgm:prSet presAssocID="{D6BBEA92-6E1A-41D2-9184-F8760AA74570}" presName="iconRect" presStyleLbl="node1" presStyleIdx="1" presStyleCnt="6" custScaleX="128364" custScaleY="128364" custLinFactNeighborX="-6219" custLinFactNeighborY="888"/>
      <dgm:spPr>
        <a:blipFill>
          <a:blip xmlns:r="http://schemas.openxmlformats.org/officeDocument/2006/relationships" r:embed="rId3"/>
          <a:srcRect/>
          <a:stretch>
            <a:fillRect t="-1000" b="-1000"/>
          </a:stretch>
        </a:blipFill>
        <a:ln w="19050">
          <a:solidFill>
            <a:schemeClr val="bg1"/>
          </a:solidFill>
        </a:ln>
      </dgm:spPr>
    </dgm:pt>
    <dgm:pt modelId="{6F9877F8-7D8D-483C-B446-E05177C5361D}" type="pres">
      <dgm:prSet presAssocID="{D6BBEA92-6E1A-41D2-9184-F8760AA74570}" presName="spaceRect" presStyleCnt="0"/>
      <dgm:spPr/>
    </dgm:pt>
    <dgm:pt modelId="{D59C432D-3943-476A-A22C-63A928416BB3}" type="pres">
      <dgm:prSet presAssocID="{D6BBEA92-6E1A-41D2-9184-F8760AA74570}" presName="parTx" presStyleLbl="revTx" presStyleIdx="1" presStyleCnt="6">
        <dgm:presLayoutVars>
          <dgm:chMax val="0"/>
          <dgm:chPref val="0"/>
        </dgm:presLayoutVars>
      </dgm:prSet>
      <dgm:spPr/>
    </dgm:pt>
    <dgm:pt modelId="{0668672E-23B6-4F9C-980D-7B1876F4105A}" type="pres">
      <dgm:prSet presAssocID="{53E9ED33-A903-49C5-A179-1849CE9BA720}" presName="sibTrans" presStyleCnt="0"/>
      <dgm:spPr/>
    </dgm:pt>
    <dgm:pt modelId="{1FE845D0-11F5-4DEF-9A7A-EC467237A67C}" type="pres">
      <dgm:prSet presAssocID="{F79908FB-F713-4E5F-B6EB-384888D1F073}" presName="compNode" presStyleCnt="0"/>
      <dgm:spPr/>
    </dgm:pt>
    <dgm:pt modelId="{44EFD3E2-12BF-4388-9571-814B4B1EFC6A}" type="pres">
      <dgm:prSet presAssocID="{F79908FB-F713-4E5F-B6EB-384888D1F073}" presName="bgRect" presStyleLbl="bgShp" presStyleIdx="2" presStyleCnt="6"/>
      <dgm:spPr/>
    </dgm:pt>
    <dgm:pt modelId="{142F3F67-4DC9-4C68-867D-0756869D816E}" type="pres">
      <dgm:prSet presAssocID="{F79908FB-F713-4E5F-B6EB-384888D1F073}" presName="iconRect" presStyleLbl="node1" presStyleIdx="2" presStyleCnt="6" custScaleX="159525" custScaleY="159525" custLinFactNeighborX="-14068" custLinFactNeighborY="-5182"/>
      <dgm:spPr>
        <a:blipFill rotWithShape="1">
          <a:blip xmlns:r="http://schemas.openxmlformats.org/officeDocument/2006/relationships" r:embed="rId4"/>
          <a:srcRect/>
          <a:stretch>
            <a:fillRect l="-14000" r="-14000"/>
          </a:stretch>
        </a:blipFill>
        <a:ln>
          <a:noFill/>
        </a:ln>
      </dgm:spPr>
    </dgm:pt>
    <dgm:pt modelId="{F076FDCC-584F-45EB-8C8E-77FCB61AE1E3}" type="pres">
      <dgm:prSet presAssocID="{F79908FB-F713-4E5F-B6EB-384888D1F073}" presName="spaceRect" presStyleCnt="0"/>
      <dgm:spPr/>
    </dgm:pt>
    <dgm:pt modelId="{BE7DA2D1-17ED-4270-B2E5-7336E515FD44}" type="pres">
      <dgm:prSet presAssocID="{F79908FB-F713-4E5F-B6EB-384888D1F073}" presName="parTx" presStyleLbl="revTx" presStyleIdx="2" presStyleCnt="6">
        <dgm:presLayoutVars>
          <dgm:chMax val="0"/>
          <dgm:chPref val="0"/>
        </dgm:presLayoutVars>
      </dgm:prSet>
      <dgm:spPr/>
    </dgm:pt>
    <dgm:pt modelId="{5D9E21B8-3CA4-43C5-B491-2F422610D6D7}" type="pres">
      <dgm:prSet presAssocID="{A1436B20-F53A-4BB7-9A33-675A08FD4FE2}" presName="sibTrans" presStyleCnt="0"/>
      <dgm:spPr/>
    </dgm:pt>
    <dgm:pt modelId="{7D97C7F3-2E11-436B-B3B9-897262019780}" type="pres">
      <dgm:prSet presAssocID="{90BAD583-7ECD-4258-BFC5-EEB62548F971}" presName="compNode" presStyleCnt="0"/>
      <dgm:spPr/>
    </dgm:pt>
    <dgm:pt modelId="{FB93CBF8-497D-402A-A4E5-28671E965D4C}" type="pres">
      <dgm:prSet presAssocID="{90BAD583-7ECD-4258-BFC5-EEB62548F971}" presName="bgRect" presStyleLbl="bgShp" presStyleIdx="3" presStyleCnt="6"/>
      <dgm:spPr/>
    </dgm:pt>
    <dgm:pt modelId="{D30E25DD-8CAF-4B36-A205-CCC57EF0BBD7}" type="pres">
      <dgm:prSet presAssocID="{90BAD583-7ECD-4258-BFC5-EEB62548F971}" presName="iconRect" presStyleLbl="node1" presStyleIdx="3" presStyleCnt="6" custScaleX="139473" custScaleY="139473" custLinFactNeighborX="-5924" custLinFactNeighborY="2962"/>
      <dgm:spPr>
        <a:blipFill rotWithShape="1">
          <a:blip xmlns:r="http://schemas.openxmlformats.org/officeDocument/2006/relationships" r:embed="rId5"/>
          <a:srcRect/>
          <a:stretch>
            <a:fillRect l="-1000" r="-1000"/>
          </a:stretch>
        </a:blipFill>
        <a:ln>
          <a:noFill/>
        </a:ln>
      </dgm:spPr>
    </dgm:pt>
    <dgm:pt modelId="{B8F9F628-D660-458B-811E-0B2F68BA667F}" type="pres">
      <dgm:prSet presAssocID="{90BAD583-7ECD-4258-BFC5-EEB62548F971}" presName="spaceRect" presStyleCnt="0"/>
      <dgm:spPr/>
    </dgm:pt>
    <dgm:pt modelId="{3C22CC9C-9260-409D-9EAC-BC9731C95006}" type="pres">
      <dgm:prSet presAssocID="{90BAD583-7ECD-4258-BFC5-EEB62548F971}" presName="parTx" presStyleLbl="revTx" presStyleIdx="3" presStyleCnt="6">
        <dgm:presLayoutVars>
          <dgm:chMax val="0"/>
          <dgm:chPref val="0"/>
        </dgm:presLayoutVars>
      </dgm:prSet>
      <dgm:spPr/>
    </dgm:pt>
    <dgm:pt modelId="{E4CF4177-88E9-4812-88DA-DB6E8C1636E8}" type="pres">
      <dgm:prSet presAssocID="{190C4986-5851-460E-A44C-AA17140E6510}" presName="sibTrans" presStyleCnt="0"/>
      <dgm:spPr/>
    </dgm:pt>
    <dgm:pt modelId="{CD8CEB5A-89F1-429B-AFB9-845D3B511AA7}" type="pres">
      <dgm:prSet presAssocID="{BF13FBAC-8B55-4302-AA21-86A301D0F0EA}" presName="compNode" presStyleCnt="0"/>
      <dgm:spPr/>
    </dgm:pt>
    <dgm:pt modelId="{58C73B1F-E189-4C5D-BE1D-2BD11D701C38}" type="pres">
      <dgm:prSet presAssocID="{BF13FBAC-8B55-4302-AA21-86A301D0F0EA}" presName="bgRect" presStyleLbl="bgShp" presStyleIdx="4" presStyleCnt="6"/>
      <dgm:spPr/>
    </dgm:pt>
    <dgm:pt modelId="{EC5BF6B9-90C8-40E0-8085-A4B5F2A249F3}" type="pres">
      <dgm:prSet presAssocID="{BF13FBAC-8B55-4302-AA21-86A301D0F0EA}" presName="iconRect" presStyleLbl="node1" presStyleIdx="4" presStyleCnt="6" custScaleX="157242" custScaleY="157242" custLinFactNeighborX="-14809" custLinFactNeighborY="4442"/>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pt>
    <dgm:pt modelId="{00C2179F-0876-4FD2-A37B-488033438D7E}" type="pres">
      <dgm:prSet presAssocID="{BF13FBAC-8B55-4302-AA21-86A301D0F0EA}" presName="spaceRect" presStyleCnt="0"/>
      <dgm:spPr/>
    </dgm:pt>
    <dgm:pt modelId="{28763FB1-303B-41C8-B48F-535C5EE20F9F}" type="pres">
      <dgm:prSet presAssocID="{BF13FBAC-8B55-4302-AA21-86A301D0F0EA}" presName="parTx" presStyleLbl="revTx" presStyleIdx="4" presStyleCnt="6">
        <dgm:presLayoutVars>
          <dgm:chMax val="0"/>
          <dgm:chPref val="0"/>
        </dgm:presLayoutVars>
      </dgm:prSet>
      <dgm:spPr/>
    </dgm:pt>
    <dgm:pt modelId="{B00BB8D4-752F-4BF7-B9AC-C18B4F210B89}" type="pres">
      <dgm:prSet presAssocID="{31B87C86-C2C8-4583-9895-96EDB74B5DFD}" presName="sibTrans" presStyleCnt="0"/>
      <dgm:spPr/>
    </dgm:pt>
    <dgm:pt modelId="{B3E5648C-948C-452B-945F-54D2670573DC}" type="pres">
      <dgm:prSet presAssocID="{A6DEDF61-FD7C-4EC5-891D-04FF9E5F78D9}" presName="compNode" presStyleCnt="0"/>
      <dgm:spPr/>
    </dgm:pt>
    <dgm:pt modelId="{5AE7D779-54EB-40EC-A481-9EB669CE9CA6}" type="pres">
      <dgm:prSet presAssocID="{A6DEDF61-FD7C-4EC5-891D-04FF9E5F78D9}" presName="bgRect" presStyleLbl="bgShp" presStyleIdx="5" presStyleCnt="6"/>
      <dgm:spPr/>
    </dgm:pt>
    <dgm:pt modelId="{ECA5F6FB-D1BE-4EFA-B58A-F85779EE8248}" type="pres">
      <dgm:prSet presAssocID="{A6DEDF61-FD7C-4EC5-891D-04FF9E5F78D9}" presName="iconRect" presStyleLbl="node1" presStyleIdx="5" presStyleCnt="6" custScaleX="145395" custScaleY="145395" custLinFactNeighborX="-15993" custLinFactNeighborY="-2102"/>
      <dgm:spPr>
        <a:blipFill>
          <a:blip xmlns:r="http://schemas.openxmlformats.org/officeDocument/2006/relationships" r:embed="rId8">
            <a:extLst>
              <a:ext uri="{96DAC541-7B7A-43D3-8B79-37D633B846F1}">
                <asvg:svgBlip xmlns:asvg="http://schemas.microsoft.com/office/drawing/2016/SVG/main" r:embed="rId9"/>
              </a:ext>
            </a:extLst>
          </a:blip>
          <a:srcRect/>
          <a:stretch>
            <a:fillRect l="-6000" r="-6000"/>
          </a:stretch>
        </a:blipFill>
        <a:ln>
          <a:noFill/>
        </a:ln>
      </dgm:spPr>
    </dgm:pt>
    <dgm:pt modelId="{5AFF7CB9-43D4-4D59-9B66-A663685DA7F7}" type="pres">
      <dgm:prSet presAssocID="{A6DEDF61-FD7C-4EC5-891D-04FF9E5F78D9}" presName="spaceRect" presStyleCnt="0"/>
      <dgm:spPr/>
    </dgm:pt>
    <dgm:pt modelId="{44437018-5626-4225-A283-0BD3FB31DE80}" type="pres">
      <dgm:prSet presAssocID="{A6DEDF61-FD7C-4EC5-891D-04FF9E5F78D9}" presName="parTx" presStyleLbl="revTx" presStyleIdx="5" presStyleCnt="6">
        <dgm:presLayoutVars>
          <dgm:chMax val="0"/>
          <dgm:chPref val="0"/>
        </dgm:presLayoutVars>
      </dgm:prSet>
      <dgm:spPr/>
    </dgm:pt>
  </dgm:ptLst>
  <dgm:cxnLst>
    <dgm:cxn modelId="{8A67121C-FB81-4395-9251-16838EEE8AD5}" srcId="{D025444A-93B2-40A5-81D0-1CEE33F5E4EC}" destId="{A2755E8E-35F3-48D2-9A85-88A51B5BF2BE}" srcOrd="0" destOrd="0" parTransId="{3A46E662-2CEA-4147-912A-DA5DD4A9D4BF}" sibTransId="{95CD33D1-2AF1-43E2-9A2E-23ECFE98CD4B}"/>
    <dgm:cxn modelId="{E235035F-0160-4EE9-9ACC-66E439B06B83}" type="presOf" srcId="{A6DEDF61-FD7C-4EC5-891D-04FF9E5F78D9}" destId="{44437018-5626-4225-A283-0BD3FB31DE80}" srcOrd="0" destOrd="0" presId="urn:microsoft.com/office/officeart/2018/2/layout/IconVerticalSolidList"/>
    <dgm:cxn modelId="{841AE36F-75E3-43B3-8409-1C111673C31C}" srcId="{D025444A-93B2-40A5-81D0-1CEE33F5E4EC}" destId="{BF13FBAC-8B55-4302-AA21-86A301D0F0EA}" srcOrd="4" destOrd="0" parTransId="{165C4A43-89CD-43B7-AF21-1B747AF17C1C}" sibTransId="{31B87C86-C2C8-4583-9895-96EDB74B5DFD}"/>
    <dgm:cxn modelId="{5C5DFA5A-7513-4011-B3ED-6B38BEBE6F4E}" srcId="{D025444A-93B2-40A5-81D0-1CEE33F5E4EC}" destId="{A6DEDF61-FD7C-4EC5-891D-04FF9E5F78D9}" srcOrd="5" destOrd="0" parTransId="{A21E1979-E4CF-4FEB-B927-74C737EE4FAA}" sibTransId="{612D6030-A8A2-4D32-8FCF-E3C5C40755C0}"/>
    <dgm:cxn modelId="{C2F54982-6D95-455B-B493-7BCEC8A6E79A}" srcId="{D025444A-93B2-40A5-81D0-1CEE33F5E4EC}" destId="{D6BBEA92-6E1A-41D2-9184-F8760AA74570}" srcOrd="1" destOrd="0" parTransId="{8C283088-307D-455C-BF06-C9578525D86A}" sibTransId="{53E9ED33-A903-49C5-A179-1849CE9BA720}"/>
    <dgm:cxn modelId="{17FF648C-690B-4B8D-89D6-30490DF1CC7F}" srcId="{D025444A-93B2-40A5-81D0-1CEE33F5E4EC}" destId="{90BAD583-7ECD-4258-BFC5-EEB62548F971}" srcOrd="3" destOrd="0" parTransId="{F81C3358-5750-49DF-8731-47B84EEA80EF}" sibTransId="{190C4986-5851-460E-A44C-AA17140E6510}"/>
    <dgm:cxn modelId="{AB1CFF93-01F0-4997-A6F2-354576103374}" srcId="{D025444A-93B2-40A5-81D0-1CEE33F5E4EC}" destId="{F79908FB-F713-4E5F-B6EB-384888D1F073}" srcOrd="2" destOrd="0" parTransId="{E840067A-F5B3-4461-AD86-30A82B31F96B}" sibTransId="{A1436B20-F53A-4BB7-9A33-675A08FD4FE2}"/>
    <dgm:cxn modelId="{35AEBC96-2CC7-4C76-8A4E-B8178BB250DC}" type="presOf" srcId="{A2755E8E-35F3-48D2-9A85-88A51B5BF2BE}" destId="{9382A60D-7D3F-40B9-9AF8-1059BEFFDCD0}" srcOrd="0" destOrd="0" presId="urn:microsoft.com/office/officeart/2018/2/layout/IconVerticalSolidList"/>
    <dgm:cxn modelId="{0DBEC8C1-EFBD-4D90-B052-780B94F08C36}" type="presOf" srcId="{D6BBEA92-6E1A-41D2-9184-F8760AA74570}" destId="{D59C432D-3943-476A-A22C-63A928416BB3}" srcOrd="0" destOrd="0" presId="urn:microsoft.com/office/officeart/2018/2/layout/IconVerticalSolidList"/>
    <dgm:cxn modelId="{008A59C3-7FCE-4DB3-A024-C7E9026E26A9}" type="presOf" srcId="{90BAD583-7ECD-4258-BFC5-EEB62548F971}" destId="{3C22CC9C-9260-409D-9EAC-BC9731C95006}" srcOrd="0" destOrd="0" presId="urn:microsoft.com/office/officeart/2018/2/layout/IconVerticalSolidList"/>
    <dgm:cxn modelId="{8FA6BFDB-FA38-47E0-881D-E1863B86F556}" type="presOf" srcId="{D025444A-93B2-40A5-81D0-1CEE33F5E4EC}" destId="{E697FA0E-E42F-4927-A1AB-799852735C7A}" srcOrd="0" destOrd="0" presId="urn:microsoft.com/office/officeart/2018/2/layout/IconVerticalSolidList"/>
    <dgm:cxn modelId="{93A2E2EA-C1B3-4A42-A0EB-24839B97BF4C}" type="presOf" srcId="{F79908FB-F713-4E5F-B6EB-384888D1F073}" destId="{BE7DA2D1-17ED-4270-B2E5-7336E515FD44}" srcOrd="0" destOrd="0" presId="urn:microsoft.com/office/officeart/2018/2/layout/IconVerticalSolidList"/>
    <dgm:cxn modelId="{DC6327ED-D8D9-458F-A0BA-0E6D24A86005}" type="presOf" srcId="{BF13FBAC-8B55-4302-AA21-86A301D0F0EA}" destId="{28763FB1-303B-41C8-B48F-535C5EE20F9F}" srcOrd="0" destOrd="0" presId="urn:microsoft.com/office/officeart/2018/2/layout/IconVerticalSolidList"/>
    <dgm:cxn modelId="{95EB80F5-646F-4956-9BD9-304E9FE5EF14}" type="presParOf" srcId="{E697FA0E-E42F-4927-A1AB-799852735C7A}" destId="{5701FAFB-ED5B-48E3-B1D3-45830EDEC523}" srcOrd="0" destOrd="0" presId="urn:microsoft.com/office/officeart/2018/2/layout/IconVerticalSolidList"/>
    <dgm:cxn modelId="{EFBF92FB-43F4-43C0-909C-5331156F281F}" type="presParOf" srcId="{5701FAFB-ED5B-48E3-B1D3-45830EDEC523}" destId="{1A9F40A2-B888-4D05-9CF1-6F4978E880B0}" srcOrd="0" destOrd="0" presId="urn:microsoft.com/office/officeart/2018/2/layout/IconVerticalSolidList"/>
    <dgm:cxn modelId="{13C46407-1575-4655-8DCB-5BD21FD465CE}" type="presParOf" srcId="{5701FAFB-ED5B-48E3-B1D3-45830EDEC523}" destId="{9B261A94-B1C1-4D3A-9B01-82F12D2CEBE7}" srcOrd="1" destOrd="0" presId="urn:microsoft.com/office/officeart/2018/2/layout/IconVerticalSolidList"/>
    <dgm:cxn modelId="{2EECC51B-E197-4071-9877-13D15932DCA0}" type="presParOf" srcId="{5701FAFB-ED5B-48E3-B1D3-45830EDEC523}" destId="{530B83EA-EB00-4952-A34D-6DDCDDC94412}" srcOrd="2" destOrd="0" presId="urn:microsoft.com/office/officeart/2018/2/layout/IconVerticalSolidList"/>
    <dgm:cxn modelId="{72D4E147-CFB9-4EA2-B52C-74A4F489D262}" type="presParOf" srcId="{5701FAFB-ED5B-48E3-B1D3-45830EDEC523}" destId="{9382A60D-7D3F-40B9-9AF8-1059BEFFDCD0}" srcOrd="3" destOrd="0" presId="urn:microsoft.com/office/officeart/2018/2/layout/IconVerticalSolidList"/>
    <dgm:cxn modelId="{552200A3-4DE8-4FA4-949E-48F08988BB08}" type="presParOf" srcId="{E697FA0E-E42F-4927-A1AB-799852735C7A}" destId="{76192BC3-BF96-493F-8540-E328D4526669}" srcOrd="1" destOrd="0" presId="urn:microsoft.com/office/officeart/2018/2/layout/IconVerticalSolidList"/>
    <dgm:cxn modelId="{15784222-2253-41BD-AA3A-8EA0148DD0EA}" type="presParOf" srcId="{E697FA0E-E42F-4927-A1AB-799852735C7A}" destId="{E03A8C3F-17F0-4315-8A09-B581649DA20A}" srcOrd="2" destOrd="0" presId="urn:microsoft.com/office/officeart/2018/2/layout/IconVerticalSolidList"/>
    <dgm:cxn modelId="{4D33386B-A75E-4410-99C0-CC00CEDAA8E0}" type="presParOf" srcId="{E03A8C3F-17F0-4315-8A09-B581649DA20A}" destId="{A4FD7D42-BAA6-41B0-904D-4E3FB43A46F6}" srcOrd="0" destOrd="0" presId="urn:microsoft.com/office/officeart/2018/2/layout/IconVerticalSolidList"/>
    <dgm:cxn modelId="{814435CA-B9AE-48A4-9DE3-B484450D9DDB}" type="presParOf" srcId="{E03A8C3F-17F0-4315-8A09-B581649DA20A}" destId="{1A36AF9F-2D4D-4CB8-9BCC-4CA2D35363CE}" srcOrd="1" destOrd="0" presId="urn:microsoft.com/office/officeart/2018/2/layout/IconVerticalSolidList"/>
    <dgm:cxn modelId="{C767D4E2-F928-4D3E-BE0B-AE56377F6D9D}" type="presParOf" srcId="{E03A8C3F-17F0-4315-8A09-B581649DA20A}" destId="{6F9877F8-7D8D-483C-B446-E05177C5361D}" srcOrd="2" destOrd="0" presId="urn:microsoft.com/office/officeart/2018/2/layout/IconVerticalSolidList"/>
    <dgm:cxn modelId="{7EFFE29D-8CD8-414E-8C22-E80FA479928C}" type="presParOf" srcId="{E03A8C3F-17F0-4315-8A09-B581649DA20A}" destId="{D59C432D-3943-476A-A22C-63A928416BB3}" srcOrd="3" destOrd="0" presId="urn:microsoft.com/office/officeart/2018/2/layout/IconVerticalSolidList"/>
    <dgm:cxn modelId="{5B1F4AB5-B65B-4F27-8AEF-82CECA5C5742}" type="presParOf" srcId="{E697FA0E-E42F-4927-A1AB-799852735C7A}" destId="{0668672E-23B6-4F9C-980D-7B1876F4105A}" srcOrd="3" destOrd="0" presId="urn:microsoft.com/office/officeart/2018/2/layout/IconVerticalSolidList"/>
    <dgm:cxn modelId="{427A64BC-9A58-4BC0-8637-5B05A0657FAE}" type="presParOf" srcId="{E697FA0E-E42F-4927-A1AB-799852735C7A}" destId="{1FE845D0-11F5-4DEF-9A7A-EC467237A67C}" srcOrd="4" destOrd="0" presId="urn:microsoft.com/office/officeart/2018/2/layout/IconVerticalSolidList"/>
    <dgm:cxn modelId="{CC21F3FB-A576-4545-A83A-C54AA3625D3C}" type="presParOf" srcId="{1FE845D0-11F5-4DEF-9A7A-EC467237A67C}" destId="{44EFD3E2-12BF-4388-9571-814B4B1EFC6A}" srcOrd="0" destOrd="0" presId="urn:microsoft.com/office/officeart/2018/2/layout/IconVerticalSolidList"/>
    <dgm:cxn modelId="{2CECC6DB-885C-4943-B8E8-193612733F0A}" type="presParOf" srcId="{1FE845D0-11F5-4DEF-9A7A-EC467237A67C}" destId="{142F3F67-4DC9-4C68-867D-0756869D816E}" srcOrd="1" destOrd="0" presId="urn:microsoft.com/office/officeart/2018/2/layout/IconVerticalSolidList"/>
    <dgm:cxn modelId="{48238C2E-A244-4B4E-88EE-675035CDC708}" type="presParOf" srcId="{1FE845D0-11F5-4DEF-9A7A-EC467237A67C}" destId="{F076FDCC-584F-45EB-8C8E-77FCB61AE1E3}" srcOrd="2" destOrd="0" presId="urn:microsoft.com/office/officeart/2018/2/layout/IconVerticalSolidList"/>
    <dgm:cxn modelId="{11E2E410-F889-4F40-9C31-F86EF5BBE5E2}" type="presParOf" srcId="{1FE845D0-11F5-4DEF-9A7A-EC467237A67C}" destId="{BE7DA2D1-17ED-4270-B2E5-7336E515FD44}" srcOrd="3" destOrd="0" presId="urn:microsoft.com/office/officeart/2018/2/layout/IconVerticalSolidList"/>
    <dgm:cxn modelId="{35088074-92F6-4DFC-ACC1-6391FEA58018}" type="presParOf" srcId="{E697FA0E-E42F-4927-A1AB-799852735C7A}" destId="{5D9E21B8-3CA4-43C5-B491-2F422610D6D7}" srcOrd="5" destOrd="0" presId="urn:microsoft.com/office/officeart/2018/2/layout/IconVerticalSolidList"/>
    <dgm:cxn modelId="{D49CC384-507D-4569-BDB0-CBEEB935375F}" type="presParOf" srcId="{E697FA0E-E42F-4927-A1AB-799852735C7A}" destId="{7D97C7F3-2E11-436B-B3B9-897262019780}" srcOrd="6" destOrd="0" presId="urn:microsoft.com/office/officeart/2018/2/layout/IconVerticalSolidList"/>
    <dgm:cxn modelId="{E902029C-8A00-4852-8DCD-53849904A68F}" type="presParOf" srcId="{7D97C7F3-2E11-436B-B3B9-897262019780}" destId="{FB93CBF8-497D-402A-A4E5-28671E965D4C}" srcOrd="0" destOrd="0" presId="urn:microsoft.com/office/officeart/2018/2/layout/IconVerticalSolidList"/>
    <dgm:cxn modelId="{95635B73-631D-4943-81A3-7D2ED7EEB16F}" type="presParOf" srcId="{7D97C7F3-2E11-436B-B3B9-897262019780}" destId="{D30E25DD-8CAF-4B36-A205-CCC57EF0BBD7}" srcOrd="1" destOrd="0" presId="urn:microsoft.com/office/officeart/2018/2/layout/IconVerticalSolidList"/>
    <dgm:cxn modelId="{CE230C73-0C2F-4A9A-8A11-081DA0234778}" type="presParOf" srcId="{7D97C7F3-2E11-436B-B3B9-897262019780}" destId="{B8F9F628-D660-458B-811E-0B2F68BA667F}" srcOrd="2" destOrd="0" presId="urn:microsoft.com/office/officeart/2018/2/layout/IconVerticalSolidList"/>
    <dgm:cxn modelId="{55671665-9684-4036-A36B-567184079DF0}" type="presParOf" srcId="{7D97C7F3-2E11-436B-B3B9-897262019780}" destId="{3C22CC9C-9260-409D-9EAC-BC9731C95006}" srcOrd="3" destOrd="0" presId="urn:microsoft.com/office/officeart/2018/2/layout/IconVerticalSolidList"/>
    <dgm:cxn modelId="{541BC6EC-E704-4224-859E-1CD83BF9B007}" type="presParOf" srcId="{E697FA0E-E42F-4927-A1AB-799852735C7A}" destId="{E4CF4177-88E9-4812-88DA-DB6E8C1636E8}" srcOrd="7" destOrd="0" presId="urn:microsoft.com/office/officeart/2018/2/layout/IconVerticalSolidList"/>
    <dgm:cxn modelId="{B11E2C80-61E0-48AA-BCA2-7D657AC081DA}" type="presParOf" srcId="{E697FA0E-E42F-4927-A1AB-799852735C7A}" destId="{CD8CEB5A-89F1-429B-AFB9-845D3B511AA7}" srcOrd="8" destOrd="0" presId="urn:microsoft.com/office/officeart/2018/2/layout/IconVerticalSolidList"/>
    <dgm:cxn modelId="{E690CF69-862A-4CCC-866A-977AA2C1C422}" type="presParOf" srcId="{CD8CEB5A-89F1-429B-AFB9-845D3B511AA7}" destId="{58C73B1F-E189-4C5D-BE1D-2BD11D701C38}" srcOrd="0" destOrd="0" presId="urn:microsoft.com/office/officeart/2018/2/layout/IconVerticalSolidList"/>
    <dgm:cxn modelId="{9A99C31C-FA05-44D2-8D9F-35C04ADDB142}" type="presParOf" srcId="{CD8CEB5A-89F1-429B-AFB9-845D3B511AA7}" destId="{EC5BF6B9-90C8-40E0-8085-A4B5F2A249F3}" srcOrd="1" destOrd="0" presId="urn:microsoft.com/office/officeart/2018/2/layout/IconVerticalSolidList"/>
    <dgm:cxn modelId="{8B370654-1888-4727-A284-26E569B04721}" type="presParOf" srcId="{CD8CEB5A-89F1-429B-AFB9-845D3B511AA7}" destId="{00C2179F-0876-4FD2-A37B-488033438D7E}" srcOrd="2" destOrd="0" presId="urn:microsoft.com/office/officeart/2018/2/layout/IconVerticalSolidList"/>
    <dgm:cxn modelId="{54B87B67-F5BA-4A26-AECB-8EFBA98968A9}" type="presParOf" srcId="{CD8CEB5A-89F1-429B-AFB9-845D3B511AA7}" destId="{28763FB1-303B-41C8-B48F-535C5EE20F9F}" srcOrd="3" destOrd="0" presId="urn:microsoft.com/office/officeart/2018/2/layout/IconVerticalSolidList"/>
    <dgm:cxn modelId="{81CC26AD-BF2D-4177-A5EB-8B5C04E933B7}" type="presParOf" srcId="{E697FA0E-E42F-4927-A1AB-799852735C7A}" destId="{B00BB8D4-752F-4BF7-B9AC-C18B4F210B89}" srcOrd="9" destOrd="0" presId="urn:microsoft.com/office/officeart/2018/2/layout/IconVerticalSolidList"/>
    <dgm:cxn modelId="{6F8A1E12-81BB-4D1B-A852-5BFF6101C8E2}" type="presParOf" srcId="{E697FA0E-E42F-4927-A1AB-799852735C7A}" destId="{B3E5648C-948C-452B-945F-54D2670573DC}" srcOrd="10" destOrd="0" presId="urn:microsoft.com/office/officeart/2018/2/layout/IconVerticalSolidList"/>
    <dgm:cxn modelId="{53E40169-B179-418D-953A-BC16EC4F3396}" type="presParOf" srcId="{B3E5648C-948C-452B-945F-54D2670573DC}" destId="{5AE7D779-54EB-40EC-A481-9EB669CE9CA6}" srcOrd="0" destOrd="0" presId="urn:microsoft.com/office/officeart/2018/2/layout/IconVerticalSolidList"/>
    <dgm:cxn modelId="{000806B7-A115-48D0-94A7-469E7DAC5001}" type="presParOf" srcId="{B3E5648C-948C-452B-945F-54D2670573DC}" destId="{ECA5F6FB-D1BE-4EFA-B58A-F85779EE8248}" srcOrd="1" destOrd="0" presId="urn:microsoft.com/office/officeart/2018/2/layout/IconVerticalSolidList"/>
    <dgm:cxn modelId="{99AECAF0-4B6A-4F67-A8CE-814660C687C6}" type="presParOf" srcId="{B3E5648C-948C-452B-945F-54D2670573DC}" destId="{5AFF7CB9-43D4-4D59-9B66-A663685DA7F7}" srcOrd="2" destOrd="0" presId="urn:microsoft.com/office/officeart/2018/2/layout/IconVerticalSolidList"/>
    <dgm:cxn modelId="{3BAC75EB-AD3A-416A-8F1F-923081AF091A}" type="presParOf" srcId="{B3E5648C-948C-452B-945F-54D2670573DC}" destId="{44437018-5626-4225-A283-0BD3FB31DE8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F40A2-B888-4D05-9CF1-6F4978E880B0}">
      <dsp:nvSpPr>
        <dsp:cNvPr id="0" name=""/>
        <dsp:cNvSpPr/>
      </dsp:nvSpPr>
      <dsp:spPr>
        <a:xfrm>
          <a:off x="0" y="0"/>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61A94-B1C1-4D3A-9B01-82F12D2CEBE7}">
      <dsp:nvSpPr>
        <dsp:cNvPr id="0" name=""/>
        <dsp:cNvSpPr/>
      </dsp:nvSpPr>
      <dsp:spPr>
        <a:xfrm>
          <a:off x="41393" y="43554"/>
          <a:ext cx="771409" cy="70892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82A60D-7D3F-40B9-9AF8-1059BEFFDCD0}">
      <dsp:nvSpPr>
        <dsp:cNvPr id="0" name=""/>
        <dsp:cNvSpPr/>
      </dsp:nvSpPr>
      <dsp:spPr>
        <a:xfrm>
          <a:off x="900518" y="1829"/>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00100">
            <a:lnSpc>
              <a:spcPct val="100000"/>
            </a:lnSpc>
            <a:spcBef>
              <a:spcPct val="0"/>
            </a:spcBef>
            <a:spcAft>
              <a:spcPct val="35000"/>
            </a:spcAft>
            <a:buNone/>
          </a:pPr>
          <a:r>
            <a:rPr lang="en-US" sz="1800" b="1" kern="1200"/>
            <a:t>Completed within 3 years prior to date of application</a:t>
          </a:r>
          <a:endParaRPr lang="en-US" sz="1800" b="1" kern="1200" dirty="0"/>
        </a:p>
      </dsp:txBody>
      <dsp:txXfrm>
        <a:off x="900518" y="1829"/>
        <a:ext cx="5347881" cy="779669"/>
      </dsp:txXfrm>
    </dsp:sp>
    <dsp:sp modelId="{A4FD7D42-BAA6-41B0-904D-4E3FB43A46F6}">
      <dsp:nvSpPr>
        <dsp:cNvPr id="0" name=""/>
        <dsp:cNvSpPr/>
      </dsp:nvSpPr>
      <dsp:spPr>
        <a:xfrm>
          <a:off x="0" y="976416"/>
          <a:ext cx="6248400" cy="779669"/>
        </a:xfrm>
        <a:prstGeom prst="roundRect">
          <a:avLst>
            <a:gd name="adj" fmla="val 10000"/>
          </a:avLst>
        </a:prstGeom>
        <a:solidFill>
          <a:srgbClr val="00B0F0"/>
        </a:solidFill>
        <a:ln>
          <a:noFill/>
        </a:ln>
        <a:effectLst/>
      </dsp:spPr>
      <dsp:style>
        <a:lnRef idx="0">
          <a:scrgbClr r="0" g="0" b="0"/>
        </a:lnRef>
        <a:fillRef idx="1">
          <a:scrgbClr r="0" g="0" b="0"/>
        </a:fillRef>
        <a:effectRef idx="0">
          <a:scrgbClr r="0" g="0" b="0"/>
        </a:effectRef>
        <a:fontRef idx="minor"/>
      </dsp:style>
    </dsp:sp>
    <dsp:sp modelId="{1A36AF9F-2D4D-4CB8-9BCC-4CA2D35363CE}">
      <dsp:nvSpPr>
        <dsp:cNvPr id="0" name=""/>
        <dsp:cNvSpPr/>
      </dsp:nvSpPr>
      <dsp:spPr>
        <a:xfrm>
          <a:off x="148366" y="1094835"/>
          <a:ext cx="550448" cy="550448"/>
        </a:xfrm>
        <a:prstGeom prst="rect">
          <a:avLst/>
        </a:prstGeom>
        <a:blipFill>
          <a:blip xmlns:r="http://schemas.openxmlformats.org/officeDocument/2006/relationships" r:embed="rId3"/>
          <a:srcRect/>
          <a:stretch>
            <a:fillRect t="-1000" b="-1000"/>
          </a:stretch>
        </a:blip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C432D-3943-476A-A22C-63A928416BB3}">
      <dsp:nvSpPr>
        <dsp:cNvPr id="0" name=""/>
        <dsp:cNvSpPr/>
      </dsp:nvSpPr>
      <dsp:spPr>
        <a:xfrm>
          <a:off x="900518" y="976416"/>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00100">
            <a:lnSpc>
              <a:spcPct val="100000"/>
            </a:lnSpc>
            <a:spcBef>
              <a:spcPct val="0"/>
            </a:spcBef>
            <a:spcAft>
              <a:spcPct val="35000"/>
            </a:spcAft>
            <a:buNone/>
          </a:pPr>
          <a:r>
            <a:rPr lang="en-US" sz="1800" b="1" kern="1200" dirty="0"/>
            <a:t>ENERGY STAR for Existing Buildings Certification</a:t>
          </a:r>
        </a:p>
      </dsp:txBody>
      <dsp:txXfrm>
        <a:off x="900518" y="976416"/>
        <a:ext cx="5347881" cy="779669"/>
      </dsp:txXfrm>
    </dsp:sp>
    <dsp:sp modelId="{44EFD3E2-12BF-4388-9571-814B4B1EFC6A}">
      <dsp:nvSpPr>
        <dsp:cNvPr id="0" name=""/>
        <dsp:cNvSpPr/>
      </dsp:nvSpPr>
      <dsp:spPr>
        <a:xfrm>
          <a:off x="0" y="1951003"/>
          <a:ext cx="6248400" cy="7796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2F3F67-4DC9-4C68-867D-0756869D816E}">
      <dsp:nvSpPr>
        <dsp:cNvPr id="0" name=""/>
        <dsp:cNvSpPr/>
      </dsp:nvSpPr>
      <dsp:spPr>
        <a:xfrm>
          <a:off x="47896" y="1976580"/>
          <a:ext cx="684072" cy="684072"/>
        </a:xfrm>
        <a:prstGeom prst="rect">
          <a:avLst/>
        </a:prstGeom>
        <a:blipFill rotWithShape="1">
          <a:blip xmlns:r="http://schemas.openxmlformats.org/officeDocument/2006/relationships" r:embed="rId4"/>
          <a:srcRect/>
          <a:stretch>
            <a:fillRect l="-14000" r="-1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7DA2D1-17ED-4270-B2E5-7336E515FD44}">
      <dsp:nvSpPr>
        <dsp:cNvPr id="0" name=""/>
        <dsp:cNvSpPr/>
      </dsp:nvSpPr>
      <dsp:spPr>
        <a:xfrm>
          <a:off x="900518" y="195100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100000"/>
            </a:lnSpc>
            <a:spcBef>
              <a:spcPct val="0"/>
            </a:spcBef>
            <a:spcAft>
              <a:spcPct val="35000"/>
            </a:spcAft>
            <a:buNone/>
          </a:pPr>
          <a:r>
            <a:rPr lang="en-US" sz="1900" b="1" kern="1200" dirty="0"/>
            <a:t>SEP / SEDI based on modeling / sampling</a:t>
          </a:r>
        </a:p>
      </dsp:txBody>
      <dsp:txXfrm>
        <a:off x="900518" y="1951003"/>
        <a:ext cx="5347881" cy="779669"/>
      </dsp:txXfrm>
    </dsp:sp>
    <dsp:sp modelId="{FB93CBF8-497D-402A-A4E5-28671E965D4C}">
      <dsp:nvSpPr>
        <dsp:cNvPr id="0" name=""/>
        <dsp:cNvSpPr/>
      </dsp:nvSpPr>
      <dsp:spPr>
        <a:xfrm>
          <a:off x="0" y="2925590"/>
          <a:ext cx="6248400" cy="7796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0E25DD-8CAF-4B36-A205-CCC57EF0BBD7}">
      <dsp:nvSpPr>
        <dsp:cNvPr id="0" name=""/>
        <dsp:cNvSpPr/>
      </dsp:nvSpPr>
      <dsp:spPr>
        <a:xfrm>
          <a:off x="125813" y="3029083"/>
          <a:ext cx="598085" cy="598085"/>
        </a:xfrm>
        <a:prstGeom prst="rect">
          <a:avLst/>
        </a:prstGeom>
        <a:blipFill rotWithShape="1">
          <a:blip xmlns:r="http://schemas.openxmlformats.org/officeDocument/2006/relationships" r:embed="rId5"/>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22CC9C-9260-409D-9EAC-BC9731C95006}">
      <dsp:nvSpPr>
        <dsp:cNvPr id="0" name=""/>
        <dsp:cNvSpPr/>
      </dsp:nvSpPr>
      <dsp:spPr>
        <a:xfrm>
          <a:off x="900518" y="2925590"/>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100000"/>
            </a:lnSpc>
            <a:spcBef>
              <a:spcPct val="0"/>
            </a:spcBef>
            <a:spcAft>
              <a:spcPct val="35000"/>
            </a:spcAft>
            <a:buNone/>
          </a:pPr>
          <a:r>
            <a:rPr lang="en-US" sz="1900" b="1" kern="1200" dirty="0"/>
            <a:t>CNA – components + replacements are ENERGY STAR or comparable</a:t>
          </a:r>
        </a:p>
      </dsp:txBody>
      <dsp:txXfrm>
        <a:off x="900518" y="2925590"/>
        <a:ext cx="5347881" cy="779669"/>
      </dsp:txXfrm>
    </dsp:sp>
    <dsp:sp modelId="{58C73B1F-E189-4C5D-BE1D-2BD11D701C38}">
      <dsp:nvSpPr>
        <dsp:cNvPr id="0" name=""/>
        <dsp:cNvSpPr/>
      </dsp:nvSpPr>
      <dsp:spPr>
        <a:xfrm>
          <a:off x="0" y="3900177"/>
          <a:ext cx="6248400" cy="77966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5BF6B9-90C8-40E0-8085-A4B5F2A249F3}">
      <dsp:nvSpPr>
        <dsp:cNvPr id="0" name=""/>
        <dsp:cNvSpPr/>
      </dsp:nvSpPr>
      <dsp:spPr>
        <a:xfrm>
          <a:off x="49614" y="3971918"/>
          <a:ext cx="674282" cy="674282"/>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63FB1-303B-41C8-B48F-535C5EE20F9F}">
      <dsp:nvSpPr>
        <dsp:cNvPr id="0" name=""/>
        <dsp:cNvSpPr/>
      </dsp:nvSpPr>
      <dsp:spPr>
        <a:xfrm>
          <a:off x="900518" y="3900177"/>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100000"/>
            </a:lnSpc>
            <a:spcBef>
              <a:spcPct val="0"/>
            </a:spcBef>
            <a:spcAft>
              <a:spcPct val="35000"/>
            </a:spcAft>
            <a:buNone/>
          </a:pPr>
          <a:r>
            <a:rPr lang="en-US" sz="1900" b="1" kern="1200" dirty="0"/>
            <a:t>Data Collection Plan</a:t>
          </a:r>
        </a:p>
      </dsp:txBody>
      <dsp:txXfrm>
        <a:off x="900518" y="3900177"/>
        <a:ext cx="5347881" cy="779669"/>
      </dsp:txXfrm>
    </dsp:sp>
    <dsp:sp modelId="{5AE7D779-54EB-40EC-A481-9EB669CE9CA6}">
      <dsp:nvSpPr>
        <dsp:cNvPr id="0" name=""/>
        <dsp:cNvSpPr/>
      </dsp:nvSpPr>
      <dsp:spPr>
        <a:xfrm>
          <a:off x="0" y="4874763"/>
          <a:ext cx="6248400" cy="7796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5F6FB-D1BE-4EFA-B58A-F85779EE8248}">
      <dsp:nvSpPr>
        <dsp:cNvPr id="0" name=""/>
        <dsp:cNvSpPr/>
      </dsp:nvSpPr>
      <dsp:spPr>
        <a:xfrm>
          <a:off x="69938" y="4943844"/>
          <a:ext cx="623480" cy="623480"/>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437018-5626-4225-A283-0BD3FB31DE80}">
      <dsp:nvSpPr>
        <dsp:cNvPr id="0" name=""/>
        <dsp:cNvSpPr/>
      </dsp:nvSpPr>
      <dsp:spPr>
        <a:xfrm>
          <a:off x="900518" y="4874763"/>
          <a:ext cx="5347881" cy="77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15" tIns="82515" rIns="82515" bIns="82515" numCol="1" spcCol="1270" anchor="ctr" anchorCtr="0">
          <a:noAutofit/>
        </a:bodyPr>
        <a:lstStyle/>
        <a:p>
          <a:pPr marL="0" lvl="0" indent="0" algn="l" defTabSz="844550">
            <a:lnSpc>
              <a:spcPct val="100000"/>
            </a:lnSpc>
            <a:spcBef>
              <a:spcPct val="0"/>
            </a:spcBef>
            <a:spcAft>
              <a:spcPct val="35000"/>
            </a:spcAft>
            <a:buNone/>
          </a:pPr>
          <a:r>
            <a:rPr lang="en-US" sz="1900" b="1" kern="1200" dirty="0"/>
            <a:t>HUD-91070M Certification &amp; HUD-92466 R5</a:t>
          </a:r>
        </a:p>
      </dsp:txBody>
      <dsp:txXfrm>
        <a:off x="900518" y="4874763"/>
        <a:ext cx="5347881" cy="7796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13076-056B-49B3-A2AE-66F72D157F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FAE3533-1437-4429-96F2-81F47C4FF9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DDEDF8-FC72-4D5E-8672-437060477154}" type="datetimeFigureOut">
              <a:rPr lang="en-US" smtClean="0"/>
              <a:t>9/22/2021</a:t>
            </a:fld>
            <a:endParaRPr lang="en-US"/>
          </a:p>
        </p:txBody>
      </p:sp>
      <p:sp>
        <p:nvSpPr>
          <p:cNvPr id="4" name="Footer Placeholder 3">
            <a:extLst>
              <a:ext uri="{FF2B5EF4-FFF2-40B4-BE49-F238E27FC236}">
                <a16:creationId xmlns:a16="http://schemas.microsoft.com/office/drawing/2014/main" id="{D9ABF300-8746-41FF-A956-BC01FAA345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63F462-FD89-4DB6-BBAE-2150D4B9F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54A09D-513C-4279-8C37-197B03138E70}" type="slidenum">
              <a:rPr lang="en-US" smtClean="0"/>
              <a:t>‹#›</a:t>
            </a:fld>
            <a:endParaRPr lang="en-US"/>
          </a:p>
        </p:txBody>
      </p:sp>
    </p:spTree>
    <p:extLst>
      <p:ext uri="{BB962C8B-B14F-4D97-AF65-F5344CB8AC3E}">
        <p14:creationId xmlns:p14="http://schemas.microsoft.com/office/powerpoint/2010/main" val="391923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6FB1B-A1D5-3144-A716-6A0634BB4A12}"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E48EF-598B-984F-89CF-1189F3DB1250}" type="slidenum">
              <a:rPr lang="en-US" smtClean="0"/>
              <a:t>‹#›</a:t>
            </a:fld>
            <a:endParaRPr lang="en-US"/>
          </a:p>
        </p:txBody>
      </p:sp>
    </p:spTree>
    <p:extLst>
      <p:ext uri="{BB962C8B-B14F-4D97-AF65-F5344CB8AC3E}">
        <p14:creationId xmlns:p14="http://schemas.microsoft.com/office/powerpoint/2010/main" val="50289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BE48EF-598B-984F-89CF-1189F3DB12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821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spcBef>
                <a:spcPts val="0"/>
              </a:spcBef>
              <a:spcAft>
                <a:spcPts val="0"/>
              </a:spcAft>
              <a:buFont typeface="+mj-lt"/>
              <a:buNone/>
              <a:tabLst>
                <a:tab pos="457200" algn="l"/>
              </a:tabLst>
            </a:pPr>
            <a:r>
              <a:rPr lang="en-US" b="1" dirty="0"/>
              <a:t>[STEPHEN]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17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[STEPHEN]</a:t>
            </a:r>
          </a:p>
        </p:txBody>
      </p:sp>
      <p:sp>
        <p:nvSpPr>
          <p:cNvPr id="4" name="Slide Number Placeholder 3"/>
          <p:cNvSpPr>
            <a:spLocks noGrp="1"/>
          </p:cNvSpPr>
          <p:nvPr>
            <p:ph type="sldNum" sz="quarter" idx="5"/>
          </p:nvPr>
        </p:nvSpPr>
        <p:spPr/>
        <p:txBody>
          <a:bodyPr/>
          <a:lstStyle/>
          <a:p>
            <a:fld id="{19BE48EF-598B-984F-89CF-1189F3DB1250}" type="slidenum">
              <a:rPr lang="en-US" smtClean="0"/>
              <a:t>14</a:t>
            </a:fld>
            <a:endParaRPr lang="en-US"/>
          </a:p>
        </p:txBody>
      </p:sp>
    </p:spTree>
    <p:extLst>
      <p:ext uri="{BB962C8B-B14F-4D97-AF65-F5344CB8AC3E}">
        <p14:creationId xmlns:p14="http://schemas.microsoft.com/office/powerpoint/2010/main" val="1404845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15</a:t>
            </a:fld>
            <a:endParaRPr lang="en-US"/>
          </a:p>
        </p:txBody>
      </p:sp>
    </p:spTree>
    <p:extLst>
      <p:ext uri="{BB962C8B-B14F-4D97-AF65-F5344CB8AC3E}">
        <p14:creationId xmlns:p14="http://schemas.microsoft.com/office/powerpoint/2010/main" val="318097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1" dirty="0"/>
          </a:p>
          <a:p>
            <a:r>
              <a:rPr lang="en-US" b="0" dirty="0"/>
              <a:t>One question that has come up for 221d4 that I want to mention is whether the owner can get more than one (a mix of) Green Certifications for the Property.  </a:t>
            </a:r>
          </a:p>
          <a:p>
            <a:endParaRPr lang="en-US" b="0" dirty="0"/>
          </a:p>
          <a:p>
            <a:r>
              <a:rPr lang="en-US" b="0" dirty="0"/>
              <a:t>The answer is ‘Yes.’  </a:t>
            </a:r>
          </a:p>
          <a:p>
            <a:endParaRPr lang="en-US" b="0" dirty="0"/>
          </a:p>
          <a:p>
            <a:r>
              <a:rPr lang="en-US" b="0" dirty="0"/>
              <a:t>We recognize that certain Standards only cover certain types of buildings (e.g., Residential structures, or midrise structures) and you may have different types of buildings for the same property.  Or, you may have a situation where you have a mix of existing buildings and gut-rehab buildings that are more like new construction, so you may need a standard for both existing buildings and new construction.</a:t>
            </a:r>
          </a:p>
          <a:p>
            <a:endParaRPr lang="en-US" b="0" dirty="0"/>
          </a:p>
          <a:p>
            <a:r>
              <a:rPr lang="en-US" b="0" dirty="0"/>
              <a:t>So, we will allow more than one Green Certifications for a single property</a:t>
            </a:r>
            <a:r>
              <a:rPr lang="en-US" b="0" u="sng" dirty="0"/>
              <a:t>, as long as</a:t>
            </a:r>
            <a:r>
              <a:rPr lang="en-US" b="0" dirty="0"/>
              <a:t>, those standards are within the same Green Standard Keeper.  </a:t>
            </a:r>
          </a:p>
          <a:p>
            <a:r>
              <a:rPr lang="en-US" b="0" dirty="0"/>
              <a:t>e.g. LEED EB and LEED New Construction; or EnergyStar New Construction Single Family + EnergyStar New Construction MF.   </a:t>
            </a:r>
          </a:p>
          <a:p>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74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17</a:t>
            </a:fld>
            <a:endParaRPr lang="en-US"/>
          </a:p>
        </p:txBody>
      </p:sp>
    </p:spTree>
    <p:extLst>
      <p:ext uri="{BB962C8B-B14F-4D97-AF65-F5344CB8AC3E}">
        <p14:creationId xmlns:p14="http://schemas.microsoft.com/office/powerpoint/2010/main" val="348503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19</a:t>
            </a:fld>
            <a:endParaRPr lang="en-US"/>
          </a:p>
        </p:txBody>
      </p:sp>
    </p:spTree>
    <p:extLst>
      <p:ext uri="{BB962C8B-B14F-4D97-AF65-F5344CB8AC3E}">
        <p14:creationId xmlns:p14="http://schemas.microsoft.com/office/powerpoint/2010/main" val="2651200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20</a:t>
            </a:fld>
            <a:endParaRPr lang="en-US"/>
          </a:p>
        </p:txBody>
      </p:sp>
    </p:spTree>
    <p:extLst>
      <p:ext uri="{BB962C8B-B14F-4D97-AF65-F5344CB8AC3E}">
        <p14:creationId xmlns:p14="http://schemas.microsoft.com/office/powerpoint/2010/main" val="525519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21</a:t>
            </a:fld>
            <a:endParaRPr lang="en-US"/>
          </a:p>
        </p:txBody>
      </p:sp>
    </p:spTree>
    <p:extLst>
      <p:ext uri="{BB962C8B-B14F-4D97-AF65-F5344CB8AC3E}">
        <p14:creationId xmlns:p14="http://schemas.microsoft.com/office/powerpoint/2010/main" val="1473719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22</a:t>
            </a:fld>
            <a:endParaRPr lang="en-US"/>
          </a:p>
        </p:txBody>
      </p:sp>
    </p:spTree>
    <p:extLst>
      <p:ext uri="{BB962C8B-B14F-4D97-AF65-F5344CB8AC3E}">
        <p14:creationId xmlns:p14="http://schemas.microsoft.com/office/powerpoint/2010/main" val="179255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23</a:t>
            </a:fld>
            <a:endParaRPr lang="en-US"/>
          </a:p>
        </p:txBody>
      </p:sp>
    </p:spTree>
    <p:extLst>
      <p:ext uri="{BB962C8B-B14F-4D97-AF65-F5344CB8AC3E}">
        <p14:creationId xmlns:p14="http://schemas.microsoft.com/office/powerpoint/2010/main" val="267286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KEVIN</a:t>
            </a:r>
            <a:r>
              <a:rPr lang="en-US" dirty="0"/>
              <a:t>]  Hi everyone,</a:t>
            </a:r>
          </a:p>
          <a:p>
            <a:endParaRPr lang="en-US" dirty="0"/>
          </a:p>
          <a:p>
            <a:r>
              <a:rPr lang="en-US" dirty="0"/>
              <a:t>For today’s presentation, we will be talking about the basic requirements for qualifying for Green MIP, as laid out in the new MAP Guide Chapter 6.</a:t>
            </a:r>
          </a:p>
          <a:p>
            <a:endParaRPr lang="en-US" dirty="0"/>
          </a:p>
          <a:p>
            <a:r>
              <a:rPr lang="en-US" dirty="0"/>
              <a:t>Listed on this slide are some of the basic ‘building blocks’ requirements that are applied in some variations and combinations, depending on the Sections of the Act that we will go through today.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49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24</a:t>
            </a:fld>
            <a:endParaRPr lang="en-US"/>
          </a:p>
        </p:txBody>
      </p:sp>
    </p:spTree>
    <p:extLst>
      <p:ext uri="{BB962C8B-B14F-4D97-AF65-F5344CB8AC3E}">
        <p14:creationId xmlns:p14="http://schemas.microsoft.com/office/powerpoint/2010/main" val="562342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26</a:t>
            </a:fld>
            <a:endParaRPr lang="en-US"/>
          </a:p>
        </p:txBody>
      </p:sp>
    </p:spTree>
    <p:extLst>
      <p:ext uri="{BB962C8B-B14F-4D97-AF65-F5344CB8AC3E}">
        <p14:creationId xmlns:p14="http://schemas.microsoft.com/office/powerpoint/2010/main" val="4019711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27</a:t>
            </a:fld>
            <a:endParaRPr lang="en-US"/>
          </a:p>
        </p:txBody>
      </p:sp>
    </p:spTree>
    <p:extLst>
      <p:ext uri="{BB962C8B-B14F-4D97-AF65-F5344CB8AC3E}">
        <p14:creationId xmlns:p14="http://schemas.microsoft.com/office/powerpoint/2010/main" val="2450281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45</a:t>
            </a:fld>
            <a:endParaRPr lang="en-US"/>
          </a:p>
        </p:txBody>
      </p:sp>
    </p:spTree>
    <p:extLst>
      <p:ext uri="{BB962C8B-B14F-4D97-AF65-F5344CB8AC3E}">
        <p14:creationId xmlns:p14="http://schemas.microsoft.com/office/powerpoint/2010/main" val="2866226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59DB72-4B99-437E-944C-DAE2D0E4B343}" type="slidenum">
              <a:rPr lang="en-US" smtClean="0"/>
              <a:t>47</a:t>
            </a:fld>
            <a:endParaRPr lang="en-US"/>
          </a:p>
        </p:txBody>
      </p:sp>
    </p:spTree>
    <p:extLst>
      <p:ext uri="{BB962C8B-B14F-4D97-AF65-F5344CB8AC3E}">
        <p14:creationId xmlns:p14="http://schemas.microsoft.com/office/powerpoint/2010/main" val="117990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59DB72-4B99-437E-944C-DAE2D0E4B343}" type="slidenum">
              <a:rPr lang="en-US" smtClean="0"/>
              <a:t>48</a:t>
            </a:fld>
            <a:endParaRPr lang="en-US"/>
          </a:p>
        </p:txBody>
      </p:sp>
    </p:spTree>
    <p:extLst>
      <p:ext uri="{BB962C8B-B14F-4D97-AF65-F5344CB8AC3E}">
        <p14:creationId xmlns:p14="http://schemas.microsoft.com/office/powerpoint/2010/main" val="2972011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59DB72-4B99-437E-944C-DAE2D0E4B343}" type="slidenum">
              <a:rPr lang="en-US" smtClean="0"/>
              <a:t>49</a:t>
            </a:fld>
            <a:endParaRPr lang="en-US"/>
          </a:p>
        </p:txBody>
      </p:sp>
    </p:spTree>
    <p:extLst>
      <p:ext uri="{BB962C8B-B14F-4D97-AF65-F5344CB8AC3E}">
        <p14:creationId xmlns:p14="http://schemas.microsoft.com/office/powerpoint/2010/main" val="289808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59DB72-4B99-437E-944C-DAE2D0E4B343}" type="slidenum">
              <a:rPr lang="en-US" smtClean="0"/>
              <a:t>50</a:t>
            </a:fld>
            <a:endParaRPr lang="en-US"/>
          </a:p>
        </p:txBody>
      </p:sp>
    </p:spTree>
    <p:extLst>
      <p:ext uri="{BB962C8B-B14F-4D97-AF65-F5344CB8AC3E}">
        <p14:creationId xmlns:p14="http://schemas.microsoft.com/office/powerpoint/2010/main" val="344486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One important regulatory obligation of receiving the Green MIP rate is the “Annual Performance” reporting, which is submitting your Statement of Energy Performance (SEP) every year for the duration of the loan, as stated in MAP 6.4.1.  The required SEP Score is 75, every year. </a:t>
            </a:r>
          </a:p>
          <a:p>
            <a:endParaRPr lang="en-US" b="0" dirty="0"/>
          </a:p>
          <a:p>
            <a:r>
              <a:rPr lang="en-US" b="0" dirty="0"/>
              <a:t>The timing of gathering the data on how much energy your property consumes and then submitting the SEPs are outlined in the Mortgagee Letter 2020-01.  </a:t>
            </a:r>
          </a:p>
          <a:p>
            <a:r>
              <a:rPr lang="en-US" b="0" dirty="0"/>
              <a:t>The basic rules are:</a:t>
            </a:r>
          </a:p>
          <a:p>
            <a:pPr marL="171450" indent="-171450">
              <a:buFontTx/>
              <a:buChar char="-"/>
            </a:pPr>
            <a:r>
              <a:rPr lang="en-US" b="0" dirty="0"/>
              <a:t>Collect your data over a calendar year – meaning, 12 consecutive months starting in January and ending in December.  </a:t>
            </a:r>
          </a:p>
          <a:p>
            <a:pPr marL="171450" indent="-171450">
              <a:buFontTx/>
              <a:buChar char="-"/>
            </a:pPr>
            <a:r>
              <a:rPr lang="en-US" b="0" dirty="0"/>
              <a:t>Generate your SEP from that calendar year data; and submit to HUD by 3/31 of the following year.</a:t>
            </a:r>
          </a:p>
          <a:p>
            <a:endParaRPr lang="en-US" b="0" dirty="0"/>
          </a:p>
          <a:p>
            <a:r>
              <a:rPr lang="en-US" b="0" dirty="0"/>
              <a:t>So, to reiterate, collect data from Jan to Dec – always from Jan to Dec, that continuous 12-month block. </a:t>
            </a:r>
          </a:p>
          <a:p>
            <a:r>
              <a:rPr lang="en-US" b="0" dirty="0"/>
              <a:t>And then, you can take up to 3 months processing that data to generate your SEP and submit that SEP by 3/31 of the following year.</a:t>
            </a:r>
          </a:p>
          <a:p>
            <a:endParaRPr lang="en-US" b="0" dirty="0"/>
          </a:p>
          <a:p>
            <a:r>
              <a:rPr lang="en-US" b="0" dirty="0"/>
              <a:t>It’s just like filing your tax return – you file your tax return by 4/15, but the tax that you are reporting is for the previous calendar year. </a:t>
            </a:r>
          </a:p>
          <a:p>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want to emphasize that I’m talking about the Annual SEP requirement…I’m NOT talking about the Energy Star for Existing Buildings Certification submission timeline.</a:t>
            </a:r>
          </a:p>
          <a:p>
            <a:endParaRPr lang="en-US" b="0" dirty="0"/>
          </a:p>
          <a:p>
            <a:endParaRPr lang="en-US" b="0" dirty="0"/>
          </a:p>
          <a:p>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776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Let’s first look at refinancing properties with already existing Green MIP.  These properties already have Green MIP, so they already have been submitting SEPs annually, following that timeline I just described.  </a:t>
            </a:r>
          </a:p>
          <a:p>
            <a:endParaRPr lang="en-US" b="0" dirty="0"/>
          </a:p>
          <a:p>
            <a:r>
              <a:rPr lang="en-US" b="0" dirty="0"/>
              <a:t>So they will just continue to do so, regardless of when the initial closing happens, and the new loan begins.  The Annual reporting will just continue 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4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r>
              <a:rPr lang="en-US" b="1" dirty="0"/>
              <a:t>Section 6.5 </a:t>
            </a:r>
            <a:r>
              <a:rPr lang="en-US" dirty="0"/>
              <a:t>of the new MAP Guide layouts the requirements for qualifying for Green MIP under Section 223(a)(7).</a:t>
            </a:r>
          </a:p>
          <a:p>
            <a:endParaRPr lang="en-US" dirty="0"/>
          </a:p>
          <a:p>
            <a:r>
              <a:rPr lang="en-US" dirty="0"/>
              <a:t>There are only 2 types of properties that can qualify:  </a:t>
            </a:r>
          </a:p>
          <a:p>
            <a:pPr marL="228600" indent="-228600">
              <a:buAutoNum type="arabicParenR"/>
            </a:pPr>
            <a:r>
              <a:rPr lang="en-US" dirty="0"/>
              <a:t>Properties that already has Green MIP;</a:t>
            </a:r>
          </a:p>
          <a:p>
            <a:pPr marL="228600" indent="-228600">
              <a:buAutoNum type="arabicParenR"/>
            </a:pPr>
            <a:r>
              <a:rPr lang="en-US" dirty="0"/>
              <a:t>Properties that already achieved Green Certification in the past.</a:t>
            </a:r>
          </a:p>
          <a:p>
            <a:endParaRPr lang="en-US" dirty="0"/>
          </a:p>
          <a:p>
            <a:r>
              <a:rPr lang="en-US" dirty="0"/>
              <a:t>So, if you have an existing property that does </a:t>
            </a:r>
            <a:r>
              <a:rPr lang="en-US" u="sng" dirty="0"/>
              <a:t>not</a:t>
            </a:r>
            <a:r>
              <a:rPr lang="en-US" dirty="0"/>
              <a:t> currently have Green MIP or existing Green Certification, there is </a:t>
            </a:r>
            <a:r>
              <a:rPr lang="en-US" b="1" u="sng" dirty="0"/>
              <a:t>no</a:t>
            </a:r>
            <a:r>
              <a:rPr lang="en-US" dirty="0"/>
              <a:t> Green MIP available if you apply for a 223(a)(7) loan.  </a:t>
            </a:r>
          </a:p>
          <a:p>
            <a:endParaRPr lang="en-US" dirty="0"/>
          </a:p>
          <a:p>
            <a:r>
              <a:rPr lang="en-US" dirty="0"/>
              <a:t>For properties with existing Green MIP, you have to have a clean track record.  Meaning, the annual submission of SEPs must have been turned in on time and with an EnergyStar score of 75+.  </a:t>
            </a:r>
            <a:r>
              <a:rPr lang="en-US" b="1" dirty="0"/>
              <a:t>(Section 6.5.1)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 want to also clarify that even if the property got its existing Green MIP through Energy Star for Existing Buildings as its Green Certification, HUD will still recognize its Green MIP status.  There were some questions around this because ESEB is not listed under Section 6.3.2 as HUD Recognized Green Certification.  HUD will simply recognize the fact that the property already has Green MIP.  </a:t>
            </a:r>
            <a:endParaRPr lang="en-US" dirty="0"/>
          </a:p>
          <a:p>
            <a:endParaRPr lang="en-US" dirty="0"/>
          </a:p>
          <a:p>
            <a:endParaRPr lang="en-US" dirty="0"/>
          </a:p>
          <a:p>
            <a:r>
              <a:rPr lang="en-US" dirty="0"/>
              <a:t>If you have a property that has Green Certification, because it was built or retrofitted to a certain Green Standard, that Green Standard has to be one of the HUD-recognized standards as listed in </a:t>
            </a:r>
            <a:r>
              <a:rPr lang="en-US" b="1" dirty="0"/>
              <a:t>6.3.1 or 6.3.2.  (Section 6.5.2)   </a:t>
            </a:r>
          </a:p>
          <a:p>
            <a:endParaRPr lang="en-US" b="1" dirty="0"/>
          </a:p>
          <a:p>
            <a:r>
              <a:rPr lang="en-US" b="0" i="1" dirty="0"/>
              <a:t>Also to clarify, this property only has Green Certification, and NOT Green MIP.  So in this case, HUD does not recognize ESEB as one of the Green Certifications.  It’s not listed in 6.3.2.  So, if you have a property that does NOT have Green MIP and only has Energy Star for Existing Buildings as its only Green Certification, this property will NOT qualify for Green MIP under 223(a)(7).</a:t>
            </a:r>
          </a:p>
          <a:p>
            <a:endParaRPr lang="en-US" b="0" i="1" dirty="0"/>
          </a:p>
          <a:p>
            <a:endParaRPr lang="en-US" b="0" i="1" dirty="0"/>
          </a:p>
          <a:p>
            <a:endParaRPr lang="en-US" b="0" i="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529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Next, let’s look at properties closing under 223a7s or Fs, that did NOT have existing Green MIPs, but qualified for a new Green MIP because they had existing Green Certification.  </a:t>
            </a:r>
          </a:p>
          <a:p>
            <a:endParaRPr lang="en-US" b="0" dirty="0"/>
          </a:p>
          <a:p>
            <a:r>
              <a:rPr lang="en-US" b="0" dirty="0"/>
              <a:t>In this case, the initial closing will happen sometime in a calendar year – as indicated in the yellow bar to the left.  It doesn’t matter when that closing date is, the energy consumption data collection period will always begin in </a:t>
            </a:r>
            <a:r>
              <a:rPr lang="en-US" b="1" u="sng" dirty="0"/>
              <a:t>January</a:t>
            </a:r>
            <a:r>
              <a:rPr lang="en-US" b="0" dirty="0"/>
              <a:t> of the following year and end in </a:t>
            </a:r>
            <a:r>
              <a:rPr lang="en-US" b="1" u="sng" dirty="0"/>
              <a:t>December</a:t>
            </a:r>
            <a:r>
              <a:rPr lang="en-US" b="0" dirty="0"/>
              <a:t> of that same year, and then the actual SEP will be submitted by 3/31 of the year after that.  That’s the green timeline that you see on the right. </a:t>
            </a:r>
          </a:p>
          <a:p>
            <a:endParaRPr lang="en-US" b="0" dirty="0"/>
          </a:p>
          <a:p>
            <a:r>
              <a:rPr lang="en-US" b="0" dirty="0"/>
              <a:t>So, again, your deal closes on a particular date in Year X, but the data collection period always begins in January of the following year, Year X+1, and the SEP generated from that collected data will need to be submitted by 3/31 of the following year of the data collection period – so, by 3/31 of Year X+2.</a:t>
            </a:r>
          </a:p>
          <a:p>
            <a:r>
              <a:rPr lang="en-US" b="1"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373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1" dirty="0"/>
          </a:p>
          <a:p>
            <a:r>
              <a:rPr lang="en-US" b="0" dirty="0"/>
              <a:t>Okay, so hopefully that was simple enough.  Now, let’s get into some more complicated situations. </a:t>
            </a:r>
          </a:p>
          <a:p>
            <a:endParaRPr lang="en-US" b="0" dirty="0"/>
          </a:p>
          <a:p>
            <a:r>
              <a:rPr lang="en-US" b="0" dirty="0"/>
              <a:t>Now let’s talk about 223A7s and Fs that qualified because they had existing Green Certifications (Not existing Green MIPs), but had to install submetering devices to be able to collect 100% aggregate data.  So, these are usually the cases where the utility companies do not release energy data to the property owners.  This is one exception that we do allow, for both A7s and Fs.  </a:t>
            </a:r>
          </a:p>
          <a:p>
            <a:endParaRPr lang="en-US" b="0" dirty="0"/>
          </a:p>
          <a:p>
            <a:r>
              <a:rPr lang="en-US" b="0" dirty="0"/>
              <a:t>In this case, the date that matters is not the closing, but when the devices get installed.  Typically, the initial closing happens and then the Non-critical Repair period begins, up to 12 months from the date of closing.  So whenever the installation is completed in a particular calendar year (call that Year X), as indicated in the yellow bar to the left, then the energy consumption data collection period begins in January of the following year, Year X+1.  The collection period runs from January to December, and the SEP is submitted by 3/31 of the year after that – so in March of Year X+2 from the date of installation.     </a:t>
            </a:r>
          </a:p>
          <a:p>
            <a:endParaRPr lang="en-US" b="0" dirty="0"/>
          </a:p>
          <a:p>
            <a:r>
              <a:rPr lang="en-US" b="0" dirty="0"/>
              <a:t>That makes sense, if you think about it, because you need these devices to be able to collect that data in the first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854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1" dirty="0"/>
          </a:p>
          <a:p>
            <a:r>
              <a:rPr lang="en-US" b="1" dirty="0"/>
              <a:t>To show you the next scenario, I want to briefly make a distinction between the SEPs and the ESEB Certification.</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One common confusion is this SEP timeline with the submission of deferred Energy Star for Existing Buildings Certification.  </a:t>
            </a:r>
          </a:p>
          <a:p>
            <a:r>
              <a:rPr lang="en-US" b="0" dirty="0"/>
              <a:t>As described earlier, every 223(a)(7) and 223(f) applications for Green MIP must submit a new ESEB Certification with the Firm Application.  </a:t>
            </a:r>
          </a:p>
          <a:p>
            <a:endParaRPr lang="en-US" b="0" dirty="0"/>
          </a:p>
          <a:p>
            <a:r>
              <a:rPr lang="en-US" b="0" dirty="0"/>
              <a:t>ESEB Certification also requires a 12-consecutive month period of data collection.  But the key difference to keep in mind is, that ESEB should be generated based on the first </a:t>
            </a:r>
            <a:r>
              <a:rPr lang="en-US" b="1" dirty="0"/>
              <a:t>eligible</a:t>
            </a:r>
            <a:r>
              <a:rPr lang="en-US" b="0" dirty="0"/>
              <a:t> 12-month period, whereas the first initial SEP should be generated based on the first available </a:t>
            </a:r>
            <a:r>
              <a:rPr lang="en-US" b="1" dirty="0"/>
              <a:t>calendar</a:t>
            </a:r>
            <a:r>
              <a:rPr lang="en-US" b="0" dirty="0"/>
              <a:t> year data.</a:t>
            </a:r>
          </a:p>
          <a:p>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048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1" dirty="0"/>
          </a:p>
          <a:p>
            <a:r>
              <a:rPr lang="en-US" b="0" dirty="0"/>
              <a:t>As mentioned, every 223a7 &amp; 223f Green MIP application must be submitted with a new ESEB Certification at the time of Firm Application.  </a:t>
            </a:r>
          </a:p>
          <a:p>
            <a:r>
              <a:rPr lang="en-US" b="0" dirty="0"/>
              <a:t>However, we did make one exception, allowing deferred submission of ESEB Certification when the property cannot get aggregate data from the utility company and installation of submetering devices are required.  </a:t>
            </a:r>
          </a:p>
          <a:p>
            <a:endParaRPr lang="en-US" b="0" dirty="0"/>
          </a:p>
          <a:p>
            <a:r>
              <a:rPr lang="en-US" b="0" dirty="0"/>
              <a:t>When ESEB is </a:t>
            </a:r>
            <a:r>
              <a:rPr lang="en-US" b="0" u="sng" dirty="0"/>
              <a:t>deferred</a:t>
            </a:r>
            <a:r>
              <a:rPr lang="en-US" b="0" dirty="0"/>
              <a:t>, it must be submitted no later than 15 months after the installation of these devices.  </a:t>
            </a:r>
          </a:p>
          <a:p>
            <a:endParaRPr lang="en-US" b="0" dirty="0"/>
          </a:p>
          <a:p>
            <a:r>
              <a:rPr lang="en-US" b="0" dirty="0"/>
              <a:t>I wanted to put this deferred ESEB submission Timeline (in blue) along with the very first SEP submission date (in green).  </a:t>
            </a:r>
          </a:p>
          <a:p>
            <a:endParaRPr lang="en-US" b="0" dirty="0"/>
          </a:p>
          <a:p>
            <a:r>
              <a:rPr lang="en-US" b="0" dirty="0"/>
              <a:t>In this example, let’s say the submetering devices were installed on 3/18.  For the </a:t>
            </a:r>
            <a:r>
              <a:rPr lang="en-US" b="0" u="sng" dirty="0"/>
              <a:t>deferred ESEB</a:t>
            </a:r>
            <a:r>
              <a:rPr lang="en-US" b="0" dirty="0"/>
              <a:t>, the 12-month data collection period starts from this date.  So starting in March, collect 12 months of energy data – that’s March to Feb.  Then, you get up to 3 months from Feb to turn in your ESEB Certification.  </a:t>
            </a:r>
          </a:p>
          <a:p>
            <a:endParaRPr lang="en-US" b="0" dirty="0"/>
          </a:p>
          <a:p>
            <a:r>
              <a:rPr lang="en-US" b="0" dirty="0"/>
              <a:t>That is separate and distinct from the first Annual SEP submission timeline.  For SEP, the data collection period starts with the first available Calendar year - in January of the year following the installation date.  It doesn’t matter whether the installation happened on March 18, or Feb or Nov, etc.  The SEP data recording period always starts in January and ends in Dec of the following year, and the SEP due on 3/31 of the year after that. </a:t>
            </a:r>
          </a:p>
          <a:p>
            <a:endParaRPr lang="en-US" b="0" dirty="0"/>
          </a:p>
          <a:p>
            <a:r>
              <a:rPr lang="en-US" b="0" dirty="0"/>
              <a:t>So in this example, the deferred ESEB is due on </a:t>
            </a:r>
            <a:r>
              <a:rPr lang="en-US" b="1" u="sng" dirty="0"/>
              <a:t>May</a:t>
            </a:r>
            <a:r>
              <a:rPr lang="en-US" b="0" dirty="0"/>
              <a:t> 18 (15 months from the installation date), and the first SEP is due on </a:t>
            </a:r>
            <a:r>
              <a:rPr lang="en-US" b="1" dirty="0"/>
              <a:t>March 31</a:t>
            </a:r>
            <a:r>
              <a:rPr lang="en-US" b="0" dirty="0"/>
              <a:t>, 2 years from the year of installation.  </a:t>
            </a:r>
          </a:p>
          <a:p>
            <a:r>
              <a:rPr lang="en-US" b="0" dirty="0"/>
              <a:t>  </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362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Now, let’s look at something that’s more complicated… newly built properties that had not yet reached that 80% minimum occupancy needed for a proper SEP.  For energy consumption data, in addition to needing that 12-consecutive-month data of all the meters at the property, that consumption data must be based on at least 80% average occupancy.  </a:t>
            </a:r>
          </a:p>
          <a:p>
            <a:r>
              <a:rPr lang="en-US" b="0" dirty="0"/>
              <a:t>It’s the </a:t>
            </a:r>
            <a:r>
              <a:rPr lang="en-US" b="1" u="sng" dirty="0"/>
              <a:t>average</a:t>
            </a:r>
            <a:r>
              <a:rPr lang="en-US" b="0" dirty="0"/>
              <a:t> of 80% occupancy across those 12 months – so it doesn’t mean every month is above 80%, but the average of 12 months occupancy percentages must be above 80%.  </a:t>
            </a:r>
          </a:p>
          <a:p>
            <a:endParaRPr lang="en-US" b="0" dirty="0"/>
          </a:p>
          <a:p>
            <a:r>
              <a:rPr lang="en-US" b="0" dirty="0"/>
              <a:t>So, you may have a property that was recently built – under a d4 with Green MIP, or maybe just built with a HUD recognized Green Certification – that is now being refinanced under an A7 or an F.  Because it’s newly built, it may not yet have reached the minimum 80% average occupancy.</a:t>
            </a:r>
          </a:p>
          <a:p>
            <a:endParaRPr lang="en-US" b="0" dirty="0"/>
          </a:p>
          <a:p>
            <a:r>
              <a:rPr lang="en-US" b="0" dirty="0"/>
              <a:t>In this scenario, the first Submission of Annual Performance SEP report will be based on the first eligible calendar year – when the property first reached that minimum average of 80% occupancy, </a:t>
            </a:r>
            <a:r>
              <a:rPr lang="en-US" b="0" u="sng" dirty="0"/>
              <a:t>measured from January to December. </a:t>
            </a:r>
          </a:p>
          <a:p>
            <a:endParaRPr lang="en-US" b="0" dirty="0"/>
          </a:p>
          <a:p>
            <a:r>
              <a:rPr lang="en-US" b="0" dirty="0"/>
              <a:t>So, let’s say a project was recently built, got refinanced with Green MIP, and closed.  </a:t>
            </a:r>
          </a:p>
          <a:p>
            <a:endParaRPr lang="en-US" b="0" dirty="0"/>
          </a:p>
          <a:p>
            <a:r>
              <a:rPr lang="en-US" b="0" dirty="0"/>
              <a:t>After leasing up over the months, you would need to check at the end of the year to see what average occupancy your property sustained from January to December.  May be the first calendar year, calculating the average occupancy from January to Dec, you didn’t hit that 80% (e.g., only 74%).  </a:t>
            </a:r>
          </a:p>
          <a:p>
            <a:r>
              <a:rPr lang="en-US" b="0" dirty="0"/>
              <a:t>But the year after that, you calculate again from Jan to Dec timeline and the average is above 80%.  Great – so that same January to December period would be your first available calendar year in which your energy consumption data can be collected for SEP.  That SEP should be submitted by 3/31 of the year following that first eligible Calendar year.   </a:t>
            </a:r>
          </a:p>
          <a:p>
            <a:endParaRPr lang="en-US" b="0" dirty="0"/>
          </a:p>
          <a:p>
            <a:r>
              <a:rPr lang="en-US" b="0" dirty="0"/>
              <a:t>To reiterate, your first energy data collection period will be the same earliest January to December period that reached and sustained the average of 80% min occupancy.</a:t>
            </a:r>
          </a:p>
          <a:p>
            <a:endParaRPr lang="en-US" b="0" dirty="0"/>
          </a:p>
          <a:p>
            <a:endParaRPr lang="en-US" b="0" dirty="0"/>
          </a:p>
          <a:p>
            <a:endParaRPr lang="en-US" b="0" dirty="0"/>
          </a:p>
          <a:p>
            <a:endParaRPr lang="en-US" b="0" dirty="0"/>
          </a:p>
          <a:p>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734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Lastly, 221(d)(4) New Constructions and Sub-rehabs follow the same concept of needing to reach the average 80% minimum occupancy for collecting the energy consumption data.  </a:t>
            </a:r>
          </a:p>
          <a:p>
            <a:endParaRPr lang="en-US" b="0" dirty="0"/>
          </a:p>
          <a:p>
            <a:r>
              <a:rPr lang="en-US" b="0" dirty="0"/>
              <a:t>After the construction is done and the Certificate of Occupancy is issued and the leasing begins, it will be some time before the property reaches and sustains that 80% occupancy for a 12-month period.</a:t>
            </a:r>
          </a:p>
          <a:p>
            <a:r>
              <a:rPr lang="en-US" b="0" dirty="0"/>
              <a:t>The earliest January to December calendar year period to demonstrate average of 80% occupancy should be the same months’ energy data collected to generate your first SEP report, to be submitted by 3/31 of the following year.   </a:t>
            </a:r>
          </a:p>
          <a:p>
            <a:endParaRPr lang="en-US" b="0" dirty="0"/>
          </a:p>
          <a:p>
            <a:endParaRPr lang="en-US" b="0" dirty="0"/>
          </a:p>
          <a:p>
            <a:endParaRPr lang="en-US" b="0" dirty="0"/>
          </a:p>
          <a:p>
            <a:endParaRPr lang="en-US" b="0" dirty="0"/>
          </a:p>
          <a:p>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2338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b="0" dirty="0"/>
          </a:p>
          <a:p>
            <a:r>
              <a:rPr lang="en-US" b="0" dirty="0"/>
              <a:t>This one may be the worst-case, the most complex scenario.</a:t>
            </a:r>
          </a:p>
          <a:p>
            <a:endParaRPr lang="en-US" b="0" dirty="0"/>
          </a:p>
          <a:p>
            <a:r>
              <a:rPr lang="en-US" b="0" dirty="0"/>
              <a:t>This property is:</a:t>
            </a:r>
          </a:p>
          <a:p>
            <a:pPr marL="171450" indent="-171450">
              <a:buFontTx/>
              <a:buChar char="-"/>
            </a:pPr>
            <a:r>
              <a:rPr lang="en-US" b="0" dirty="0"/>
              <a:t>Newly Built, without Green MIP/Certification;</a:t>
            </a:r>
          </a:p>
          <a:p>
            <a:pPr marL="171450" indent="-171450">
              <a:buFontTx/>
              <a:buChar char="-"/>
            </a:pPr>
            <a:r>
              <a:rPr lang="en-US" b="0" dirty="0"/>
              <a:t>Temporarily allowed under 6.6.2, qualifying by achieving ESEB Certification as THE Green Certification. </a:t>
            </a:r>
          </a:p>
          <a:p>
            <a:pPr marL="171450" indent="-171450">
              <a:buFontTx/>
              <a:buChar char="-"/>
            </a:pPr>
            <a:r>
              <a:rPr lang="en-US" b="0" dirty="0"/>
              <a:t>ESEB Cert is due with the Firm Application, but one exception allowed – if 80% min. occupancy not yet met.  </a:t>
            </a:r>
          </a:p>
          <a:p>
            <a:pPr marL="171450" indent="-171450">
              <a:buFontTx/>
              <a:buChar char="-"/>
            </a:pPr>
            <a:r>
              <a:rPr lang="en-US" b="0" dirty="0"/>
              <a:t>SEDI showing 90+ is required with the Firm instead of ESEB Cert, BUT, the deferred ESEB needs to be submitted as soon as possible.</a:t>
            </a:r>
          </a:p>
          <a:p>
            <a:pPr marL="171450" indent="-171450">
              <a:buFontTx/>
              <a:buChar char="-"/>
            </a:pPr>
            <a:endParaRPr lang="en-US" b="0" dirty="0"/>
          </a:p>
          <a:p>
            <a:pPr marL="0" indent="0">
              <a:buFontTx/>
              <a:buNone/>
            </a:pPr>
            <a:r>
              <a:rPr lang="en-US" b="0" dirty="0"/>
              <a:t>So, the timeline of ESEB will depend on the earliest 12-month period with average of 80% occupancy reached (blue timeline). </a:t>
            </a:r>
          </a:p>
          <a:p>
            <a:pPr marL="0" indent="0">
              <a:buFontTx/>
              <a:buNone/>
            </a:pPr>
            <a:r>
              <a:rPr lang="en-US" b="0" dirty="0"/>
              <a:t>The first Annual Performance SEP will depend on the earliest Calendar Year with the average of 80% occupancy sustained (yellow and green timeline).</a:t>
            </a:r>
          </a:p>
          <a:p>
            <a:pPr marL="0" indent="0">
              <a:buFontTx/>
              <a:buNone/>
            </a:pPr>
            <a:endParaRPr lang="en-US" b="0" dirty="0"/>
          </a:p>
          <a:p>
            <a:pPr marL="0" indent="0">
              <a:buFontTx/>
              <a:buNone/>
            </a:pPr>
            <a:r>
              <a:rPr lang="en-US" b="0" dirty="0"/>
              <a:t>If you visualize the Blue timeline relative to the Yellow/Green timeline as I’m showing here, you can see that the Blue can slide to the right or to the left, to the point where you may have to submit both the ESEB and the first SEP in the same year, or the other end of the range would be that you submit your ESEB and then it can be over a year before you submit your first SEP.  All depends on when the property reaches </a:t>
            </a:r>
            <a:r>
              <a:rPr lang="en-US" b="0"/>
              <a:t>that 12-month above </a:t>
            </a:r>
            <a:r>
              <a:rPr lang="en-US" b="0" dirty="0"/>
              <a:t>80% </a:t>
            </a:r>
            <a:r>
              <a:rPr lang="en-US" b="0"/>
              <a:t>average occupancy period.</a:t>
            </a:r>
            <a:endParaRPr lang="en-US" b="0" dirty="0"/>
          </a:p>
          <a:p>
            <a:endParaRPr lang="en-US" b="0" dirty="0"/>
          </a:p>
          <a:p>
            <a:r>
              <a:rPr lang="en-US" b="0"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4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E48EF-598B-984F-89CF-1189F3DB1250}" type="slidenum">
              <a:rPr lang="en-US" smtClean="0"/>
              <a:t>7</a:t>
            </a:fld>
            <a:endParaRPr lang="en-US"/>
          </a:p>
        </p:txBody>
      </p:sp>
    </p:spTree>
    <p:extLst>
      <p:ext uri="{BB962C8B-B14F-4D97-AF65-F5344CB8AC3E}">
        <p14:creationId xmlns:p14="http://schemas.microsoft.com/office/powerpoint/2010/main" val="35679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r>
              <a:rPr lang="en-US" b="0" dirty="0"/>
              <a:t>As mentioned, one of the requirements is an actual new ESEB Certification to be submitted with the Firm App, per Section 6.5.2.</a:t>
            </a:r>
          </a:p>
          <a:p>
            <a:r>
              <a:rPr lang="en-US" b="0" dirty="0"/>
              <a:t>Essentially, with the 2020 MAP Guide, we have re-purposed the use of ESEB Certification from being one of the HUD recognized Green Certification, to be the one of the eligibility requirement demonstrating that the Property can and will continue to get qualifying EnergyStar Score of 75+ annually.  There are many good reasons to do this and I won’t get into them all, but one thing is that ESEB Certification requires an actual verification by a licensed professional about the property and its data, attested with a seal and signature.    </a:t>
            </a:r>
          </a:p>
          <a:p>
            <a:endParaRPr lang="en-US" b="0" dirty="0"/>
          </a:p>
          <a:p>
            <a:r>
              <a:rPr lang="en-US" b="0" dirty="0"/>
              <a:t>Regarding this ESEB requirement for a7 deals, we did find an edge case that was not anticipated when we published the MAP Guide, and this results from the allowance of newly constructed MF properties for FHA loans.</a:t>
            </a:r>
          </a:p>
          <a:p>
            <a:r>
              <a:rPr lang="en-US" b="0" dirty="0"/>
              <a:t> </a:t>
            </a:r>
          </a:p>
          <a:p>
            <a:r>
              <a:rPr lang="en-US" b="0" dirty="0"/>
              <a:t>When you have a newly built property under 221d4 with Green MIP and now coming in for an (a)(7) refinance, it’s possible that the property has not yet reached minimum of 80% occupancy.  It’s still leasing up.  If you don’t have at least 80% occupancy, EnergyStar cannot issue ESEB Certification because it lacks sufficient energy consumption data.</a:t>
            </a:r>
          </a:p>
          <a:p>
            <a:endParaRPr lang="en-US" dirty="0"/>
          </a:p>
          <a:p>
            <a:pPr marL="171450" lvl="0" indent="-171450">
              <a:buFontTx/>
              <a:buChar char="-"/>
            </a:pPr>
            <a:r>
              <a:rPr lang="en-US" dirty="0"/>
              <a:t>But given that this property already qualified for Green MIP under the original d4 loan, HUD will defer the</a:t>
            </a:r>
            <a:r>
              <a:rPr lang="en-US" b="1" dirty="0"/>
              <a:t> ESEB Certification submission</a:t>
            </a:r>
            <a:r>
              <a:rPr lang="en-US" b="1" u="sng" dirty="0"/>
              <a:t>. </a:t>
            </a:r>
          </a:p>
          <a:p>
            <a:pPr marL="628650" lvl="1" indent="-171450">
              <a:buFontTx/>
              <a:buChar char="-"/>
            </a:pPr>
            <a:r>
              <a:rPr lang="en-US" dirty="0"/>
              <a:t>Instead, a SEDI based on the as-built plans/specs showing a score of 75+ will be accepted with the Firm App; and</a:t>
            </a:r>
          </a:p>
          <a:p>
            <a:pPr marL="628650" lvl="1" indent="-171450">
              <a:buFontTx/>
              <a:buChar char="-"/>
            </a:pPr>
            <a:r>
              <a:rPr lang="en-US" dirty="0"/>
              <a:t>The actual ESEB Certification does need to be submitted as soon as possible, within 3 months of recording above the minimum occupancy 12-month data.</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90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r>
              <a:rPr lang="en-US" b="1" dirty="0"/>
              <a:t>Section 6.6 </a:t>
            </a:r>
            <a:r>
              <a:rPr lang="en-US" dirty="0"/>
              <a:t>of the new MAP Guide layouts the requirements for qualifying for Green MIP under Section 223(f).</a:t>
            </a:r>
          </a:p>
          <a:p>
            <a:endParaRPr lang="en-US" dirty="0"/>
          </a:p>
          <a:p>
            <a:r>
              <a:rPr lang="en-US" dirty="0"/>
              <a:t>Like 223(a)(7), if you have a property that has existing </a:t>
            </a:r>
            <a:r>
              <a:rPr lang="en-US" b="1" dirty="0"/>
              <a:t>Green MIP </a:t>
            </a:r>
            <a:r>
              <a:rPr lang="en-US" dirty="0"/>
              <a:t>and/or previously achieved </a:t>
            </a:r>
            <a:r>
              <a:rPr lang="en-US" b="1" dirty="0"/>
              <a:t>Green Certification </a:t>
            </a:r>
            <a:r>
              <a:rPr lang="en-US" dirty="0"/>
              <a:t>(within the last 15 years), you can qualify for Green MIP with 223(f) Loan program.  </a:t>
            </a:r>
          </a:p>
          <a:p>
            <a:endParaRPr lang="en-US" dirty="0"/>
          </a:p>
          <a:p>
            <a:r>
              <a:rPr lang="en-US" dirty="0"/>
              <a:t>In fact, you would follow the same requirements as 223(a)(7) for properties with existing Green MIP/Green Certification as described in Sections </a:t>
            </a:r>
            <a:r>
              <a:rPr lang="en-US" b="1" dirty="0"/>
              <a:t>6.5.1, 6.5.2 &amp; 6.5.3.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85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[KEVIN]</a:t>
            </a:r>
          </a:p>
          <a:p>
            <a:endParaRPr lang="en-US" dirty="0"/>
          </a:p>
          <a:p>
            <a:r>
              <a:rPr lang="en-US" dirty="0"/>
              <a:t>If you have a property with no existing Green MIP or Green Certification, under 223(f) you </a:t>
            </a:r>
            <a:r>
              <a:rPr lang="en-US" u="sng" dirty="0"/>
              <a:t>CAN</a:t>
            </a:r>
            <a:r>
              <a:rPr lang="en-US" dirty="0"/>
              <a:t> qualify for Green MIP IF you do some things – which is different from 223(a)(7)s.  Under a7, properties without existing Green MIP or Green Certification cannot qualify for Green MIP, at all. </a:t>
            </a:r>
          </a:p>
          <a:p>
            <a:endParaRPr lang="en-US" dirty="0"/>
          </a:p>
          <a:p>
            <a:r>
              <a:rPr lang="en-US" dirty="0"/>
              <a:t>Let’s talk about some ways that you can qualify for Green MIP.</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619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spcBef>
                <a:spcPts val="0"/>
              </a:spcBef>
              <a:spcAft>
                <a:spcPts val="0"/>
              </a:spcAft>
              <a:buFont typeface="+mj-lt"/>
              <a:buNone/>
              <a:tabLst>
                <a:tab pos="457200" algn="l"/>
              </a:tabLst>
            </a:pPr>
            <a:r>
              <a:rPr lang="en-US" b="1" dirty="0"/>
              <a:t>[KEVIN]  </a:t>
            </a:r>
          </a:p>
          <a:p>
            <a:pPr marL="0" marR="0" lvl="0" indent="0" fontAlgn="ctr">
              <a:spcBef>
                <a:spcPts val="0"/>
              </a:spcBef>
              <a:spcAft>
                <a:spcPts val="0"/>
              </a:spcAft>
              <a:buFont typeface="+mj-lt"/>
              <a:buNone/>
              <a:tabLst>
                <a:tab pos="457200" algn="l"/>
              </a:tabLst>
            </a:pPr>
            <a:endParaRPr lang="en-US" b="1" dirty="0"/>
          </a:p>
          <a:p>
            <a:pPr marL="0" marR="0" lvl="0" indent="0" fontAlgn="ctr">
              <a:spcBef>
                <a:spcPts val="0"/>
              </a:spcBef>
              <a:spcAft>
                <a:spcPts val="0"/>
              </a:spcAft>
              <a:buFont typeface="+mj-lt"/>
              <a:buNone/>
              <a:tabLst>
                <a:tab pos="457200" algn="l"/>
              </a:tabLst>
            </a:pPr>
            <a:r>
              <a:rPr lang="en-US" dirty="0"/>
              <a:t>The basic idea is that these properties can get Green MIP by </a:t>
            </a:r>
            <a:r>
              <a:rPr lang="en-US" u="sng" dirty="0"/>
              <a:t>committing</a:t>
            </a:r>
            <a:r>
              <a:rPr lang="en-US" dirty="0"/>
              <a:t> to obtain a Green Certification as a part of the 223(f) Application.</a:t>
            </a:r>
          </a:p>
          <a:p>
            <a:pPr marL="0" marR="0" lvl="0" indent="0" fontAlgn="ctr">
              <a:spcBef>
                <a:spcPts val="0"/>
              </a:spcBef>
              <a:spcAft>
                <a:spcPts val="0"/>
              </a:spcAft>
              <a:buFont typeface="+mj-lt"/>
              <a:buNone/>
              <a:tabLst>
                <a:tab pos="457200" algn="l"/>
              </a:tabLst>
            </a:pPr>
            <a:r>
              <a:rPr lang="en-US" dirty="0"/>
              <a:t>So the question is, which Green Certification would qualify for Green MIP, and what’s the process.</a:t>
            </a:r>
          </a:p>
          <a:p>
            <a:pPr marL="0" marR="0" lvl="0" indent="0" fontAlgn="ctr">
              <a:spcBef>
                <a:spcPts val="0"/>
              </a:spcBef>
              <a:spcAft>
                <a:spcPts val="0"/>
              </a:spcAft>
              <a:buFont typeface="+mj-lt"/>
              <a:buNone/>
              <a:tabLst>
                <a:tab pos="457200" algn="l"/>
              </a:tabLst>
            </a:pPr>
            <a:endParaRPr lang="en-US" dirty="0"/>
          </a:p>
          <a:p>
            <a:pPr marL="0" marR="0" lvl="0" indent="0" fontAlgn="ctr">
              <a:spcBef>
                <a:spcPts val="0"/>
              </a:spcBef>
              <a:spcAft>
                <a:spcPts val="0"/>
              </a:spcAft>
              <a:buFont typeface="+mj-lt"/>
              <a:buNone/>
              <a:tabLst>
                <a:tab pos="457200" algn="l"/>
              </a:tabLst>
            </a:pPr>
            <a:endParaRPr lang="en-US" dirty="0"/>
          </a:p>
          <a:p>
            <a:pPr marL="0" marR="0" lvl="0" indent="0" fontAlgn="ctr">
              <a:spcBef>
                <a:spcPts val="0"/>
              </a:spcBef>
              <a:spcAft>
                <a:spcPts val="0"/>
              </a:spcAft>
              <a:buFont typeface="+mj-lt"/>
              <a:buNone/>
              <a:tabLst>
                <a:tab pos="457200" algn="l"/>
              </a:tabLst>
            </a:pPr>
            <a:r>
              <a:rPr lang="en-US" dirty="0"/>
              <a:t>First, getting the Green MIP by achieving </a:t>
            </a:r>
            <a:r>
              <a:rPr lang="en-US" b="1" dirty="0"/>
              <a:t>Energy Star for Existing Buildings </a:t>
            </a:r>
            <a:r>
              <a:rPr lang="en-US" b="1" u="sng" dirty="0"/>
              <a:t>as the Green Certification</a:t>
            </a:r>
            <a:r>
              <a:rPr lang="en-US" u="sng" dirty="0"/>
              <a:t> </a:t>
            </a:r>
            <a:r>
              <a:rPr lang="en-US" dirty="0"/>
              <a:t>will be allowed only for a limited time, under limited circumstances.  </a:t>
            </a:r>
          </a:p>
          <a:p>
            <a:pPr marL="0" marR="0" lvl="0" indent="0" fontAlgn="ctr">
              <a:spcBef>
                <a:spcPts val="0"/>
              </a:spcBef>
              <a:spcAft>
                <a:spcPts val="0"/>
              </a:spcAft>
              <a:buFont typeface="+mj-lt"/>
              <a:buNone/>
              <a:tabLst>
                <a:tab pos="457200" algn="l"/>
              </a:tabLst>
            </a:pPr>
            <a:r>
              <a:rPr lang="en-US" b="1" dirty="0"/>
              <a:t>[Pass off to Stephen for the details]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92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ctr">
              <a:spcBef>
                <a:spcPts val="0"/>
              </a:spcBef>
              <a:spcAft>
                <a:spcPts val="0"/>
              </a:spcAft>
              <a:buFont typeface="+mj-lt"/>
              <a:buNone/>
              <a:tabLst>
                <a:tab pos="457200" algn="l"/>
              </a:tabLst>
            </a:pPr>
            <a:r>
              <a:rPr lang="en-US" sz="1800" b="1" dirty="0">
                <a:effectLst/>
                <a:latin typeface="Calibri" panose="020F0502020204030204" pitchFamily="34" charset="0"/>
                <a:ea typeface="Times New Roman" panose="02020603050405020304" pitchFamily="18" charset="0"/>
              </a:rPr>
              <a:t>[STEPHEN] </a:t>
            </a:r>
            <a:r>
              <a:rPr lang="en-US" sz="1800" b="1" u="sng" dirty="0">
                <a:effectLst/>
                <a:latin typeface="Calibri" panose="020F0502020204030204" pitchFamily="34" charset="0"/>
                <a:ea typeface="Times New Roman" panose="02020603050405020304" pitchFamily="18" charset="0"/>
              </a:rPr>
              <a:t>Newly</a:t>
            </a:r>
            <a:r>
              <a:rPr lang="en-US" sz="1800" b="1" dirty="0">
                <a:effectLst/>
                <a:latin typeface="Calibri" panose="020F0502020204030204" pitchFamily="34" charset="0"/>
                <a:ea typeface="Times New Roman" panose="02020603050405020304" pitchFamily="18" charset="0"/>
              </a:rPr>
              <a:t> Built Properties </a:t>
            </a:r>
            <a:r>
              <a:rPr lang="en-US" sz="1800" b="1" u="sng" dirty="0">
                <a:effectLst/>
                <a:latin typeface="Calibri" panose="020F0502020204030204" pitchFamily="34" charset="0"/>
                <a:ea typeface="Times New Roman" panose="02020603050405020304" pitchFamily="18" charset="0"/>
              </a:rPr>
              <a:t>without</a:t>
            </a:r>
            <a:r>
              <a:rPr lang="en-US" sz="1800" b="1" dirty="0">
                <a:effectLst/>
                <a:latin typeface="Calibri" panose="020F0502020204030204" pitchFamily="34" charset="0"/>
                <a:ea typeface="Times New Roman" panose="02020603050405020304" pitchFamily="18" charset="0"/>
              </a:rPr>
              <a:t> prior Green Certification - wanting to use Energy Star for Existing Buildings</a:t>
            </a:r>
            <a:endParaRPr lang="en-US" sz="1800" dirty="0">
              <a:effectLst/>
              <a:latin typeface="Calibri" panose="020F0502020204030204" pitchFamily="34" charset="0"/>
              <a:ea typeface="Malgun Gothic" panose="020B0503020000020004" pitchFamily="34" charset="-127"/>
            </a:endParaRPr>
          </a:p>
          <a:p>
            <a:pPr marL="0" marR="0" lvl="0" indent="0" algn="l" defTabSz="914400" rtl="0" eaLnBrk="1" fontAlgn="ctr" latinLnBrk="0" hangingPunct="1">
              <a:lnSpc>
                <a:spcPct val="100000"/>
              </a:lnSpc>
              <a:spcBef>
                <a:spcPts val="3140"/>
              </a:spcBef>
              <a:spcAft>
                <a:spcPts val="0"/>
              </a:spcAft>
              <a:buClrTx/>
              <a:buSzTx/>
              <a:buFont typeface="+mj-lt"/>
              <a:buNone/>
              <a:tabLst/>
              <a:defRPr/>
            </a:pPr>
            <a:r>
              <a:rPr lang="en-US" sz="1100" dirty="0"/>
              <a:t>Only allowed for applications filed within 2 years of MAP 2020 Publication Date (12/18/2020);</a:t>
            </a:r>
          </a:p>
          <a:p>
            <a:pPr marL="0" marR="0" lvl="0" indent="0" algn="l" defTabSz="914400" rtl="0" eaLnBrk="1" fontAlgn="ctr" latinLnBrk="0" hangingPunct="1">
              <a:lnSpc>
                <a:spcPct val="100000"/>
              </a:lnSpc>
              <a:spcBef>
                <a:spcPts val="3140"/>
              </a:spcBef>
              <a:spcAft>
                <a:spcPts val="0"/>
              </a:spcAft>
              <a:buClrTx/>
              <a:buSzTx/>
              <a:buFont typeface="+mj-lt"/>
              <a:buNone/>
              <a:tabLst/>
              <a:defRPr/>
            </a:pPr>
            <a:r>
              <a:rPr lang="en-US" sz="1100" dirty="0"/>
              <a:t>Certificate of Occupancy issued within 3 years of application (newly built).</a:t>
            </a:r>
            <a:endParaRPr lang="en-US" sz="1600" dirty="0"/>
          </a:p>
          <a:p>
            <a:pPr marL="0" marR="0">
              <a:spcBef>
                <a:spcPts val="0"/>
              </a:spcBef>
              <a:spcAft>
                <a:spcPts val="0"/>
              </a:spcAft>
            </a:pPr>
            <a:endParaRPr lang="en-US" sz="1100" u="sng" dirty="0">
              <a:effectLst/>
              <a:latin typeface="Calibri" panose="020F0502020204030204" pitchFamily="34" charset="0"/>
              <a:ea typeface="Malgun Gothic" panose="020B0503020000020004" pitchFamily="34" charset="-127"/>
            </a:endParaRPr>
          </a:p>
          <a:p>
            <a:pPr marL="0" marR="0">
              <a:spcBef>
                <a:spcPts val="0"/>
              </a:spcBef>
              <a:spcAft>
                <a:spcPts val="0"/>
              </a:spcAft>
            </a:pPr>
            <a:r>
              <a:rPr lang="en-US" sz="1100" u="sng" dirty="0">
                <a:effectLst/>
                <a:latin typeface="Calibri" panose="020F0502020204030204" pitchFamily="34" charset="0"/>
                <a:ea typeface="Malgun Gothic" panose="020B0503020000020004" pitchFamily="34" charset="-127"/>
              </a:rPr>
              <a:t>Follow requirements in 6.6.2 "Newly Built Properties with No Prior Certification":</a:t>
            </a:r>
            <a:endParaRPr lang="en-US" sz="1100" dirty="0">
              <a:effectLst/>
              <a:latin typeface="Calibri" panose="020F0502020204030204" pitchFamily="34" charset="0"/>
              <a:ea typeface="Malgun Gothic" panose="020B0503020000020004" pitchFamily="34" charset="-127"/>
            </a:endParaRPr>
          </a:p>
          <a:p>
            <a:pPr marL="342900" marR="0" lvl="0" indent="-342900" fontAlgn="ctr">
              <a:spcBef>
                <a:spcPts val="0"/>
              </a:spcBef>
              <a:spcAft>
                <a:spcPts val="0"/>
              </a:spcAft>
              <a:buFont typeface="+mj-lt"/>
              <a:buAutoNum type="arabicPeriod"/>
              <a:tabLst>
                <a:tab pos="457200" algn="l"/>
              </a:tabLst>
            </a:pPr>
            <a:r>
              <a:rPr lang="en-US" sz="1100" dirty="0">
                <a:effectLst/>
                <a:latin typeface="Calibri" panose="020F0502020204030204" pitchFamily="34" charset="0"/>
                <a:ea typeface="Malgun Gothic" panose="020B0503020000020004" pitchFamily="34" charset="-127"/>
              </a:rPr>
              <a:t>Properties that have achieved at least 12 consecutive months of minimum occupancy MUST submit the Energy Star for Existing Buildings Certification compliant with the following:</a:t>
            </a:r>
          </a:p>
          <a:p>
            <a:pPr marL="742950" marR="0" lvl="1" indent="-285750" fontAlgn="ctr">
              <a:spcBef>
                <a:spcPts val="0"/>
              </a:spcBef>
              <a:spcAft>
                <a:spcPts val="0"/>
              </a:spcAft>
              <a:buFont typeface="+mj-lt"/>
              <a:buAutoNum type="alphaLcPeriod"/>
              <a:tabLst>
                <a:tab pos="914400" algn="l"/>
              </a:tabLst>
            </a:pPr>
            <a:r>
              <a:rPr lang="en-US" sz="1100" dirty="0">
                <a:effectLst/>
                <a:latin typeface="Calibri" panose="020F0502020204030204" pitchFamily="34" charset="0"/>
                <a:ea typeface="Malgun Gothic" panose="020B0503020000020004" pitchFamily="34" charset="-127"/>
              </a:rPr>
              <a:t>Must submit at the time of Firm Application;</a:t>
            </a:r>
          </a:p>
          <a:p>
            <a:pPr marL="742950" marR="0" lvl="1" indent="-285750" fontAlgn="ctr">
              <a:spcBef>
                <a:spcPts val="0"/>
              </a:spcBef>
              <a:spcAft>
                <a:spcPts val="0"/>
              </a:spcAft>
              <a:buFont typeface="+mj-lt"/>
              <a:buAutoNum type="alphaLcPeriod"/>
              <a:tabLst>
                <a:tab pos="914400" algn="l"/>
              </a:tabLst>
            </a:pPr>
            <a:r>
              <a:rPr lang="en-US" sz="1100" dirty="0">
                <a:effectLst/>
                <a:latin typeface="Calibri" panose="020F0502020204030204" pitchFamily="34" charset="0"/>
                <a:ea typeface="Malgun Gothic" panose="020B0503020000020004" pitchFamily="34" charset="-127"/>
              </a:rPr>
              <a:t>The score must be 90+</a:t>
            </a:r>
          </a:p>
          <a:p>
            <a:pPr marL="457200" marR="0" lvl="1" indent="0" fontAlgn="ctr">
              <a:spcBef>
                <a:spcPts val="0"/>
              </a:spcBef>
              <a:spcAft>
                <a:spcPts val="0"/>
              </a:spcAft>
              <a:buFont typeface="+mj-lt"/>
              <a:buNone/>
              <a:tabLst>
                <a:tab pos="914400" algn="l"/>
              </a:tabLst>
            </a:pPr>
            <a:endParaRPr lang="en-US" sz="1100" dirty="0">
              <a:effectLst/>
              <a:latin typeface="Calibri" panose="020F0502020204030204" pitchFamily="34" charset="0"/>
              <a:ea typeface="Malgun Gothic" panose="020B0503020000020004" pitchFamily="34" charset="-127"/>
            </a:endParaRPr>
          </a:p>
          <a:p>
            <a:pPr marL="342900" marR="0" lvl="0" indent="-342900" fontAlgn="ctr">
              <a:spcBef>
                <a:spcPts val="0"/>
              </a:spcBef>
              <a:spcAft>
                <a:spcPts val="0"/>
              </a:spcAft>
              <a:buFont typeface="+mj-lt"/>
              <a:buAutoNum type="arabicPeriod"/>
              <a:tabLst>
                <a:tab pos="457200" algn="l"/>
              </a:tabLst>
            </a:pPr>
            <a:r>
              <a:rPr lang="en-US" sz="1100" dirty="0">
                <a:effectLst/>
                <a:latin typeface="Calibri" panose="020F0502020204030204" pitchFamily="34" charset="0"/>
                <a:ea typeface="Malgun Gothic" panose="020B0503020000020004" pitchFamily="34" charset="-127"/>
              </a:rPr>
              <a:t>Properties that lacks 12 consecutive months of min occupancy may submit SEDI compliant with the following:</a:t>
            </a:r>
          </a:p>
          <a:p>
            <a:pPr marL="742950" marR="0" lvl="1" indent="-285750" fontAlgn="ctr">
              <a:spcBef>
                <a:spcPts val="0"/>
              </a:spcBef>
              <a:spcAft>
                <a:spcPts val="0"/>
              </a:spcAft>
              <a:buFont typeface="+mj-lt"/>
              <a:buAutoNum type="alphaLcPeriod"/>
              <a:tabLst>
                <a:tab pos="914400" algn="l"/>
              </a:tabLst>
            </a:pPr>
            <a:r>
              <a:rPr lang="en-US" sz="1100" dirty="0">
                <a:effectLst/>
                <a:latin typeface="Calibri" panose="020F0502020204030204" pitchFamily="34" charset="0"/>
                <a:ea typeface="Malgun Gothic" panose="020B0503020000020004" pitchFamily="34" charset="-127"/>
              </a:rPr>
              <a:t>SEDI based on the as-built plans/specs, signed by the Project Architect;</a:t>
            </a:r>
          </a:p>
          <a:p>
            <a:pPr marL="742950" marR="0" lvl="1" indent="-285750" fontAlgn="ctr">
              <a:spcBef>
                <a:spcPts val="0"/>
              </a:spcBef>
              <a:spcAft>
                <a:spcPts val="0"/>
              </a:spcAft>
              <a:buFont typeface="+mj-lt"/>
              <a:buAutoNum type="alphaLcPeriod"/>
              <a:tabLst>
                <a:tab pos="914400" algn="l"/>
              </a:tabLst>
            </a:pPr>
            <a:r>
              <a:rPr lang="en-US" sz="1100" dirty="0">
                <a:effectLst/>
                <a:latin typeface="Calibri" panose="020F0502020204030204" pitchFamily="34" charset="0"/>
                <a:ea typeface="Malgun Gothic" panose="020B0503020000020004" pitchFamily="34" charset="-127"/>
              </a:rPr>
              <a:t>Owner's commitment to submit the actual ESEB Certification (within 3 months after 12 month of min occupancy);</a:t>
            </a:r>
          </a:p>
          <a:p>
            <a:pPr marL="742950" marR="0" lvl="1" indent="-285750" fontAlgn="ctr">
              <a:spcBef>
                <a:spcPts val="0"/>
              </a:spcBef>
              <a:spcAft>
                <a:spcPts val="0"/>
              </a:spcAft>
              <a:buFont typeface="+mj-lt"/>
              <a:buAutoNum type="alphaLcPeriod"/>
              <a:tabLst>
                <a:tab pos="914400" algn="l"/>
              </a:tabLst>
            </a:pPr>
            <a:r>
              <a:rPr lang="en-US" sz="1100" dirty="0">
                <a:effectLst/>
                <a:latin typeface="Calibri" panose="020F0502020204030204" pitchFamily="34" charset="0"/>
                <a:ea typeface="Malgun Gothic" panose="020B0503020000020004" pitchFamily="34" charset="-127"/>
              </a:rPr>
              <a:t>The SEDI score must be 90+ </a:t>
            </a:r>
            <a:r>
              <a:rPr lang="en-US" sz="1100" dirty="0">
                <a:solidFill>
                  <a:srgbClr val="FF0000"/>
                </a:solidFill>
                <a:effectLst/>
                <a:latin typeface="Calibri" panose="020F0502020204030204" pitchFamily="34" charset="0"/>
                <a:ea typeface="Malgun Gothic" panose="020B0503020000020004" pitchFamily="34" charset="-127"/>
              </a:rPr>
              <a:t>and may not be contingent on completion of proposed repairs, alterations, upgrades.</a:t>
            </a:r>
            <a:endParaRPr lang="en-US" sz="1100" dirty="0">
              <a:effectLst/>
              <a:latin typeface="Calibri" panose="020F0502020204030204" pitchFamily="34" charset="0"/>
              <a:ea typeface="Malgun Gothic" panose="020B0503020000020004" pitchFamily="34" charset="-127"/>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F8C3B-697F-4923-B91C-868700B81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9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E925-A45E-B848-978D-19603C4D80CD}"/>
              </a:ext>
            </a:extLst>
          </p:cNvPr>
          <p:cNvSpPr>
            <a:spLocks noGrp="1"/>
          </p:cNvSpPr>
          <p:nvPr>
            <p:ph type="ctrTitle"/>
          </p:nvPr>
        </p:nvSpPr>
        <p:spPr>
          <a:xfrm>
            <a:off x="1524000" y="165257"/>
            <a:ext cx="9144000" cy="1063943"/>
          </a:xfrm>
          <a:prstGeom prst="rect">
            <a:avLst/>
          </a:prstGeom>
        </p:spPr>
        <p:txBody>
          <a:bodyPr anchor="b">
            <a:normAutofit/>
          </a:bodyPr>
          <a:lstStyle>
            <a:lvl1pPr algn="ctr">
              <a:defRPr sz="2800"/>
            </a:lvl1pPr>
          </a:lstStyle>
          <a:p>
            <a:endParaRPr lang="en-US" dirty="0"/>
          </a:p>
        </p:txBody>
      </p:sp>
      <p:sp>
        <p:nvSpPr>
          <p:cNvPr id="3" name="Subtitle 2">
            <a:extLst>
              <a:ext uri="{FF2B5EF4-FFF2-40B4-BE49-F238E27FC236}">
                <a16:creationId xmlns:a16="http://schemas.microsoft.com/office/drawing/2014/main" id="{C7533158-F40A-9045-9C84-463C560B737A}"/>
              </a:ext>
            </a:extLst>
          </p:cNvPr>
          <p:cNvSpPr>
            <a:spLocks noGrp="1"/>
          </p:cNvSpPr>
          <p:nvPr>
            <p:ph type="subTitle" idx="1"/>
          </p:nvPr>
        </p:nvSpPr>
        <p:spPr>
          <a:xfrm>
            <a:off x="1524000" y="1334815"/>
            <a:ext cx="9144000" cy="3922986"/>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cxnSp>
        <p:nvCxnSpPr>
          <p:cNvPr id="7" name="Straight Connector 6">
            <a:extLst>
              <a:ext uri="{FF2B5EF4-FFF2-40B4-BE49-F238E27FC236}">
                <a16:creationId xmlns:a16="http://schemas.microsoft.com/office/drawing/2014/main" id="{3DFA4496-CD53-DD44-BDD8-F56BD5E4C1F7}"/>
              </a:ext>
            </a:extLst>
          </p:cNvPr>
          <p:cNvCxnSpPr/>
          <p:nvPr userDrawn="1"/>
        </p:nvCxnSpPr>
        <p:spPr>
          <a:xfrm>
            <a:off x="1134198" y="122920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C6ECA4C-94FA-DF4B-8CBA-098B582A63A5}"/>
              </a:ext>
            </a:extLst>
          </p:cNvPr>
          <p:cNvSpPr txBox="1">
            <a:spLocks/>
          </p:cNvSpPr>
          <p:nvPr userDrawn="1"/>
        </p:nvSpPr>
        <p:spPr>
          <a:xfrm>
            <a:off x="6191250" y="2560320"/>
            <a:ext cx="4476750" cy="2697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dirty="0"/>
          </a:p>
        </p:txBody>
      </p:sp>
      <p:sp>
        <p:nvSpPr>
          <p:cNvPr id="11" name="Subtitle 2">
            <a:extLst>
              <a:ext uri="{FF2B5EF4-FFF2-40B4-BE49-F238E27FC236}">
                <a16:creationId xmlns:a16="http://schemas.microsoft.com/office/drawing/2014/main" id="{624F78C7-183F-1F41-B0A8-4ED30EB3E7A9}"/>
              </a:ext>
            </a:extLst>
          </p:cNvPr>
          <p:cNvSpPr txBox="1">
            <a:spLocks/>
          </p:cNvSpPr>
          <p:nvPr userDrawn="1"/>
        </p:nvSpPr>
        <p:spPr>
          <a:xfrm>
            <a:off x="419100" y="5943600"/>
            <a:ext cx="6141720" cy="7653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i="0" dirty="0">
              <a:solidFill>
                <a:schemeClr val="bg1">
                  <a:lumMod val="8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07578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87B3-691A-1E4F-ABB7-69010450CA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0971B-EF5F-084C-982B-BE442E47A4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18CD2-4532-494C-9B1E-C9E896EB43E7}"/>
              </a:ext>
            </a:extLst>
          </p:cNvPr>
          <p:cNvSpPr>
            <a:spLocks noGrp="1"/>
          </p:cNvSpPr>
          <p:nvPr>
            <p:ph type="dt" sz="half" idx="10"/>
          </p:nvPr>
        </p:nvSpPr>
        <p:spPr/>
        <p:txBody>
          <a:bodyPr/>
          <a:lstStyle/>
          <a:p>
            <a:fld id="{3B21CBB6-06C9-4764-9B3A-BD6B8ACBAFB8}" type="datetime1">
              <a:rPr lang="en-US" smtClean="0"/>
              <a:t>9/22/2021</a:t>
            </a:fld>
            <a:endParaRPr lang="en-US"/>
          </a:p>
        </p:txBody>
      </p:sp>
      <p:sp>
        <p:nvSpPr>
          <p:cNvPr id="5" name="Footer Placeholder 4">
            <a:extLst>
              <a:ext uri="{FF2B5EF4-FFF2-40B4-BE49-F238E27FC236}">
                <a16:creationId xmlns:a16="http://schemas.microsoft.com/office/drawing/2014/main" id="{FC1821B3-4784-E242-AA8E-C1B657D1A8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96899-4BDA-F840-BB65-CA0970C98B88}"/>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420833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14D62-C101-3E44-AF59-ABA420E45B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3DD90-D1A6-3046-B54D-63662195B4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7A7C6-412C-5C45-846D-A796D5486999}"/>
              </a:ext>
            </a:extLst>
          </p:cNvPr>
          <p:cNvSpPr>
            <a:spLocks noGrp="1"/>
          </p:cNvSpPr>
          <p:nvPr>
            <p:ph type="dt" sz="half" idx="10"/>
          </p:nvPr>
        </p:nvSpPr>
        <p:spPr/>
        <p:txBody>
          <a:bodyPr/>
          <a:lstStyle/>
          <a:p>
            <a:fld id="{46623963-94A7-4E45-9DA3-EA8AAE4388EA}" type="datetime1">
              <a:rPr lang="en-US" smtClean="0"/>
              <a:t>9/22/2021</a:t>
            </a:fld>
            <a:endParaRPr lang="en-US"/>
          </a:p>
        </p:txBody>
      </p:sp>
      <p:sp>
        <p:nvSpPr>
          <p:cNvPr id="5" name="Footer Placeholder 4">
            <a:extLst>
              <a:ext uri="{FF2B5EF4-FFF2-40B4-BE49-F238E27FC236}">
                <a16:creationId xmlns:a16="http://schemas.microsoft.com/office/drawing/2014/main" id="{3C124694-D5C9-3143-84AB-8DD7EA7745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0BE755-8A55-274B-99F9-09BCFA002581}"/>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7109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E04-6422-44E0-A7AB-B7EA234F2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55534F-E625-403F-9D53-578C49077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3402E9-85CA-47CD-8534-3EA294270AEE}"/>
              </a:ext>
            </a:extLst>
          </p:cNvPr>
          <p:cNvSpPr>
            <a:spLocks noGrp="1"/>
          </p:cNvSpPr>
          <p:nvPr>
            <p:ph type="dt" sz="half" idx="10"/>
          </p:nvPr>
        </p:nvSpPr>
        <p:spPr/>
        <p:txBody>
          <a:bodyPr/>
          <a:lstStyle/>
          <a:p>
            <a:fld id="{AF30A3A8-3B16-410B-A384-1C7824136B16}" type="datetime1">
              <a:rPr lang="en-US" smtClean="0"/>
              <a:t>9/22/2021</a:t>
            </a:fld>
            <a:endParaRPr lang="en-US"/>
          </a:p>
        </p:txBody>
      </p:sp>
      <p:sp>
        <p:nvSpPr>
          <p:cNvPr id="5" name="Footer Placeholder 4">
            <a:extLst>
              <a:ext uri="{FF2B5EF4-FFF2-40B4-BE49-F238E27FC236}">
                <a16:creationId xmlns:a16="http://schemas.microsoft.com/office/drawing/2014/main" id="{AAE9E0E6-4C24-4277-A76D-6F4EF39A34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DB8DF-F33B-4D56-886A-786095EC0FE2}"/>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126472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11634-3982-46AD-976D-DA5FA5EBE5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63395-4084-4754-AE1E-059CA64DF7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F8C92-9E6E-4FB0-BB04-2BDBBFD63E0F}"/>
              </a:ext>
            </a:extLst>
          </p:cNvPr>
          <p:cNvSpPr>
            <a:spLocks noGrp="1"/>
          </p:cNvSpPr>
          <p:nvPr>
            <p:ph type="dt" sz="half" idx="10"/>
          </p:nvPr>
        </p:nvSpPr>
        <p:spPr/>
        <p:txBody>
          <a:bodyPr/>
          <a:lstStyle/>
          <a:p>
            <a:fld id="{75FD92BE-1725-4550-88CA-3CA72F2850D4}" type="datetime1">
              <a:rPr lang="en-US" smtClean="0"/>
              <a:t>9/22/2021</a:t>
            </a:fld>
            <a:endParaRPr lang="en-US"/>
          </a:p>
        </p:txBody>
      </p:sp>
      <p:sp>
        <p:nvSpPr>
          <p:cNvPr id="5" name="Footer Placeholder 4">
            <a:extLst>
              <a:ext uri="{FF2B5EF4-FFF2-40B4-BE49-F238E27FC236}">
                <a16:creationId xmlns:a16="http://schemas.microsoft.com/office/drawing/2014/main" id="{00C81A47-3EF9-4E34-9DF6-A405E44E36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49A96-CD02-4C8D-84C8-12B92C07A27D}"/>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352599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D352-095C-432F-8DCB-005EED251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4148BA-3BC6-4C2D-AFB4-9EFBEAAA9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F750FB-953F-49AF-BFCC-EBC2B238F7DB}"/>
              </a:ext>
            </a:extLst>
          </p:cNvPr>
          <p:cNvSpPr>
            <a:spLocks noGrp="1"/>
          </p:cNvSpPr>
          <p:nvPr>
            <p:ph type="dt" sz="half" idx="10"/>
          </p:nvPr>
        </p:nvSpPr>
        <p:spPr/>
        <p:txBody>
          <a:bodyPr/>
          <a:lstStyle/>
          <a:p>
            <a:fld id="{BEC2F567-2333-42EB-8272-0E381838BEA7}" type="datetime1">
              <a:rPr lang="en-US" smtClean="0"/>
              <a:t>9/22/2021</a:t>
            </a:fld>
            <a:endParaRPr lang="en-US"/>
          </a:p>
        </p:txBody>
      </p:sp>
      <p:sp>
        <p:nvSpPr>
          <p:cNvPr id="5" name="Footer Placeholder 4">
            <a:extLst>
              <a:ext uri="{FF2B5EF4-FFF2-40B4-BE49-F238E27FC236}">
                <a16:creationId xmlns:a16="http://schemas.microsoft.com/office/drawing/2014/main" id="{A3DEB22E-C6B9-4472-AE84-501C36929D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887C4-7808-4FAA-A91C-0F3041C09875}"/>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505908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7AF8-A9C3-40E9-AFC6-57FAA84A8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01467-83E8-4A4C-9DE3-AFF3F95CD5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77B73-6A9F-47E9-981F-5B9D4AA4EE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EB0486-2FB6-4C90-BA85-D39A4E00059F}"/>
              </a:ext>
            </a:extLst>
          </p:cNvPr>
          <p:cNvSpPr>
            <a:spLocks noGrp="1"/>
          </p:cNvSpPr>
          <p:nvPr>
            <p:ph type="dt" sz="half" idx="10"/>
          </p:nvPr>
        </p:nvSpPr>
        <p:spPr/>
        <p:txBody>
          <a:bodyPr/>
          <a:lstStyle/>
          <a:p>
            <a:fld id="{DEEB042B-B070-4EB2-8B2B-0C36B1379734}" type="datetime1">
              <a:rPr lang="en-US" smtClean="0"/>
              <a:t>9/22/2021</a:t>
            </a:fld>
            <a:endParaRPr lang="en-US"/>
          </a:p>
        </p:txBody>
      </p:sp>
      <p:sp>
        <p:nvSpPr>
          <p:cNvPr id="6" name="Footer Placeholder 5">
            <a:extLst>
              <a:ext uri="{FF2B5EF4-FFF2-40B4-BE49-F238E27FC236}">
                <a16:creationId xmlns:a16="http://schemas.microsoft.com/office/drawing/2014/main" id="{5DDA2846-807B-41B5-B04D-DF04C5EEB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A8A24-AE7A-47FA-A7C3-44F9E35CE831}"/>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404282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37173-F9D4-4F0A-938F-BFD1324D3F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42865-8B78-4127-AF9C-4265F1D79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FF9AFE-2BA4-4BE8-9817-F9091CA6DE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FD33F0-9CE4-4FBE-B803-89B80B1E0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0C2C6-417E-44C6-81CA-B7F905A88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A3E11B-08CD-4BB9-AC7C-093B036391BF}"/>
              </a:ext>
            </a:extLst>
          </p:cNvPr>
          <p:cNvSpPr>
            <a:spLocks noGrp="1"/>
          </p:cNvSpPr>
          <p:nvPr>
            <p:ph type="dt" sz="half" idx="10"/>
          </p:nvPr>
        </p:nvSpPr>
        <p:spPr/>
        <p:txBody>
          <a:bodyPr/>
          <a:lstStyle/>
          <a:p>
            <a:fld id="{30063D88-2BDC-4AE8-AA37-9EA832FBA2DF}" type="datetime1">
              <a:rPr lang="en-US" smtClean="0"/>
              <a:t>9/22/2021</a:t>
            </a:fld>
            <a:endParaRPr lang="en-US"/>
          </a:p>
        </p:txBody>
      </p:sp>
      <p:sp>
        <p:nvSpPr>
          <p:cNvPr id="8" name="Footer Placeholder 7">
            <a:extLst>
              <a:ext uri="{FF2B5EF4-FFF2-40B4-BE49-F238E27FC236}">
                <a16:creationId xmlns:a16="http://schemas.microsoft.com/office/drawing/2014/main" id="{5DAB0549-33D3-4BBC-B294-F4BDEC80D7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EA2403-0A8A-4FCC-B5E1-52BF56E002C8}"/>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161935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A042-7843-422E-9292-1A3280E70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E7B35-3E5D-4E94-B543-C087E74C870C}"/>
              </a:ext>
            </a:extLst>
          </p:cNvPr>
          <p:cNvSpPr>
            <a:spLocks noGrp="1"/>
          </p:cNvSpPr>
          <p:nvPr>
            <p:ph type="dt" sz="half" idx="10"/>
          </p:nvPr>
        </p:nvSpPr>
        <p:spPr/>
        <p:txBody>
          <a:bodyPr/>
          <a:lstStyle/>
          <a:p>
            <a:fld id="{7E7FE96F-E99D-4A32-B530-435F3D5C4016}" type="datetime1">
              <a:rPr lang="en-US" smtClean="0"/>
              <a:t>9/22/2021</a:t>
            </a:fld>
            <a:endParaRPr lang="en-US"/>
          </a:p>
        </p:txBody>
      </p:sp>
      <p:sp>
        <p:nvSpPr>
          <p:cNvPr id="4" name="Footer Placeholder 3">
            <a:extLst>
              <a:ext uri="{FF2B5EF4-FFF2-40B4-BE49-F238E27FC236}">
                <a16:creationId xmlns:a16="http://schemas.microsoft.com/office/drawing/2014/main" id="{209B9CA4-9457-4B1C-A3DC-69BDE690EB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CAA93E-4979-4A3C-82A5-0D15675742B1}"/>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3063944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6152B-8745-447E-BA2B-9C9DA1793D1E}"/>
              </a:ext>
            </a:extLst>
          </p:cNvPr>
          <p:cNvSpPr>
            <a:spLocks noGrp="1"/>
          </p:cNvSpPr>
          <p:nvPr>
            <p:ph type="dt" sz="half" idx="10"/>
          </p:nvPr>
        </p:nvSpPr>
        <p:spPr/>
        <p:txBody>
          <a:bodyPr/>
          <a:lstStyle/>
          <a:p>
            <a:fld id="{D90A4D2F-D3BD-429F-9E79-7AEC8F1108BD}" type="datetime1">
              <a:rPr lang="en-US" smtClean="0"/>
              <a:t>9/22/2021</a:t>
            </a:fld>
            <a:endParaRPr lang="en-US"/>
          </a:p>
        </p:txBody>
      </p:sp>
      <p:sp>
        <p:nvSpPr>
          <p:cNvPr id="3" name="Footer Placeholder 2">
            <a:extLst>
              <a:ext uri="{FF2B5EF4-FFF2-40B4-BE49-F238E27FC236}">
                <a16:creationId xmlns:a16="http://schemas.microsoft.com/office/drawing/2014/main" id="{51837B6B-199C-4C75-AF79-E23E3BF900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F2DB0-5007-4B7A-BFC5-30CC4BD6E57B}"/>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4142661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75A5-EF02-48FF-9C23-6188A684F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0F05-6133-45C5-B4DE-70F387A29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BDC0D-9879-447A-B052-0BC07B097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2CCBD-F8D6-4041-ADC5-F3779A6E8F9F}"/>
              </a:ext>
            </a:extLst>
          </p:cNvPr>
          <p:cNvSpPr>
            <a:spLocks noGrp="1"/>
          </p:cNvSpPr>
          <p:nvPr>
            <p:ph type="dt" sz="half" idx="10"/>
          </p:nvPr>
        </p:nvSpPr>
        <p:spPr/>
        <p:txBody>
          <a:bodyPr/>
          <a:lstStyle/>
          <a:p>
            <a:fld id="{DA51ED83-1198-4D60-9641-04F213541673}" type="datetime1">
              <a:rPr lang="en-US" smtClean="0"/>
              <a:t>9/22/2021</a:t>
            </a:fld>
            <a:endParaRPr lang="en-US"/>
          </a:p>
        </p:txBody>
      </p:sp>
      <p:sp>
        <p:nvSpPr>
          <p:cNvPr id="6" name="Footer Placeholder 5">
            <a:extLst>
              <a:ext uri="{FF2B5EF4-FFF2-40B4-BE49-F238E27FC236}">
                <a16:creationId xmlns:a16="http://schemas.microsoft.com/office/drawing/2014/main" id="{DB3BC334-0B38-4479-A808-5AE3AC52A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81FCF-A08C-42F1-8A1E-E0ADDE731970}"/>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174774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7E4C-2EFA-FB40-BBE1-92E4B4EED3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3FFF55-2777-0047-B50E-4D27AB5182A6}"/>
              </a:ext>
            </a:extLst>
          </p:cNvPr>
          <p:cNvSpPr>
            <a:spLocks noGrp="1"/>
          </p:cNvSpPr>
          <p:nvPr>
            <p:ph idx="1"/>
          </p:nvPr>
        </p:nvSpPr>
        <p:spPr>
          <a:xfrm>
            <a:off x="838200" y="1825625"/>
            <a:ext cx="10515600" cy="385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47D4F-0479-F44E-8DAF-D5EE305FD015}"/>
              </a:ext>
            </a:extLst>
          </p:cNvPr>
          <p:cNvSpPr>
            <a:spLocks noGrp="1"/>
          </p:cNvSpPr>
          <p:nvPr>
            <p:ph type="dt" sz="half" idx="10"/>
          </p:nvPr>
        </p:nvSpPr>
        <p:spPr/>
        <p:txBody>
          <a:bodyPr/>
          <a:lstStyle/>
          <a:p>
            <a:fld id="{F044CB5F-05E3-4B74-A200-C5622FDEDF89}" type="datetime1">
              <a:rPr lang="en-US" smtClean="0"/>
              <a:t>9/22/2021</a:t>
            </a:fld>
            <a:endParaRPr lang="en-US"/>
          </a:p>
        </p:txBody>
      </p:sp>
      <p:sp>
        <p:nvSpPr>
          <p:cNvPr id="5" name="Footer Placeholder 4">
            <a:extLst>
              <a:ext uri="{FF2B5EF4-FFF2-40B4-BE49-F238E27FC236}">
                <a16:creationId xmlns:a16="http://schemas.microsoft.com/office/drawing/2014/main" id="{788C9D3E-9506-6C41-9458-761059BE80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B1A6AD-D0E3-C746-A452-6F9229AB8EC7}"/>
              </a:ext>
            </a:extLst>
          </p:cNvPr>
          <p:cNvSpPr>
            <a:spLocks noGrp="1"/>
          </p:cNvSpPr>
          <p:nvPr>
            <p:ph type="sldNum" sz="quarter" idx="12"/>
          </p:nvPr>
        </p:nvSpPr>
        <p:spPr/>
        <p:txBody>
          <a:bodyPr/>
          <a:lstStyle/>
          <a:p>
            <a:fld id="{F9E4D72C-EFC5-544D-B0B1-2266DBE5B8FB}" type="slidenum">
              <a:rPr lang="en-US" smtClean="0"/>
              <a:t>‹#›</a:t>
            </a:fld>
            <a:endParaRPr lang="en-US"/>
          </a:p>
        </p:txBody>
      </p:sp>
      <p:cxnSp>
        <p:nvCxnSpPr>
          <p:cNvPr id="7" name="Straight Connector 6">
            <a:extLst>
              <a:ext uri="{FF2B5EF4-FFF2-40B4-BE49-F238E27FC236}">
                <a16:creationId xmlns:a16="http://schemas.microsoft.com/office/drawing/2014/main" id="{8B1DB472-8E1B-054C-BF52-87D1224A4051}"/>
              </a:ext>
            </a:extLst>
          </p:cNvPr>
          <p:cNvCxnSpPr/>
          <p:nvPr userDrawn="1"/>
        </p:nvCxnSpPr>
        <p:spPr>
          <a:xfrm>
            <a:off x="838200" y="1316529"/>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65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531C-3E51-47C1-8650-B816E527F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2C35AA-9B4E-4A3C-96AD-57A2A6349B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501D38-D6C0-4B9D-922C-9CADE04C3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B0A3B-FDA7-4D11-966D-FDFB79462990}"/>
              </a:ext>
            </a:extLst>
          </p:cNvPr>
          <p:cNvSpPr>
            <a:spLocks noGrp="1"/>
          </p:cNvSpPr>
          <p:nvPr>
            <p:ph type="dt" sz="half" idx="10"/>
          </p:nvPr>
        </p:nvSpPr>
        <p:spPr/>
        <p:txBody>
          <a:bodyPr/>
          <a:lstStyle/>
          <a:p>
            <a:fld id="{A13F56C2-3383-44C6-9193-FA89C4F0FFFF}" type="datetime1">
              <a:rPr lang="en-US" smtClean="0"/>
              <a:t>9/22/2021</a:t>
            </a:fld>
            <a:endParaRPr lang="en-US"/>
          </a:p>
        </p:txBody>
      </p:sp>
      <p:sp>
        <p:nvSpPr>
          <p:cNvPr id="6" name="Footer Placeholder 5">
            <a:extLst>
              <a:ext uri="{FF2B5EF4-FFF2-40B4-BE49-F238E27FC236}">
                <a16:creationId xmlns:a16="http://schemas.microsoft.com/office/drawing/2014/main" id="{4815A3B9-28FD-4FBA-A79F-38DA9EEAC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E89D5-0343-40C2-96D9-8B9FC0BABD27}"/>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1327097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C851-5637-4015-BDE5-A883E0CD4E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BAA232-EEF8-41FF-8537-E49FB96776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E7E97-2E0D-4A6C-89C6-2FE39A1B4B64}"/>
              </a:ext>
            </a:extLst>
          </p:cNvPr>
          <p:cNvSpPr>
            <a:spLocks noGrp="1"/>
          </p:cNvSpPr>
          <p:nvPr>
            <p:ph type="dt" sz="half" idx="10"/>
          </p:nvPr>
        </p:nvSpPr>
        <p:spPr/>
        <p:txBody>
          <a:bodyPr/>
          <a:lstStyle/>
          <a:p>
            <a:fld id="{7257FACD-C5E6-4760-B3F3-DC11923A092F}" type="datetime1">
              <a:rPr lang="en-US" smtClean="0"/>
              <a:t>9/22/2021</a:t>
            </a:fld>
            <a:endParaRPr lang="en-US"/>
          </a:p>
        </p:txBody>
      </p:sp>
      <p:sp>
        <p:nvSpPr>
          <p:cNvPr id="5" name="Footer Placeholder 4">
            <a:extLst>
              <a:ext uri="{FF2B5EF4-FFF2-40B4-BE49-F238E27FC236}">
                <a16:creationId xmlns:a16="http://schemas.microsoft.com/office/drawing/2014/main" id="{6BF512DF-1E06-48D1-98EE-BB1C4CD13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94722-B843-4512-9830-E490D9A7D02B}"/>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324708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0AF450-B39E-495B-B14E-6BAD9F5E8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BD4F4C-3F5B-49A4-8BB4-8831713D7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431E4-5C84-4209-B4A9-15FB5C7F63B9}"/>
              </a:ext>
            </a:extLst>
          </p:cNvPr>
          <p:cNvSpPr>
            <a:spLocks noGrp="1"/>
          </p:cNvSpPr>
          <p:nvPr>
            <p:ph type="dt" sz="half" idx="10"/>
          </p:nvPr>
        </p:nvSpPr>
        <p:spPr/>
        <p:txBody>
          <a:bodyPr/>
          <a:lstStyle/>
          <a:p>
            <a:fld id="{7A27BF17-174C-4ABA-A629-BE5DDF7F7703}" type="datetime1">
              <a:rPr lang="en-US" smtClean="0"/>
              <a:t>9/22/2021</a:t>
            </a:fld>
            <a:endParaRPr lang="en-US"/>
          </a:p>
        </p:txBody>
      </p:sp>
      <p:sp>
        <p:nvSpPr>
          <p:cNvPr id="5" name="Footer Placeholder 4">
            <a:extLst>
              <a:ext uri="{FF2B5EF4-FFF2-40B4-BE49-F238E27FC236}">
                <a16:creationId xmlns:a16="http://schemas.microsoft.com/office/drawing/2014/main" id="{BE785ADF-4C18-491E-BAE8-2D5E4B749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EE45C-13D8-48C4-AD71-C9B2C44C74BF}"/>
              </a:ext>
            </a:extLst>
          </p:cNvPr>
          <p:cNvSpPr>
            <a:spLocks noGrp="1"/>
          </p:cNvSpPr>
          <p:nvPr>
            <p:ph type="sldNum" sz="quarter" idx="12"/>
          </p:nvPr>
        </p:nvSpPr>
        <p:spPr/>
        <p:txBody>
          <a:bodyPr/>
          <a:lstStyle/>
          <a:p>
            <a:fld id="{5EA2D8CE-055D-4C05-A9E0-40ECC96283AF}" type="slidenum">
              <a:rPr lang="en-US" smtClean="0"/>
              <a:t>‹#›</a:t>
            </a:fld>
            <a:endParaRPr lang="en-US"/>
          </a:p>
        </p:txBody>
      </p:sp>
    </p:spTree>
    <p:extLst>
      <p:ext uri="{BB962C8B-B14F-4D97-AF65-F5344CB8AC3E}">
        <p14:creationId xmlns:p14="http://schemas.microsoft.com/office/powerpoint/2010/main" val="2239985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E925-A45E-B848-978D-19603C4D80CD}"/>
              </a:ext>
            </a:extLst>
          </p:cNvPr>
          <p:cNvSpPr>
            <a:spLocks noGrp="1"/>
          </p:cNvSpPr>
          <p:nvPr>
            <p:ph type="ctrTitle"/>
          </p:nvPr>
        </p:nvSpPr>
        <p:spPr>
          <a:xfrm>
            <a:off x="1524000" y="165257"/>
            <a:ext cx="9144000" cy="1063943"/>
          </a:xfrm>
          <a:prstGeom prst="rect">
            <a:avLst/>
          </a:prstGeom>
        </p:spPr>
        <p:txBody>
          <a:bodyPr anchor="b">
            <a:normAutofit/>
          </a:bodyPr>
          <a:lstStyle>
            <a:lvl1pPr algn="ctr">
              <a:defRPr sz="2800"/>
            </a:lvl1pPr>
          </a:lstStyle>
          <a:p>
            <a:endParaRPr lang="en-US" dirty="0"/>
          </a:p>
        </p:txBody>
      </p:sp>
      <p:sp>
        <p:nvSpPr>
          <p:cNvPr id="3" name="Subtitle 2">
            <a:extLst>
              <a:ext uri="{FF2B5EF4-FFF2-40B4-BE49-F238E27FC236}">
                <a16:creationId xmlns:a16="http://schemas.microsoft.com/office/drawing/2014/main" id="{C7533158-F40A-9045-9C84-463C560B737A}"/>
              </a:ext>
            </a:extLst>
          </p:cNvPr>
          <p:cNvSpPr>
            <a:spLocks noGrp="1"/>
          </p:cNvSpPr>
          <p:nvPr>
            <p:ph type="subTitle" idx="1"/>
          </p:nvPr>
        </p:nvSpPr>
        <p:spPr>
          <a:xfrm>
            <a:off x="1524000" y="1334815"/>
            <a:ext cx="9144000" cy="3922986"/>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cxnSp>
        <p:nvCxnSpPr>
          <p:cNvPr id="7" name="Straight Connector 6">
            <a:extLst>
              <a:ext uri="{FF2B5EF4-FFF2-40B4-BE49-F238E27FC236}">
                <a16:creationId xmlns:a16="http://schemas.microsoft.com/office/drawing/2014/main" id="{3DFA4496-CD53-DD44-BDD8-F56BD5E4C1F7}"/>
              </a:ext>
            </a:extLst>
          </p:cNvPr>
          <p:cNvCxnSpPr/>
          <p:nvPr userDrawn="1"/>
        </p:nvCxnSpPr>
        <p:spPr>
          <a:xfrm>
            <a:off x="1134198" y="1229200"/>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C6ECA4C-94FA-DF4B-8CBA-098B582A63A5}"/>
              </a:ext>
            </a:extLst>
          </p:cNvPr>
          <p:cNvSpPr txBox="1">
            <a:spLocks/>
          </p:cNvSpPr>
          <p:nvPr userDrawn="1"/>
        </p:nvSpPr>
        <p:spPr>
          <a:xfrm>
            <a:off x="6191250" y="2560320"/>
            <a:ext cx="4476750" cy="2697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dirty="0"/>
          </a:p>
        </p:txBody>
      </p:sp>
      <p:sp>
        <p:nvSpPr>
          <p:cNvPr id="11" name="Subtitle 2">
            <a:extLst>
              <a:ext uri="{FF2B5EF4-FFF2-40B4-BE49-F238E27FC236}">
                <a16:creationId xmlns:a16="http://schemas.microsoft.com/office/drawing/2014/main" id="{624F78C7-183F-1F41-B0A8-4ED30EB3E7A9}"/>
              </a:ext>
            </a:extLst>
          </p:cNvPr>
          <p:cNvSpPr txBox="1">
            <a:spLocks/>
          </p:cNvSpPr>
          <p:nvPr userDrawn="1"/>
        </p:nvSpPr>
        <p:spPr>
          <a:xfrm>
            <a:off x="419100" y="5943600"/>
            <a:ext cx="6141720" cy="76533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i="0" dirty="0">
              <a:solidFill>
                <a:schemeClr val="bg1">
                  <a:lumMod val="8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8730558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27E4C-2EFA-FB40-BBE1-92E4B4EED3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3FFF55-2777-0047-B50E-4D27AB5182A6}"/>
              </a:ext>
            </a:extLst>
          </p:cNvPr>
          <p:cNvSpPr>
            <a:spLocks noGrp="1"/>
          </p:cNvSpPr>
          <p:nvPr>
            <p:ph idx="1"/>
          </p:nvPr>
        </p:nvSpPr>
        <p:spPr>
          <a:xfrm>
            <a:off x="838200" y="1825625"/>
            <a:ext cx="10515600" cy="3854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47D4F-0479-F44E-8DAF-D5EE305FD01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8C9D3E-9506-6C41-9458-761059BE807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BB1A6AD-D0E3-C746-A452-6F9229AB8EC7}"/>
              </a:ext>
            </a:extLst>
          </p:cNvPr>
          <p:cNvSpPr>
            <a:spLocks noGrp="1"/>
          </p:cNvSpPr>
          <p:nvPr>
            <p:ph type="sldNum" sz="quarter" idx="12"/>
          </p:nvPr>
        </p:nvSpPr>
        <p:spPr>
          <a:xfrm>
            <a:off x="3281218" y="6356349"/>
            <a:ext cx="2743200" cy="365125"/>
          </a:xfrm>
        </p:spPr>
        <p:txBody>
          <a:bodyPr/>
          <a:lstStyle>
            <a:lvl1pPr>
              <a:defRPr b="1">
                <a:solidFill>
                  <a:schemeClr val="tx1"/>
                </a:solidFill>
              </a:defRPr>
            </a:lvl1pPr>
          </a:lstStyle>
          <a:p>
            <a:fld id="{7C249017-282F-4826-B370-85D963956B05}" type="slidenum">
              <a:rPr lang="en-US" smtClean="0"/>
              <a:pPr/>
              <a:t>‹#›</a:t>
            </a:fld>
            <a:endParaRPr lang="en-US" dirty="0"/>
          </a:p>
        </p:txBody>
      </p:sp>
      <p:cxnSp>
        <p:nvCxnSpPr>
          <p:cNvPr id="7" name="Straight Connector 6">
            <a:extLst>
              <a:ext uri="{FF2B5EF4-FFF2-40B4-BE49-F238E27FC236}">
                <a16:creationId xmlns:a16="http://schemas.microsoft.com/office/drawing/2014/main" id="{8B1DB472-8E1B-054C-BF52-87D1224A4051}"/>
              </a:ext>
            </a:extLst>
          </p:cNvPr>
          <p:cNvCxnSpPr/>
          <p:nvPr userDrawn="1"/>
        </p:nvCxnSpPr>
        <p:spPr>
          <a:xfrm>
            <a:off x="838200" y="1316529"/>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83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B1F9-357A-B643-9FBA-EC789DB19862}"/>
              </a:ext>
            </a:extLst>
          </p:cNvPr>
          <p:cNvSpPr>
            <a:spLocks noGrp="1"/>
          </p:cNvSpPr>
          <p:nvPr>
            <p:ph type="title"/>
          </p:nvPr>
        </p:nvSpPr>
        <p:spPr>
          <a:xfrm>
            <a:off x="838200" y="859884"/>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867EA8-AA3C-7F4C-AA3E-CFDBE6EF6052}"/>
              </a:ext>
            </a:extLst>
          </p:cNvPr>
          <p:cNvSpPr>
            <a:spLocks noGrp="1"/>
          </p:cNvSpPr>
          <p:nvPr>
            <p:ph type="body" idx="1"/>
          </p:nvPr>
        </p:nvSpPr>
        <p:spPr>
          <a:xfrm>
            <a:off x="838200" y="396552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FD1862-998B-0C4B-BC55-0660A22C3F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5C99F4-4E50-8640-9672-628A9BC2CA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6D8B35-3865-C34E-BE79-2AB6D8A69A94}"/>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42539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99DA-50CB-564E-806F-BAD331F298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5C4B7-0BE0-DB43-AB2D-5D06ABC45BF3}"/>
              </a:ext>
            </a:extLst>
          </p:cNvPr>
          <p:cNvSpPr>
            <a:spLocks noGrp="1"/>
          </p:cNvSpPr>
          <p:nvPr>
            <p:ph sz="half" idx="1"/>
          </p:nvPr>
        </p:nvSpPr>
        <p:spPr>
          <a:xfrm>
            <a:off x="838200" y="1825625"/>
            <a:ext cx="5181600" cy="3875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9E5C0-8161-A54F-9917-3AB2D4A533AA}"/>
              </a:ext>
            </a:extLst>
          </p:cNvPr>
          <p:cNvSpPr>
            <a:spLocks noGrp="1"/>
          </p:cNvSpPr>
          <p:nvPr>
            <p:ph sz="half" idx="2"/>
          </p:nvPr>
        </p:nvSpPr>
        <p:spPr>
          <a:xfrm>
            <a:off x="6172200" y="1825625"/>
            <a:ext cx="5181600" cy="3875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20502-EA4B-2E4E-9A2C-2868931181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4594D86-B6B2-F847-97AF-078613E9D8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4C1946-2D4D-FE46-863E-596DEFFB3EA7}"/>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1483576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139E-4288-9248-A661-C0DABAC8CEB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B247C76-A33E-8044-AEE5-48C95DF85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ED1232-EBA6-BA4F-80AD-CF803C682E59}"/>
              </a:ext>
            </a:extLst>
          </p:cNvPr>
          <p:cNvSpPr>
            <a:spLocks noGrp="1"/>
          </p:cNvSpPr>
          <p:nvPr>
            <p:ph sz="half" idx="2"/>
          </p:nvPr>
        </p:nvSpPr>
        <p:spPr>
          <a:xfrm>
            <a:off x="839788" y="2505075"/>
            <a:ext cx="5157787" cy="3196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C0721-19F7-1D42-BB15-49F52D934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D1B3A5-4BBB-B940-847C-E9D5EB219BD4}"/>
              </a:ext>
            </a:extLst>
          </p:cNvPr>
          <p:cNvSpPr>
            <a:spLocks noGrp="1"/>
          </p:cNvSpPr>
          <p:nvPr>
            <p:ph sz="quarter" idx="4"/>
          </p:nvPr>
        </p:nvSpPr>
        <p:spPr>
          <a:xfrm>
            <a:off x="6172200" y="2505075"/>
            <a:ext cx="5183188" cy="3196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44B55-243A-6649-8A96-B09E1243186C}"/>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CC93FF8-B6B1-ED4A-B740-A3FB0884D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C33BCB9-D439-854A-89F8-03C7A86FF88A}"/>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956429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AB74-0D8C-6642-82B6-8B7E9CA2A5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C783A94-0CAC-5B4F-A11B-ECED62379B3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2B9CAB0-53F1-E94C-8B85-5D1063CB3A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80EAA1-EB70-7946-815B-93AF0A4BC554}"/>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240600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9515B-BAF6-DB46-B520-8C26A34FF7A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7DD07AA-595A-DE40-A4AC-C4D5532F32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1EA4CCB-3905-8D49-BE5A-DDCE8AE7D942}"/>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85981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B1F9-357A-B643-9FBA-EC789DB19862}"/>
              </a:ext>
            </a:extLst>
          </p:cNvPr>
          <p:cNvSpPr>
            <a:spLocks noGrp="1"/>
          </p:cNvSpPr>
          <p:nvPr>
            <p:ph type="title"/>
          </p:nvPr>
        </p:nvSpPr>
        <p:spPr>
          <a:xfrm>
            <a:off x="838200" y="859884"/>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867EA8-AA3C-7F4C-AA3E-CFDBE6EF6052}"/>
              </a:ext>
            </a:extLst>
          </p:cNvPr>
          <p:cNvSpPr>
            <a:spLocks noGrp="1"/>
          </p:cNvSpPr>
          <p:nvPr>
            <p:ph type="body" idx="1"/>
          </p:nvPr>
        </p:nvSpPr>
        <p:spPr>
          <a:xfrm>
            <a:off x="838200" y="396552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FD1862-998B-0C4B-BC55-0660A22C3F49}"/>
              </a:ext>
            </a:extLst>
          </p:cNvPr>
          <p:cNvSpPr>
            <a:spLocks noGrp="1"/>
          </p:cNvSpPr>
          <p:nvPr>
            <p:ph type="dt" sz="half" idx="10"/>
          </p:nvPr>
        </p:nvSpPr>
        <p:spPr/>
        <p:txBody>
          <a:bodyPr/>
          <a:lstStyle/>
          <a:p>
            <a:fld id="{621429EC-75FA-49F8-9273-174EFA14BAE2}" type="datetime1">
              <a:rPr lang="en-US" smtClean="0"/>
              <a:t>9/22/2021</a:t>
            </a:fld>
            <a:endParaRPr lang="en-US"/>
          </a:p>
        </p:txBody>
      </p:sp>
      <p:sp>
        <p:nvSpPr>
          <p:cNvPr id="5" name="Footer Placeholder 4">
            <a:extLst>
              <a:ext uri="{FF2B5EF4-FFF2-40B4-BE49-F238E27FC236}">
                <a16:creationId xmlns:a16="http://schemas.microsoft.com/office/drawing/2014/main" id="{635C99F4-4E50-8640-9672-628A9BC2CA5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36D8B35-3865-C34E-BE79-2AB6D8A69A94}"/>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554978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2F0-487D-954B-BCC2-DEE78998B5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9C91A8E-7723-F54A-81FA-DB980474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6EA3E-19AA-2C42-8C5B-E92B19E4B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536644-D3E3-4949-8D96-20FA6BF91F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44C192-E16A-3E40-B3A1-E08E378AF7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1885DD-437A-7E4D-9889-057DC1474FBC}"/>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455515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D900-AB02-4B41-91C3-05FC30205F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63153-A369-254C-886B-0F523E5F8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C92E1-5448-D043-AC50-B975C5B90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6803C2-A044-4C4D-B57A-FE5D864C1E4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AD61440-8F2A-FA46-BA56-DADD6E764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9CBF2D-C3C5-7E49-9240-2A15405814BD}"/>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492659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87B3-691A-1E4F-ABB7-69010450CA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B0971B-EF5F-084C-982B-BE442E47A4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018CD2-4532-494C-9B1E-C9E896EB43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C1821B3-4784-E242-AA8E-C1B657D1A8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B96899-4BDA-F840-BB65-CA0970C98B88}"/>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947000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14D62-C101-3E44-AF59-ABA420E45BF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3DD90-D1A6-3046-B54D-63662195B4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7A7C6-412C-5C45-846D-A796D548699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124694-D5C9-3143-84AB-8DD7EA7745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0BE755-8A55-274B-99F9-09BCFA002581}"/>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86794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99DA-50CB-564E-806F-BAD331F298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5C4B7-0BE0-DB43-AB2D-5D06ABC45BF3}"/>
              </a:ext>
            </a:extLst>
          </p:cNvPr>
          <p:cNvSpPr>
            <a:spLocks noGrp="1"/>
          </p:cNvSpPr>
          <p:nvPr>
            <p:ph sz="half" idx="1"/>
          </p:nvPr>
        </p:nvSpPr>
        <p:spPr>
          <a:xfrm>
            <a:off x="838200" y="1825625"/>
            <a:ext cx="5181600" cy="3875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9E5C0-8161-A54F-9917-3AB2D4A533AA}"/>
              </a:ext>
            </a:extLst>
          </p:cNvPr>
          <p:cNvSpPr>
            <a:spLocks noGrp="1"/>
          </p:cNvSpPr>
          <p:nvPr>
            <p:ph sz="half" idx="2"/>
          </p:nvPr>
        </p:nvSpPr>
        <p:spPr>
          <a:xfrm>
            <a:off x="6172200" y="1825625"/>
            <a:ext cx="5181600" cy="38759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F20502-EA4B-2E4E-9A2C-286893118135}"/>
              </a:ext>
            </a:extLst>
          </p:cNvPr>
          <p:cNvSpPr>
            <a:spLocks noGrp="1"/>
          </p:cNvSpPr>
          <p:nvPr>
            <p:ph type="dt" sz="half" idx="10"/>
          </p:nvPr>
        </p:nvSpPr>
        <p:spPr/>
        <p:txBody>
          <a:bodyPr/>
          <a:lstStyle/>
          <a:p>
            <a:fld id="{48FA01E7-3A50-4EE6-A989-CB0673B04FF8}" type="datetime1">
              <a:rPr lang="en-US" smtClean="0"/>
              <a:t>9/22/2021</a:t>
            </a:fld>
            <a:endParaRPr lang="en-US"/>
          </a:p>
        </p:txBody>
      </p:sp>
      <p:sp>
        <p:nvSpPr>
          <p:cNvPr id="6" name="Footer Placeholder 5">
            <a:extLst>
              <a:ext uri="{FF2B5EF4-FFF2-40B4-BE49-F238E27FC236}">
                <a16:creationId xmlns:a16="http://schemas.microsoft.com/office/drawing/2014/main" id="{C4594D86-B6B2-F847-97AF-078613E9D8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74C1946-2D4D-FE46-863E-596DEFFB3EA7}"/>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70271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139E-4288-9248-A661-C0DABAC8CEB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B247C76-A33E-8044-AEE5-48C95DF85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ED1232-EBA6-BA4F-80AD-CF803C682E59}"/>
              </a:ext>
            </a:extLst>
          </p:cNvPr>
          <p:cNvSpPr>
            <a:spLocks noGrp="1"/>
          </p:cNvSpPr>
          <p:nvPr>
            <p:ph sz="half" idx="2"/>
          </p:nvPr>
        </p:nvSpPr>
        <p:spPr>
          <a:xfrm>
            <a:off x="839788" y="2505075"/>
            <a:ext cx="5157787" cy="3196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6C0721-19F7-1D42-BB15-49F52D934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D1B3A5-4BBB-B940-847C-E9D5EB219BD4}"/>
              </a:ext>
            </a:extLst>
          </p:cNvPr>
          <p:cNvSpPr>
            <a:spLocks noGrp="1"/>
          </p:cNvSpPr>
          <p:nvPr>
            <p:ph sz="quarter" idx="4"/>
          </p:nvPr>
        </p:nvSpPr>
        <p:spPr>
          <a:xfrm>
            <a:off x="6172200" y="2505075"/>
            <a:ext cx="5183188" cy="31964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44B55-243A-6649-8A96-B09E1243186C}"/>
              </a:ext>
            </a:extLst>
          </p:cNvPr>
          <p:cNvSpPr>
            <a:spLocks noGrp="1"/>
          </p:cNvSpPr>
          <p:nvPr>
            <p:ph type="dt" sz="half" idx="10"/>
          </p:nvPr>
        </p:nvSpPr>
        <p:spPr/>
        <p:txBody>
          <a:bodyPr/>
          <a:lstStyle/>
          <a:p>
            <a:fld id="{4C9ACABB-5522-4D3D-8982-03941B1685EC}" type="datetime1">
              <a:rPr lang="en-US" smtClean="0"/>
              <a:t>9/22/2021</a:t>
            </a:fld>
            <a:endParaRPr lang="en-US"/>
          </a:p>
        </p:txBody>
      </p:sp>
      <p:sp>
        <p:nvSpPr>
          <p:cNvPr id="8" name="Footer Placeholder 7">
            <a:extLst>
              <a:ext uri="{FF2B5EF4-FFF2-40B4-BE49-F238E27FC236}">
                <a16:creationId xmlns:a16="http://schemas.microsoft.com/office/drawing/2014/main" id="{9CC93FF8-B6B1-ED4A-B740-A3FB0884D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C33BCB9-D439-854A-89F8-03C7A86FF88A}"/>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6095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AB74-0D8C-6642-82B6-8B7E9CA2A5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C783A94-0CAC-5B4F-A11B-ECED62379B34}"/>
              </a:ext>
            </a:extLst>
          </p:cNvPr>
          <p:cNvSpPr>
            <a:spLocks noGrp="1"/>
          </p:cNvSpPr>
          <p:nvPr>
            <p:ph type="dt" sz="half" idx="10"/>
          </p:nvPr>
        </p:nvSpPr>
        <p:spPr/>
        <p:txBody>
          <a:bodyPr/>
          <a:lstStyle/>
          <a:p>
            <a:fld id="{65DC9EA3-FF9A-44AA-B370-82412CF79D63}" type="datetime1">
              <a:rPr lang="en-US" smtClean="0"/>
              <a:t>9/22/2021</a:t>
            </a:fld>
            <a:endParaRPr lang="en-US"/>
          </a:p>
        </p:txBody>
      </p:sp>
      <p:sp>
        <p:nvSpPr>
          <p:cNvPr id="4" name="Footer Placeholder 3">
            <a:extLst>
              <a:ext uri="{FF2B5EF4-FFF2-40B4-BE49-F238E27FC236}">
                <a16:creationId xmlns:a16="http://schemas.microsoft.com/office/drawing/2014/main" id="{82B9CAB0-53F1-E94C-8B85-5D1063CB3A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80EAA1-EB70-7946-815B-93AF0A4BC554}"/>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62984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9515B-BAF6-DB46-B520-8C26A34FF7AA}"/>
              </a:ext>
            </a:extLst>
          </p:cNvPr>
          <p:cNvSpPr>
            <a:spLocks noGrp="1"/>
          </p:cNvSpPr>
          <p:nvPr>
            <p:ph type="dt" sz="half" idx="10"/>
          </p:nvPr>
        </p:nvSpPr>
        <p:spPr/>
        <p:txBody>
          <a:bodyPr/>
          <a:lstStyle/>
          <a:p>
            <a:fld id="{2AAAFC87-6D86-4D0D-B4F9-6F9505A4A65B}" type="datetime1">
              <a:rPr lang="en-US" smtClean="0"/>
              <a:t>9/22/2021</a:t>
            </a:fld>
            <a:endParaRPr lang="en-US"/>
          </a:p>
        </p:txBody>
      </p:sp>
      <p:sp>
        <p:nvSpPr>
          <p:cNvPr id="3" name="Footer Placeholder 2">
            <a:extLst>
              <a:ext uri="{FF2B5EF4-FFF2-40B4-BE49-F238E27FC236}">
                <a16:creationId xmlns:a16="http://schemas.microsoft.com/office/drawing/2014/main" id="{B7DD07AA-595A-DE40-A4AC-C4D5532F32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1EA4CCB-3905-8D49-BE5A-DDCE8AE7D942}"/>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414158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62F0-487D-954B-BCC2-DEE78998B5F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9C91A8E-7723-F54A-81FA-DB980474C6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6EA3E-19AA-2C42-8C5B-E92B19E4B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536644-D3E3-4949-8D96-20FA6BF91FF3}"/>
              </a:ext>
            </a:extLst>
          </p:cNvPr>
          <p:cNvSpPr>
            <a:spLocks noGrp="1"/>
          </p:cNvSpPr>
          <p:nvPr>
            <p:ph type="dt" sz="half" idx="10"/>
          </p:nvPr>
        </p:nvSpPr>
        <p:spPr/>
        <p:txBody>
          <a:bodyPr/>
          <a:lstStyle/>
          <a:p>
            <a:fld id="{332AEE96-AE79-4B99-A78B-50F00D922828}" type="datetime1">
              <a:rPr lang="en-US" smtClean="0"/>
              <a:t>9/22/2021</a:t>
            </a:fld>
            <a:endParaRPr lang="en-US"/>
          </a:p>
        </p:txBody>
      </p:sp>
      <p:sp>
        <p:nvSpPr>
          <p:cNvPr id="6" name="Footer Placeholder 5">
            <a:extLst>
              <a:ext uri="{FF2B5EF4-FFF2-40B4-BE49-F238E27FC236}">
                <a16:creationId xmlns:a16="http://schemas.microsoft.com/office/drawing/2014/main" id="{1444C192-E16A-3E40-B3A1-E08E378AF7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31885DD-437A-7E4D-9889-057DC1474FBC}"/>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592144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D900-AB02-4B41-91C3-05FC30205F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C63153-A369-254C-886B-0F523E5F88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C92E1-5448-D043-AC50-B975C5B90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6803C2-A044-4C4D-B57A-FE5D864C1E46}"/>
              </a:ext>
            </a:extLst>
          </p:cNvPr>
          <p:cNvSpPr>
            <a:spLocks noGrp="1"/>
          </p:cNvSpPr>
          <p:nvPr>
            <p:ph type="dt" sz="half" idx="10"/>
          </p:nvPr>
        </p:nvSpPr>
        <p:spPr/>
        <p:txBody>
          <a:bodyPr/>
          <a:lstStyle/>
          <a:p>
            <a:fld id="{578422D5-596E-4C1A-91E7-CFFEFBB779A1}" type="datetime1">
              <a:rPr lang="en-US" smtClean="0"/>
              <a:t>9/22/2021</a:t>
            </a:fld>
            <a:endParaRPr lang="en-US"/>
          </a:p>
        </p:txBody>
      </p:sp>
      <p:sp>
        <p:nvSpPr>
          <p:cNvPr id="6" name="Footer Placeholder 5">
            <a:extLst>
              <a:ext uri="{FF2B5EF4-FFF2-40B4-BE49-F238E27FC236}">
                <a16:creationId xmlns:a16="http://schemas.microsoft.com/office/drawing/2014/main" id="{9AD61440-8F2A-FA46-BA56-DADD6E764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9CBF2D-C3C5-7E49-9240-2A15405814BD}"/>
              </a:ext>
            </a:extLst>
          </p:cNvPr>
          <p:cNvSpPr>
            <a:spLocks noGrp="1"/>
          </p:cNvSpPr>
          <p:nvPr>
            <p:ph type="sldNum" sz="quarter" idx="12"/>
          </p:nvPr>
        </p:nvSpPr>
        <p:spPr/>
        <p:txBody>
          <a:bodyPr/>
          <a:lstStyle/>
          <a:p>
            <a:fld id="{F9E4D72C-EFC5-544D-B0B1-2266DBE5B8FB}" type="slidenum">
              <a:rPr lang="en-US" smtClean="0"/>
              <a:t>‹#›</a:t>
            </a:fld>
            <a:endParaRPr lang="en-US"/>
          </a:p>
        </p:txBody>
      </p:sp>
    </p:spTree>
    <p:extLst>
      <p:ext uri="{BB962C8B-B14F-4D97-AF65-F5344CB8AC3E}">
        <p14:creationId xmlns:p14="http://schemas.microsoft.com/office/powerpoint/2010/main" val="36762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6">
                <a:lumMod val="5000"/>
                <a:lumOff val="95000"/>
              </a:schemeClr>
            </a:gs>
            <a:gs pos="100000">
              <a:schemeClr val="accent6">
                <a:lumMod val="45000"/>
                <a:lumOff val="55000"/>
              </a:schemeClr>
            </a:gs>
            <a:gs pos="9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02E741-04D2-1145-B808-0EA01F8BDDCA}"/>
              </a:ext>
            </a:extLst>
          </p:cNvPr>
          <p:cNvSpPr>
            <a:spLocks noGrp="1"/>
          </p:cNvSpPr>
          <p:nvPr>
            <p:ph type="body" idx="1"/>
          </p:nvPr>
        </p:nvSpPr>
        <p:spPr>
          <a:xfrm>
            <a:off x="838200" y="1825625"/>
            <a:ext cx="10515600" cy="38302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DC08D0-5B6A-3F47-8F2C-F77CC38B0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023B3-E650-4EC3-8124-34B711540568}" type="datetime1">
              <a:rPr lang="en-US" smtClean="0"/>
              <a:t>9/22/2021</a:t>
            </a:fld>
            <a:endParaRPr lang="en-US" dirty="0"/>
          </a:p>
        </p:txBody>
      </p:sp>
      <p:sp>
        <p:nvSpPr>
          <p:cNvPr id="6" name="Slide Number Placeholder 5">
            <a:extLst>
              <a:ext uri="{FF2B5EF4-FFF2-40B4-BE49-F238E27FC236}">
                <a16:creationId xmlns:a16="http://schemas.microsoft.com/office/drawing/2014/main" id="{41B006C6-8877-FD4E-80F8-36816588B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4D72C-EFC5-544D-B0B1-2266DBE5B8FB}" type="slidenum">
              <a:rPr lang="en-US" smtClean="0"/>
              <a:pPr/>
              <a:t>‹#›</a:t>
            </a:fld>
            <a:endParaRPr lang="en-US" dirty="0"/>
          </a:p>
        </p:txBody>
      </p:sp>
      <p:sp>
        <p:nvSpPr>
          <p:cNvPr id="7" name="Rectangle 6">
            <a:extLst>
              <a:ext uri="{FF2B5EF4-FFF2-40B4-BE49-F238E27FC236}">
                <a16:creationId xmlns:a16="http://schemas.microsoft.com/office/drawing/2014/main" id="{D3A6C742-33EC-B44E-AB72-2DF286285D75}"/>
              </a:ext>
            </a:extLst>
          </p:cNvPr>
          <p:cNvSpPr/>
          <p:nvPr userDrawn="1"/>
        </p:nvSpPr>
        <p:spPr>
          <a:xfrm>
            <a:off x="0" y="5792391"/>
            <a:ext cx="12192002" cy="1065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a:p>
            <a:r>
              <a:rPr lang="en-US" dirty="0"/>
              <a:t>	</a:t>
            </a:r>
          </a:p>
        </p:txBody>
      </p:sp>
      <p:sp>
        <p:nvSpPr>
          <p:cNvPr id="14" name="Rectangle 13">
            <a:extLst>
              <a:ext uri="{FF2B5EF4-FFF2-40B4-BE49-F238E27FC236}">
                <a16:creationId xmlns:a16="http://schemas.microsoft.com/office/drawing/2014/main" id="{715BF4E8-FE8B-4547-B598-639F61AF9FB2}"/>
              </a:ext>
            </a:extLst>
          </p:cNvPr>
          <p:cNvSpPr/>
          <p:nvPr userDrawn="1"/>
        </p:nvSpPr>
        <p:spPr>
          <a:xfrm>
            <a:off x="-2" y="-64079"/>
            <a:ext cx="12192002" cy="1281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a:p>
            <a:r>
              <a:rPr lang="en-US" dirty="0"/>
              <a:t>	</a:t>
            </a:r>
          </a:p>
        </p:txBody>
      </p:sp>
      <p:sp>
        <p:nvSpPr>
          <p:cNvPr id="15" name="Title Placeholder 14">
            <a:extLst>
              <a:ext uri="{FF2B5EF4-FFF2-40B4-BE49-F238E27FC236}">
                <a16:creationId xmlns:a16="http://schemas.microsoft.com/office/drawing/2014/main" id="{2B06EF6D-505A-034F-8354-7A60CD468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51F6FA30-1BB2-4508-9E3F-F9430FED3AF1}"/>
              </a:ext>
            </a:extLst>
          </p:cNvPr>
          <p:cNvPicPr>
            <a:picLocks noChangeAspect="1"/>
          </p:cNvPicPr>
          <p:nvPr userDrawn="1"/>
        </p:nvPicPr>
        <p:blipFill>
          <a:blip r:embed="rId13"/>
          <a:stretch>
            <a:fillRect/>
          </a:stretch>
        </p:blipFill>
        <p:spPr>
          <a:xfrm>
            <a:off x="10429009" y="5842760"/>
            <a:ext cx="1125682" cy="964870"/>
          </a:xfrm>
          <a:prstGeom prst="rect">
            <a:avLst/>
          </a:prstGeom>
        </p:spPr>
      </p:pic>
    </p:spTree>
    <p:extLst>
      <p:ext uri="{BB962C8B-B14F-4D97-AF65-F5344CB8AC3E}">
        <p14:creationId xmlns:p14="http://schemas.microsoft.com/office/powerpoint/2010/main" val="2344726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C83AD8-D052-45FA-B17B-226CAFE11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D0184C-D8B5-40E5-AF56-C2CFF16369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3F610-57E6-452F-91B3-FA9962579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AB673-01B3-4CA0-8DF0-10355A750214}" type="datetime1">
              <a:rPr lang="en-US" smtClean="0"/>
              <a:t>9/22/2021</a:t>
            </a:fld>
            <a:endParaRPr lang="en-US"/>
          </a:p>
        </p:txBody>
      </p:sp>
      <p:sp>
        <p:nvSpPr>
          <p:cNvPr id="5" name="Footer Placeholder 4">
            <a:extLst>
              <a:ext uri="{FF2B5EF4-FFF2-40B4-BE49-F238E27FC236}">
                <a16:creationId xmlns:a16="http://schemas.microsoft.com/office/drawing/2014/main" id="{B5621A3A-4487-4C15-BB17-E1EEA5687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8CBC9-4A7C-42D1-BF10-D344E1C1F2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2D8CE-055D-4C05-A9E0-40ECC96283AF}" type="slidenum">
              <a:rPr lang="en-US" smtClean="0"/>
              <a:t>‹#›</a:t>
            </a:fld>
            <a:endParaRPr lang="en-US"/>
          </a:p>
        </p:txBody>
      </p:sp>
    </p:spTree>
    <p:extLst>
      <p:ext uri="{BB962C8B-B14F-4D97-AF65-F5344CB8AC3E}">
        <p14:creationId xmlns:p14="http://schemas.microsoft.com/office/powerpoint/2010/main" val="1642493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6">
                <a:lumMod val="5000"/>
                <a:lumOff val="95000"/>
              </a:schemeClr>
            </a:gs>
            <a:gs pos="100000">
              <a:schemeClr val="accent6">
                <a:lumMod val="45000"/>
                <a:lumOff val="55000"/>
              </a:schemeClr>
            </a:gs>
            <a:gs pos="91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02E741-04D2-1145-B808-0EA01F8BDDCA}"/>
              </a:ext>
            </a:extLst>
          </p:cNvPr>
          <p:cNvSpPr>
            <a:spLocks noGrp="1"/>
          </p:cNvSpPr>
          <p:nvPr>
            <p:ph type="body" idx="1"/>
          </p:nvPr>
        </p:nvSpPr>
        <p:spPr>
          <a:xfrm>
            <a:off x="838200" y="1825625"/>
            <a:ext cx="10515600" cy="383024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6DC08D0-5B6A-3F47-8F2C-F77CC38B0C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1B006C6-8877-FD4E-80F8-36816588B5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4D72C-EFC5-544D-B0B1-2266DBE5B8FB}" type="slidenum">
              <a:rPr lang="en-US" smtClean="0"/>
              <a:pPr/>
              <a:t>‹#›</a:t>
            </a:fld>
            <a:endParaRPr lang="en-US" dirty="0"/>
          </a:p>
        </p:txBody>
      </p:sp>
      <p:sp>
        <p:nvSpPr>
          <p:cNvPr id="7" name="Rectangle 6">
            <a:extLst>
              <a:ext uri="{FF2B5EF4-FFF2-40B4-BE49-F238E27FC236}">
                <a16:creationId xmlns:a16="http://schemas.microsoft.com/office/drawing/2014/main" id="{D3A6C742-33EC-B44E-AB72-2DF286285D75}"/>
              </a:ext>
            </a:extLst>
          </p:cNvPr>
          <p:cNvSpPr/>
          <p:nvPr userDrawn="1"/>
        </p:nvSpPr>
        <p:spPr>
          <a:xfrm>
            <a:off x="0" y="5792391"/>
            <a:ext cx="12192002" cy="10656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a:p>
            <a:r>
              <a:rPr lang="en-US" dirty="0"/>
              <a:t>	</a:t>
            </a:r>
          </a:p>
        </p:txBody>
      </p:sp>
      <p:sp>
        <p:nvSpPr>
          <p:cNvPr id="14" name="Rectangle 13">
            <a:extLst>
              <a:ext uri="{FF2B5EF4-FFF2-40B4-BE49-F238E27FC236}">
                <a16:creationId xmlns:a16="http://schemas.microsoft.com/office/drawing/2014/main" id="{715BF4E8-FE8B-4547-B598-639F61AF9FB2}"/>
              </a:ext>
            </a:extLst>
          </p:cNvPr>
          <p:cNvSpPr/>
          <p:nvPr userDrawn="1"/>
        </p:nvSpPr>
        <p:spPr>
          <a:xfrm>
            <a:off x="-2" y="-64079"/>
            <a:ext cx="12192002" cy="1281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a:p>
            <a:r>
              <a:rPr lang="en-US" dirty="0"/>
              <a:t>	</a:t>
            </a:r>
          </a:p>
        </p:txBody>
      </p:sp>
      <p:sp>
        <p:nvSpPr>
          <p:cNvPr id="15" name="Title Placeholder 14">
            <a:extLst>
              <a:ext uri="{FF2B5EF4-FFF2-40B4-BE49-F238E27FC236}">
                <a16:creationId xmlns:a16="http://schemas.microsoft.com/office/drawing/2014/main" id="{2B06EF6D-505A-034F-8354-7A60CD468A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51F6FA30-1BB2-4508-9E3F-F9430FED3AF1}"/>
              </a:ext>
            </a:extLst>
          </p:cNvPr>
          <p:cNvPicPr>
            <a:picLocks noChangeAspect="1"/>
          </p:cNvPicPr>
          <p:nvPr userDrawn="1"/>
        </p:nvPicPr>
        <p:blipFill>
          <a:blip r:embed="rId13"/>
          <a:stretch>
            <a:fillRect/>
          </a:stretch>
        </p:blipFill>
        <p:spPr>
          <a:xfrm>
            <a:off x="10429009" y="5842760"/>
            <a:ext cx="1125682" cy="964870"/>
          </a:xfrm>
          <a:prstGeom prst="rect">
            <a:avLst/>
          </a:prstGeom>
        </p:spPr>
      </p:pic>
    </p:spTree>
    <p:extLst>
      <p:ext uri="{BB962C8B-B14F-4D97-AF65-F5344CB8AC3E}">
        <p14:creationId xmlns:p14="http://schemas.microsoft.com/office/powerpoint/2010/main" val="1485110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37.svg"/><Relationship Id="rId3" Type="http://schemas.openxmlformats.org/officeDocument/2006/relationships/image" Target="../media/image11.png"/><Relationship Id="rId21" Type="http://schemas.openxmlformats.org/officeDocument/2006/relationships/image" Target="../media/image38.png"/><Relationship Id="rId7" Type="http://schemas.openxmlformats.org/officeDocument/2006/relationships/image" Target="../media/image15.png"/><Relationship Id="rId12" Type="http://schemas.openxmlformats.org/officeDocument/2006/relationships/image" Target="../media/image22.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19.sv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1.png"/><Relationship Id="rId24" Type="http://schemas.openxmlformats.org/officeDocument/2006/relationships/image" Target="../media/image41.svg"/><Relationship Id="rId5" Type="http://schemas.openxmlformats.org/officeDocument/2006/relationships/image" Target="../media/image13.png"/><Relationship Id="rId15" Type="http://schemas.openxmlformats.org/officeDocument/2006/relationships/image" Target="../media/image25.svg"/><Relationship Id="rId23" Type="http://schemas.openxmlformats.org/officeDocument/2006/relationships/image" Target="../media/image40.png"/><Relationship Id="rId10" Type="http://schemas.openxmlformats.org/officeDocument/2006/relationships/image" Target="../media/image20.png"/><Relationship Id="rId19"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 Id="rId14" Type="http://schemas.openxmlformats.org/officeDocument/2006/relationships/image" Target="../media/image24.png"/><Relationship Id="rId22" Type="http://schemas.openxmlformats.org/officeDocument/2006/relationships/image" Target="../media/image39.sv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46.png"/><Relationship Id="rId1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45.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25.sv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44.png"/><Relationship Id="rId5" Type="http://schemas.openxmlformats.org/officeDocument/2006/relationships/image" Target="../media/image16.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42.png"/><Relationship Id="rId1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9.png"/><Relationship Id="rId3" Type="http://schemas.openxmlformats.org/officeDocument/2006/relationships/image" Target="../media/image44.png"/><Relationship Id="rId7" Type="http://schemas.openxmlformats.org/officeDocument/2006/relationships/image" Target="../media/image50.svg"/><Relationship Id="rId12" Type="http://schemas.openxmlformats.org/officeDocument/2006/relationships/image" Target="../media/image8.svg"/><Relationship Id="rId2" Type="http://schemas.openxmlformats.org/officeDocument/2006/relationships/notesSlide" Target="../notesSlides/notesSlide9.xml"/><Relationship Id="rId16" Type="http://schemas.openxmlformats.org/officeDocument/2006/relationships/image" Target="../media/image3.sv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33.svg"/><Relationship Id="rId4" Type="http://schemas.openxmlformats.org/officeDocument/2006/relationships/image" Target="../media/image47.png"/><Relationship Id="rId9" Type="http://schemas.openxmlformats.org/officeDocument/2006/relationships/image" Target="../media/image32.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2.png"/><Relationship Id="rId18" Type="http://schemas.openxmlformats.org/officeDocument/2006/relationships/image" Target="../media/image41.svg"/><Relationship Id="rId3" Type="http://schemas.openxmlformats.org/officeDocument/2006/relationships/image" Target="../media/image14.png"/><Relationship Id="rId7" Type="http://schemas.openxmlformats.org/officeDocument/2006/relationships/image" Target="../media/image44.png"/><Relationship Id="rId12" Type="http://schemas.openxmlformats.org/officeDocument/2006/relationships/image" Target="../media/image25.svg"/><Relationship Id="rId17"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19.sv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48.png"/><Relationship Id="rId5" Type="http://schemas.openxmlformats.org/officeDocument/2006/relationships/image" Target="../media/image16.png"/><Relationship Id="rId15" Type="http://schemas.openxmlformats.org/officeDocument/2006/relationships/image" Target="../media/image18.png"/><Relationship Id="rId10" Type="http://schemas.openxmlformats.org/officeDocument/2006/relationships/image" Target="../media/image47.png"/><Relationship Id="rId19"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46.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7.png"/><Relationship Id="rId7" Type="http://schemas.openxmlformats.org/officeDocument/2006/relationships/image" Target="../media/image54.jpeg"/><Relationship Id="rId12"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image" Target="../media/image7.png"/><Relationship Id="rId5" Type="http://schemas.openxmlformats.org/officeDocument/2006/relationships/image" Target="../media/image52.jpeg"/><Relationship Id="rId10" Type="http://schemas.openxmlformats.org/officeDocument/2006/relationships/image" Target="../media/image50.svg"/><Relationship Id="rId4" Type="http://schemas.openxmlformats.org/officeDocument/2006/relationships/image" Target="../media/image51.png"/><Relationship Id="rId9" Type="http://schemas.openxmlformats.org/officeDocument/2006/relationships/image" Target="../media/image49.png"/><Relationship Id="rId14"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27.png"/><Relationship Id="rId3" Type="http://schemas.openxmlformats.org/officeDocument/2006/relationships/image" Target="../media/image54.jpeg"/><Relationship Id="rId7" Type="http://schemas.openxmlformats.org/officeDocument/2006/relationships/image" Target="../media/image52.jpeg"/><Relationship Id="rId12"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7.png"/><Relationship Id="rId5" Type="http://schemas.openxmlformats.org/officeDocument/2006/relationships/image" Target="../media/image56.jpeg"/><Relationship Id="rId10" Type="http://schemas.openxmlformats.org/officeDocument/2006/relationships/image" Target="../media/image10.svg"/><Relationship Id="rId4" Type="http://schemas.openxmlformats.org/officeDocument/2006/relationships/image" Target="../media/image55.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8.png"/><Relationship Id="rId7" Type="http://schemas.openxmlformats.org/officeDocument/2006/relationships/image" Target="../media/image31.svg"/><Relationship Id="rId12"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0.png"/><Relationship Id="rId11"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29.sv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0.jpe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2.jpe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10" Type="http://schemas.openxmlformats.org/officeDocument/2006/relationships/image" Target="../media/image71.jpeg"/><Relationship Id="rId4" Type="http://schemas.openxmlformats.org/officeDocument/2006/relationships/image" Target="../media/image66.jpeg"/><Relationship Id="rId9" Type="http://schemas.openxmlformats.org/officeDocument/2006/relationships/image" Target="../media/image27.png"/></Relationships>
</file>

<file path=ppt/slides/_rels/slide51.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3" Type="http://schemas.openxmlformats.org/officeDocument/2006/relationships/image" Target="../media/image72.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28.xml"/><Relationship Id="rId16" Type="http://schemas.openxmlformats.org/officeDocument/2006/relationships/image" Target="../media/image83.sv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78.png"/><Relationship Id="rId5" Type="http://schemas.openxmlformats.org/officeDocument/2006/relationships/image" Target="../media/image26.png"/><Relationship Id="rId15" Type="http://schemas.openxmlformats.org/officeDocument/2006/relationships/image" Target="../media/image82.png"/><Relationship Id="rId10" Type="http://schemas.openxmlformats.org/officeDocument/2006/relationships/image" Target="../media/image77.svg"/><Relationship Id="rId4" Type="http://schemas.openxmlformats.org/officeDocument/2006/relationships/image" Target="../media/image73.svg"/><Relationship Id="rId9" Type="http://schemas.openxmlformats.org/officeDocument/2006/relationships/image" Target="../media/image76.png"/><Relationship Id="rId14" Type="http://schemas.openxmlformats.org/officeDocument/2006/relationships/image" Target="../media/image81.svg"/></Relationships>
</file>

<file path=ppt/slides/_rels/slide52.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20.png"/><Relationship Id="rId3" Type="http://schemas.openxmlformats.org/officeDocument/2006/relationships/image" Target="../media/image26.png"/><Relationship Id="rId7" Type="http://schemas.openxmlformats.org/officeDocument/2006/relationships/image" Target="../media/image76.png"/><Relationship Id="rId12" Type="http://schemas.openxmlformats.org/officeDocument/2006/relationships/image" Target="../media/image85.sv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84.png"/><Relationship Id="rId5" Type="http://schemas.openxmlformats.org/officeDocument/2006/relationships/image" Target="../media/image74.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13.png"/></Relationships>
</file>

<file path=ppt/slides/_rels/slide53.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26.png"/><Relationship Id="rId7" Type="http://schemas.openxmlformats.org/officeDocument/2006/relationships/image" Target="../media/image76.png"/><Relationship Id="rId12" Type="http://schemas.openxmlformats.org/officeDocument/2006/relationships/image" Target="../media/image85.svg"/><Relationship Id="rId17" Type="http://schemas.openxmlformats.org/officeDocument/2006/relationships/image" Target="../media/image24.png"/><Relationship Id="rId2" Type="http://schemas.openxmlformats.org/officeDocument/2006/relationships/notesSlide" Target="../notesSlides/notesSlide30.xml"/><Relationship Id="rId16" Type="http://schemas.openxmlformats.org/officeDocument/2006/relationships/image" Target="../media/image23.svg"/><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84.png"/><Relationship Id="rId5" Type="http://schemas.openxmlformats.org/officeDocument/2006/relationships/image" Target="../media/image74.png"/><Relationship Id="rId15" Type="http://schemas.openxmlformats.org/officeDocument/2006/relationships/image" Target="../media/image22.png"/><Relationship Id="rId10" Type="http://schemas.openxmlformats.org/officeDocument/2006/relationships/image" Target="../media/image12.sv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21.png"/></Relationships>
</file>

<file path=ppt/slides/_rels/slide54.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76.png"/><Relationship Id="rId12" Type="http://schemas.openxmlformats.org/officeDocument/2006/relationships/image" Target="../media/image21.png"/><Relationship Id="rId2" Type="http://schemas.openxmlformats.org/officeDocument/2006/relationships/notesSlide" Target="../notesSlides/notesSlide31.xml"/><Relationship Id="rId16" Type="http://schemas.openxmlformats.org/officeDocument/2006/relationships/image" Target="../media/image89.svg"/><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20.png"/><Relationship Id="rId5" Type="http://schemas.openxmlformats.org/officeDocument/2006/relationships/image" Target="../media/image74.png"/><Relationship Id="rId15" Type="http://schemas.openxmlformats.org/officeDocument/2006/relationships/image" Target="../media/image88.png"/><Relationship Id="rId10" Type="http://schemas.openxmlformats.org/officeDocument/2006/relationships/image" Target="../media/image87.svg"/><Relationship Id="rId4" Type="http://schemas.openxmlformats.org/officeDocument/2006/relationships/image" Target="../media/image5.png"/><Relationship Id="rId9" Type="http://schemas.openxmlformats.org/officeDocument/2006/relationships/image" Target="../media/image86.png"/><Relationship Id="rId14" Type="http://schemas.openxmlformats.org/officeDocument/2006/relationships/image" Target="../media/image23.sv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6.png"/><Relationship Id="rId18" Type="http://schemas.openxmlformats.org/officeDocument/2006/relationships/image" Target="../media/image20.png"/><Relationship Id="rId3" Type="http://schemas.openxmlformats.org/officeDocument/2006/relationships/image" Target="../media/image26.png"/><Relationship Id="rId21" Type="http://schemas.openxmlformats.org/officeDocument/2006/relationships/image" Target="../media/image23.svg"/><Relationship Id="rId7" Type="http://schemas.openxmlformats.org/officeDocument/2006/relationships/image" Target="../media/image91.svg"/><Relationship Id="rId12" Type="http://schemas.openxmlformats.org/officeDocument/2006/relationships/image" Target="../media/image4.png"/><Relationship Id="rId17" Type="http://schemas.openxmlformats.org/officeDocument/2006/relationships/image" Target="../media/image5.png"/><Relationship Id="rId2" Type="http://schemas.openxmlformats.org/officeDocument/2006/relationships/notesSlide" Target="../notesSlides/notesSlide33.xml"/><Relationship Id="rId16" Type="http://schemas.openxmlformats.org/officeDocument/2006/relationships/image" Target="../media/image95.svg"/><Relationship Id="rId20"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90.png"/><Relationship Id="rId11" Type="http://schemas.openxmlformats.org/officeDocument/2006/relationships/image" Target="../media/image75.svg"/><Relationship Id="rId5" Type="http://schemas.openxmlformats.org/officeDocument/2006/relationships/image" Target="../media/image77.svg"/><Relationship Id="rId15" Type="http://schemas.openxmlformats.org/officeDocument/2006/relationships/image" Target="../media/image94.png"/><Relationship Id="rId23" Type="http://schemas.openxmlformats.org/officeDocument/2006/relationships/image" Target="../media/image89.svg"/><Relationship Id="rId10" Type="http://schemas.openxmlformats.org/officeDocument/2006/relationships/image" Target="../media/image74.png"/><Relationship Id="rId19" Type="http://schemas.openxmlformats.org/officeDocument/2006/relationships/image" Target="../media/image21.png"/><Relationship Id="rId4" Type="http://schemas.openxmlformats.org/officeDocument/2006/relationships/image" Target="../media/image76.png"/><Relationship Id="rId9" Type="http://schemas.openxmlformats.org/officeDocument/2006/relationships/image" Target="../media/image93.svg"/><Relationship Id="rId14" Type="http://schemas.openxmlformats.org/officeDocument/2006/relationships/image" Target="../media/image87.svg"/><Relationship Id="rId22" Type="http://schemas.openxmlformats.org/officeDocument/2006/relationships/image" Target="../media/image88.png"/></Relationships>
</file>

<file path=ppt/slides/_rels/slide57.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76.png"/><Relationship Id="rId12" Type="http://schemas.openxmlformats.org/officeDocument/2006/relationships/image" Target="../media/image21.png"/><Relationship Id="rId17" Type="http://schemas.openxmlformats.org/officeDocument/2006/relationships/image" Target="../media/image99.svg"/><Relationship Id="rId2" Type="http://schemas.openxmlformats.org/officeDocument/2006/relationships/notesSlide" Target="../notesSlides/notesSlide34.xml"/><Relationship Id="rId16" Type="http://schemas.openxmlformats.org/officeDocument/2006/relationships/image" Target="../media/image98.png"/><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20.png"/><Relationship Id="rId5" Type="http://schemas.openxmlformats.org/officeDocument/2006/relationships/image" Target="../media/image74.png"/><Relationship Id="rId15" Type="http://schemas.openxmlformats.org/officeDocument/2006/relationships/image" Target="../media/image13.png"/><Relationship Id="rId10" Type="http://schemas.openxmlformats.org/officeDocument/2006/relationships/image" Target="../media/image97.svg"/><Relationship Id="rId4" Type="http://schemas.openxmlformats.org/officeDocument/2006/relationships/image" Target="../media/image5.png"/><Relationship Id="rId9" Type="http://schemas.openxmlformats.org/officeDocument/2006/relationships/image" Target="../media/image96.png"/><Relationship Id="rId14" Type="http://schemas.openxmlformats.org/officeDocument/2006/relationships/image" Target="../media/image23.svg"/></Relationships>
</file>

<file path=ppt/slides/_rels/slide58.xml.rels><?xml version="1.0" encoding="UTF-8" standalone="yes"?>
<Relationships xmlns="http://schemas.openxmlformats.org/package/2006/relationships"><Relationship Id="rId8" Type="http://schemas.openxmlformats.org/officeDocument/2006/relationships/image" Target="../media/image77.svg"/><Relationship Id="rId13"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76.png"/><Relationship Id="rId12" Type="http://schemas.openxmlformats.org/officeDocument/2006/relationships/image" Target="../media/image98.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75.svg"/><Relationship Id="rId11" Type="http://schemas.openxmlformats.org/officeDocument/2006/relationships/image" Target="../media/image20.png"/><Relationship Id="rId5" Type="http://schemas.openxmlformats.org/officeDocument/2006/relationships/image" Target="../media/image74.png"/><Relationship Id="rId15" Type="http://schemas.openxmlformats.org/officeDocument/2006/relationships/image" Target="../media/image101.svg"/><Relationship Id="rId10" Type="http://schemas.openxmlformats.org/officeDocument/2006/relationships/image" Target="../media/image97.svg"/><Relationship Id="rId4" Type="http://schemas.openxmlformats.org/officeDocument/2006/relationships/image" Target="../media/image5.png"/><Relationship Id="rId9" Type="http://schemas.openxmlformats.org/officeDocument/2006/relationships/image" Target="../media/image96.png"/><Relationship Id="rId14" Type="http://schemas.openxmlformats.org/officeDocument/2006/relationships/image" Target="../media/image100.png"/></Relationships>
</file>

<file path=ppt/slides/_rels/slide5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18" Type="http://schemas.openxmlformats.org/officeDocument/2006/relationships/image" Target="../media/image93.svg"/><Relationship Id="rId3" Type="http://schemas.openxmlformats.org/officeDocument/2006/relationships/image" Target="../media/image26.png"/><Relationship Id="rId7" Type="http://schemas.openxmlformats.org/officeDocument/2006/relationships/image" Target="../media/image75.svg"/><Relationship Id="rId12" Type="http://schemas.openxmlformats.org/officeDocument/2006/relationships/image" Target="../media/image15.png"/><Relationship Id="rId17" Type="http://schemas.openxmlformats.org/officeDocument/2006/relationships/image" Target="../media/image92.png"/><Relationship Id="rId2" Type="http://schemas.openxmlformats.org/officeDocument/2006/relationships/notesSlide" Target="../notesSlides/notesSlide36.xml"/><Relationship Id="rId16" Type="http://schemas.openxmlformats.org/officeDocument/2006/relationships/image" Target="../media/image91.svg"/><Relationship Id="rId20" Type="http://schemas.openxmlformats.org/officeDocument/2006/relationships/image" Target="../media/image97.svg"/><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47.png"/><Relationship Id="rId5" Type="http://schemas.openxmlformats.org/officeDocument/2006/relationships/image" Target="../media/image77.svg"/><Relationship Id="rId15" Type="http://schemas.openxmlformats.org/officeDocument/2006/relationships/image" Target="../media/image90.png"/><Relationship Id="rId10" Type="http://schemas.openxmlformats.org/officeDocument/2006/relationships/image" Target="../media/image44.png"/><Relationship Id="rId19" Type="http://schemas.openxmlformats.org/officeDocument/2006/relationships/image" Target="../media/image96.png"/><Relationship Id="rId4" Type="http://schemas.openxmlformats.org/officeDocument/2006/relationships/image" Target="../media/image76.png"/><Relationship Id="rId9" Type="http://schemas.openxmlformats.org/officeDocument/2006/relationships/image" Target="../media/image4.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3.xml"/><Relationship Id="rId16"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pn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 Id="rId14" Type="http://schemas.openxmlformats.org/officeDocument/2006/relationships/image" Target="../media/image2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3"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33.sv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4.png"/><Relationship Id="rId4" Type="http://schemas.openxmlformats.org/officeDocument/2006/relationships/image" Target="../media/image28.png"/><Relationship Id="rId9" Type="http://schemas.openxmlformats.org/officeDocument/2006/relationships/image" Target="../media/image31.svg"/><Relationship Id="rId14" Type="http://schemas.openxmlformats.org/officeDocument/2006/relationships/image" Target="../media/image35.sv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svg"/><Relationship Id="rId18" Type="http://schemas.openxmlformats.org/officeDocument/2006/relationships/image" Target="../media/image37.svg"/><Relationship Id="rId3" Type="http://schemas.openxmlformats.org/officeDocument/2006/relationships/image" Target="../media/image11.png"/><Relationship Id="rId21" Type="http://schemas.openxmlformats.org/officeDocument/2006/relationships/image" Target="../media/image38.png"/><Relationship Id="rId7" Type="http://schemas.openxmlformats.org/officeDocument/2006/relationships/image" Target="../media/image15.png"/><Relationship Id="rId12" Type="http://schemas.openxmlformats.org/officeDocument/2006/relationships/image" Target="../media/image22.png"/><Relationship Id="rId17" Type="http://schemas.openxmlformats.org/officeDocument/2006/relationships/image" Target="../media/image36.png"/><Relationship Id="rId2" Type="http://schemas.openxmlformats.org/officeDocument/2006/relationships/notesSlide" Target="../notesSlides/notesSlide6.xml"/><Relationship Id="rId16" Type="http://schemas.openxmlformats.org/officeDocument/2006/relationships/image" Target="../media/image26.png"/><Relationship Id="rId20" Type="http://schemas.openxmlformats.org/officeDocument/2006/relationships/image" Target="../media/image19.sv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1.png"/><Relationship Id="rId24" Type="http://schemas.openxmlformats.org/officeDocument/2006/relationships/image" Target="../media/image41.svg"/><Relationship Id="rId5" Type="http://schemas.openxmlformats.org/officeDocument/2006/relationships/image" Target="../media/image13.png"/><Relationship Id="rId15" Type="http://schemas.openxmlformats.org/officeDocument/2006/relationships/image" Target="../media/image25.svg"/><Relationship Id="rId23" Type="http://schemas.openxmlformats.org/officeDocument/2006/relationships/image" Target="../media/image40.png"/><Relationship Id="rId10" Type="http://schemas.openxmlformats.org/officeDocument/2006/relationships/image" Target="../media/image20.png"/><Relationship Id="rId19"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svg"/><Relationship Id="rId14" Type="http://schemas.openxmlformats.org/officeDocument/2006/relationships/image" Target="../media/image24.png"/><Relationship Id="rId22" Type="http://schemas.openxmlformats.org/officeDocument/2006/relationships/image" Target="../media/image3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E26967-2871-4575-BECD-B8BFC0CA51D2}"/>
              </a:ext>
            </a:extLst>
          </p:cNvPr>
          <p:cNvSpPr>
            <a:spLocks noGrp="1"/>
          </p:cNvSpPr>
          <p:nvPr>
            <p:ph type="subTitle" idx="1"/>
          </p:nvPr>
        </p:nvSpPr>
        <p:spPr/>
        <p:txBody>
          <a:bodyPr>
            <a:normAutofit/>
          </a:bodyPr>
          <a:lstStyle/>
          <a:p>
            <a:endParaRPr lang="en-US" dirty="0"/>
          </a:p>
          <a:p>
            <a:r>
              <a:rPr lang="en-US" sz="4400" b="1" dirty="0"/>
              <a:t>Green MIP </a:t>
            </a:r>
            <a:endParaRPr lang="en-US" sz="4400" b="1" dirty="0">
              <a:highlight>
                <a:srgbClr val="FFFF00"/>
              </a:highlight>
            </a:endParaRPr>
          </a:p>
          <a:p>
            <a:endParaRPr lang="en-US" dirty="0"/>
          </a:p>
          <a:p>
            <a:endParaRPr lang="en-US" dirty="0"/>
          </a:p>
          <a:p>
            <a:r>
              <a:rPr lang="en-US" dirty="0"/>
              <a:t>Western Mortgagee Advisory Council</a:t>
            </a:r>
          </a:p>
          <a:p>
            <a:r>
              <a:rPr lang="en-US" dirty="0"/>
              <a:t>2021 Virtual Conference</a:t>
            </a:r>
          </a:p>
          <a:p>
            <a:r>
              <a:rPr lang="en-US" dirty="0"/>
              <a:t>September 22, 2021</a:t>
            </a:r>
          </a:p>
          <a:p>
            <a:endParaRPr lang="en-US" dirty="0"/>
          </a:p>
        </p:txBody>
      </p:sp>
    </p:spTree>
    <p:extLst>
      <p:ext uri="{BB962C8B-B14F-4D97-AF65-F5344CB8AC3E}">
        <p14:creationId xmlns:p14="http://schemas.microsoft.com/office/powerpoint/2010/main" val="202348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E5D0108-111A-400B-9000-BB59DF6A3128}"/>
              </a:ext>
            </a:extLst>
          </p:cNvPr>
          <p:cNvGrpSpPr/>
          <p:nvPr/>
        </p:nvGrpSpPr>
        <p:grpSpPr>
          <a:xfrm>
            <a:off x="637129" y="3429000"/>
            <a:ext cx="1631577" cy="1953516"/>
            <a:chOff x="1141531" y="3360574"/>
            <a:chExt cx="1631577" cy="1953516"/>
          </a:xfrm>
        </p:grpSpPr>
        <p:pic>
          <p:nvPicPr>
            <p:cNvPr id="5" name="Graphic 4">
              <a:extLst>
                <a:ext uri="{FF2B5EF4-FFF2-40B4-BE49-F238E27FC236}">
                  <a16:creationId xmlns:a16="http://schemas.microsoft.com/office/drawing/2014/main" id="{2E41FEC8-6E23-4D39-9D37-B0C6A28F4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070" y="4386683"/>
              <a:ext cx="927407" cy="927407"/>
            </a:xfrm>
            <a:prstGeom prst="rect">
              <a:avLst/>
            </a:prstGeom>
          </p:spPr>
        </p:pic>
        <p:grpSp>
          <p:nvGrpSpPr>
            <p:cNvPr id="20" name="Group 19">
              <a:extLst>
                <a:ext uri="{FF2B5EF4-FFF2-40B4-BE49-F238E27FC236}">
                  <a16:creationId xmlns:a16="http://schemas.microsoft.com/office/drawing/2014/main" id="{CA317FFA-C9BB-4867-BCB3-466E1C45A2E0}"/>
                </a:ext>
              </a:extLst>
            </p:cNvPr>
            <p:cNvGrpSpPr/>
            <p:nvPr/>
          </p:nvGrpSpPr>
          <p:grpSpPr>
            <a:xfrm>
              <a:off x="1141531" y="3360574"/>
              <a:ext cx="1631577" cy="1095099"/>
              <a:chOff x="2008094" y="-1734953"/>
              <a:chExt cx="1631577" cy="1095099"/>
            </a:xfrm>
          </p:grpSpPr>
          <p:pic>
            <p:nvPicPr>
              <p:cNvPr id="14" name="Picture 13" descr="A picture containing graphical user interface&#10;&#10;Description automatically generated">
                <a:extLst>
                  <a:ext uri="{FF2B5EF4-FFF2-40B4-BE49-F238E27FC236}">
                    <a16:creationId xmlns:a16="http://schemas.microsoft.com/office/drawing/2014/main" id="{405D0025-80B5-4B77-8889-8A0D8B3A046E}"/>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19" name="TextBox 18">
                <a:extLst>
                  <a:ext uri="{FF2B5EF4-FFF2-40B4-BE49-F238E27FC236}">
                    <a16:creationId xmlns:a16="http://schemas.microsoft.com/office/drawing/2014/main" id="{92935736-966E-4882-843F-80989D4EF2FB}"/>
                  </a:ext>
                </a:extLst>
              </p:cNvPr>
              <p:cNvSpPr txBox="1"/>
              <p:nvPr/>
            </p:nvSpPr>
            <p:spPr>
              <a:xfrm>
                <a:off x="2076060" y="-1605652"/>
                <a:ext cx="15315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Please?</a:t>
                </a:r>
              </a:p>
            </p:txBody>
          </p:sp>
        </p:grpSp>
      </p:grpSp>
      <p:grpSp>
        <p:nvGrpSpPr>
          <p:cNvPr id="18" name="Group 17">
            <a:extLst>
              <a:ext uri="{FF2B5EF4-FFF2-40B4-BE49-F238E27FC236}">
                <a16:creationId xmlns:a16="http://schemas.microsoft.com/office/drawing/2014/main" id="{32F5FF38-2640-497C-8D6A-E30232F4FC61}"/>
              </a:ext>
            </a:extLst>
          </p:cNvPr>
          <p:cNvGrpSpPr/>
          <p:nvPr/>
        </p:nvGrpSpPr>
        <p:grpSpPr>
          <a:xfrm>
            <a:off x="5887998" y="4477099"/>
            <a:ext cx="3592934" cy="2381187"/>
            <a:chOff x="5356558" y="4296123"/>
            <a:chExt cx="3592934" cy="2381187"/>
          </a:xfrm>
        </p:grpSpPr>
        <p:pic>
          <p:nvPicPr>
            <p:cNvPr id="7" name="Picture 6">
              <a:extLst>
                <a:ext uri="{FF2B5EF4-FFF2-40B4-BE49-F238E27FC236}">
                  <a16:creationId xmlns:a16="http://schemas.microsoft.com/office/drawing/2014/main" id="{7B005FD4-8ED8-4072-A16E-15C438B44A3C}"/>
                </a:ext>
              </a:extLst>
            </p:cNvPr>
            <p:cNvPicPr>
              <a:picLocks noChangeAspect="1"/>
            </p:cNvPicPr>
            <p:nvPr/>
          </p:nvPicPr>
          <p:blipFill rotWithShape="1">
            <a:blip r:embed="rId6">
              <a:extLst>
                <a:ext uri="{28A0092B-C50C-407E-A947-70E740481C1C}">
                  <a14:useLocalDpi xmlns:a14="http://schemas.microsoft.com/office/drawing/2010/main" val="0"/>
                </a:ext>
              </a:extLst>
            </a:blip>
            <a:srcRect b="15543"/>
            <a:stretch/>
          </p:blipFill>
          <p:spPr>
            <a:xfrm>
              <a:off x="5356558" y="4296123"/>
              <a:ext cx="2819399" cy="2381187"/>
            </a:xfrm>
            <a:prstGeom prst="rect">
              <a:avLst/>
            </a:prstGeom>
          </p:spPr>
        </p:pic>
        <p:grpSp>
          <p:nvGrpSpPr>
            <p:cNvPr id="28" name="Group 27">
              <a:extLst>
                <a:ext uri="{FF2B5EF4-FFF2-40B4-BE49-F238E27FC236}">
                  <a16:creationId xmlns:a16="http://schemas.microsoft.com/office/drawing/2014/main" id="{60970643-54FE-4983-BDDA-54A62F8B94A6}"/>
                </a:ext>
              </a:extLst>
            </p:cNvPr>
            <p:cNvGrpSpPr/>
            <p:nvPr/>
          </p:nvGrpSpPr>
          <p:grpSpPr>
            <a:xfrm>
              <a:off x="6738066" y="4591690"/>
              <a:ext cx="2211426" cy="1003874"/>
              <a:chOff x="6086935" y="4568521"/>
              <a:chExt cx="2211426" cy="1003874"/>
            </a:xfrm>
          </p:grpSpPr>
          <p:pic>
            <p:nvPicPr>
              <p:cNvPr id="16" name="Picture 15" descr="Icon&#10;&#10;Description automatically generated">
                <a:extLst>
                  <a:ext uri="{FF2B5EF4-FFF2-40B4-BE49-F238E27FC236}">
                    <a16:creationId xmlns:a16="http://schemas.microsoft.com/office/drawing/2014/main" id="{53D63249-60B0-4499-8EA9-FC972E878A1D}"/>
                  </a:ext>
                </a:extLst>
              </p:cNvPr>
              <p:cNvPicPr>
                <a:picLocks noChangeAspect="1"/>
              </p:cNvPicPr>
              <p:nvPr/>
            </p:nvPicPr>
            <p:blipFill rotWithShape="1">
              <a:blip r:embed="rId7">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25" name="TextBox 24">
                <a:extLst>
                  <a:ext uri="{FF2B5EF4-FFF2-40B4-BE49-F238E27FC236}">
                    <a16:creationId xmlns:a16="http://schemas.microsoft.com/office/drawing/2014/main" id="{67A61892-6307-4845-BD41-C813DB420C62}"/>
                  </a:ext>
                </a:extLst>
              </p:cNvPr>
              <p:cNvSpPr txBox="1"/>
              <p:nvPr/>
            </p:nvSpPr>
            <p:spPr>
              <a:xfrm>
                <a:off x="6660863" y="4778453"/>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27" name="Graphic 26" descr="Close with solid fill">
                <a:extLst>
                  <a:ext uri="{FF2B5EF4-FFF2-40B4-BE49-F238E27FC236}">
                    <a16:creationId xmlns:a16="http://schemas.microsoft.com/office/drawing/2014/main" id="{2E8A97AF-CAB3-45E6-9104-10E9666DB9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0724" y="4745375"/>
                <a:ext cx="466265" cy="466265"/>
              </a:xfrm>
              <a:prstGeom prst="rect">
                <a:avLst/>
              </a:prstGeom>
            </p:spPr>
          </p:pic>
        </p:grpSp>
      </p:grpSp>
      <p:sp>
        <p:nvSpPr>
          <p:cNvPr id="32" name="TextBox 31">
            <a:extLst>
              <a:ext uri="{FF2B5EF4-FFF2-40B4-BE49-F238E27FC236}">
                <a16:creationId xmlns:a16="http://schemas.microsoft.com/office/drawing/2014/main" id="{F8CA708D-6E58-4C6E-B0A7-4AE90299FCE2}"/>
              </a:ext>
            </a:extLst>
          </p:cNvPr>
          <p:cNvSpPr txBox="1"/>
          <p:nvPr/>
        </p:nvSpPr>
        <p:spPr>
          <a:xfrm>
            <a:off x="8241854" y="5858224"/>
            <a:ext cx="29005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WITHOUT Prior Green MIP or Certification</a:t>
            </a:r>
          </a:p>
        </p:txBody>
      </p:sp>
      <p:sp>
        <p:nvSpPr>
          <p:cNvPr id="4" name="Rectangle: Rounded Corners 3">
            <a:extLst>
              <a:ext uri="{FF2B5EF4-FFF2-40B4-BE49-F238E27FC236}">
                <a16:creationId xmlns:a16="http://schemas.microsoft.com/office/drawing/2014/main" id="{DEB6DF56-43DC-4F3E-BCF0-A36F679C71C3}"/>
              </a:ext>
            </a:extLst>
          </p:cNvPr>
          <p:cNvSpPr/>
          <p:nvPr/>
        </p:nvSpPr>
        <p:spPr>
          <a:xfrm>
            <a:off x="4591100" y="4686527"/>
            <a:ext cx="6578287" cy="2050757"/>
          </a:xfrm>
          <a:prstGeom prst="roundRect">
            <a:avLst>
              <a:gd name="adj" fmla="val 9962"/>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5E9EE986-90B7-4C18-A21D-08F18C503126}"/>
              </a:ext>
            </a:extLst>
          </p:cNvPr>
          <p:cNvGrpSpPr/>
          <p:nvPr/>
        </p:nvGrpSpPr>
        <p:grpSpPr>
          <a:xfrm>
            <a:off x="7891852" y="1577365"/>
            <a:ext cx="3970299" cy="2322499"/>
            <a:chOff x="7883383" y="1662030"/>
            <a:chExt cx="3970299" cy="2322499"/>
          </a:xfrm>
        </p:grpSpPr>
        <p:sp>
          <p:nvSpPr>
            <p:cNvPr id="31" name="TextBox 30">
              <a:extLst>
                <a:ext uri="{FF2B5EF4-FFF2-40B4-BE49-F238E27FC236}">
                  <a16:creationId xmlns:a16="http://schemas.microsoft.com/office/drawing/2014/main" id="{56CDD06C-A1D6-40F2-B5DC-BEEBFB0FED54}"/>
                </a:ext>
              </a:extLst>
            </p:cNvPr>
            <p:cNvSpPr txBox="1"/>
            <p:nvPr/>
          </p:nvSpPr>
          <p:spPr>
            <a:xfrm>
              <a:off x="9817517" y="2754327"/>
              <a:ext cx="2036165" cy="1092607"/>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 Prior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Certification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(6.6.A)</a:t>
              </a:r>
            </a:p>
          </p:txBody>
        </p:sp>
        <p:pic>
          <p:nvPicPr>
            <p:cNvPr id="48" name="Picture 47">
              <a:extLst>
                <a:ext uri="{FF2B5EF4-FFF2-40B4-BE49-F238E27FC236}">
                  <a16:creationId xmlns:a16="http://schemas.microsoft.com/office/drawing/2014/main" id="{2E9AB9B6-65C2-4095-AD31-C56BA6AAFE34}"/>
                </a:ext>
              </a:extLst>
            </p:cNvPr>
            <p:cNvPicPr>
              <a:picLocks noChangeAspect="1"/>
            </p:cNvPicPr>
            <p:nvPr/>
          </p:nvPicPr>
          <p:blipFill rotWithShape="1">
            <a:blip r:embed="rId10">
              <a:extLst>
                <a:ext uri="{28A0092B-C50C-407E-A947-70E740481C1C}">
                  <a14:useLocalDpi xmlns:a14="http://schemas.microsoft.com/office/drawing/2010/main" val="0"/>
                </a:ext>
              </a:extLst>
            </a:blip>
            <a:srcRect l="11751" t="27554" r="18251" b="17761"/>
            <a:stretch/>
          </p:blipFill>
          <p:spPr>
            <a:xfrm>
              <a:off x="7883383" y="2442734"/>
              <a:ext cx="1973525" cy="1541795"/>
            </a:xfrm>
            <a:prstGeom prst="rect">
              <a:avLst/>
            </a:prstGeom>
          </p:spPr>
        </p:pic>
        <p:grpSp>
          <p:nvGrpSpPr>
            <p:cNvPr id="29" name="Group 28">
              <a:extLst>
                <a:ext uri="{FF2B5EF4-FFF2-40B4-BE49-F238E27FC236}">
                  <a16:creationId xmlns:a16="http://schemas.microsoft.com/office/drawing/2014/main" id="{FCC6F80B-6727-4943-974D-7753CBD06525}"/>
                </a:ext>
              </a:extLst>
            </p:cNvPr>
            <p:cNvGrpSpPr/>
            <p:nvPr/>
          </p:nvGrpSpPr>
          <p:grpSpPr>
            <a:xfrm>
              <a:off x="8949492" y="1662030"/>
              <a:ext cx="2211426" cy="1151981"/>
              <a:chOff x="5655256" y="1758339"/>
              <a:chExt cx="2211426" cy="1151981"/>
            </a:xfrm>
          </p:grpSpPr>
          <p:pic>
            <p:nvPicPr>
              <p:cNvPr id="17" name="Picture 16" descr="Icon&#10;&#10;Description automatically generated">
                <a:extLst>
                  <a:ext uri="{FF2B5EF4-FFF2-40B4-BE49-F238E27FC236}">
                    <a16:creationId xmlns:a16="http://schemas.microsoft.com/office/drawing/2014/main" id="{C3F35339-F41E-418C-A251-2281FEB82BC4}"/>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23" name="Graphic 22" descr="Checkmark with solid fill">
                <a:extLst>
                  <a:ext uri="{FF2B5EF4-FFF2-40B4-BE49-F238E27FC236}">
                    <a16:creationId xmlns:a16="http://schemas.microsoft.com/office/drawing/2014/main" id="{2C3F1989-8DD7-4F27-BF0E-71CA7354BB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48465" y="1758339"/>
                <a:ext cx="733321" cy="733321"/>
              </a:xfrm>
              <a:prstGeom prst="rect">
                <a:avLst/>
              </a:prstGeom>
            </p:spPr>
          </p:pic>
          <p:sp>
            <p:nvSpPr>
              <p:cNvPr id="24" name="TextBox 23">
                <a:extLst>
                  <a:ext uri="{FF2B5EF4-FFF2-40B4-BE49-F238E27FC236}">
                    <a16:creationId xmlns:a16="http://schemas.microsoft.com/office/drawing/2014/main" id="{0B73F5C7-4166-4D90-8D40-DAB7DB751853}"/>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grpSp>
      <p:sp>
        <p:nvSpPr>
          <p:cNvPr id="52" name="TextBox 51">
            <a:extLst>
              <a:ext uri="{FF2B5EF4-FFF2-40B4-BE49-F238E27FC236}">
                <a16:creationId xmlns:a16="http://schemas.microsoft.com/office/drawing/2014/main" id="{4B9C3E46-0DC9-43CA-B472-C9DD8A9F6A98}"/>
              </a:ext>
            </a:extLst>
          </p:cNvPr>
          <p:cNvSpPr txBox="1"/>
          <p:nvPr/>
        </p:nvSpPr>
        <p:spPr>
          <a:xfrm>
            <a:off x="2924380" y="2929203"/>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alibri" panose="020F0502020204030204"/>
                <a:ea typeface="+mn-ea"/>
                <a:cs typeface="+mn-cs"/>
              </a:rPr>
              <a:t>YES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26CC4C0A-7260-4D1D-9056-965BE061E573}"/>
              </a:ext>
            </a:extLst>
          </p:cNvPr>
          <p:cNvSpPr txBox="1"/>
          <p:nvPr/>
        </p:nvSpPr>
        <p:spPr>
          <a:xfrm>
            <a:off x="5305988" y="5242671"/>
            <a:ext cx="1154840"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cap="all" dirty="0">
                <a:solidFill>
                  <a:prstClr val="black"/>
                </a:solidFill>
                <a:latin typeface="Calibri" panose="020F0502020204030204"/>
              </a:rPr>
              <a:t>Yes, </a:t>
            </a:r>
            <a:r>
              <a:rPr lang="en-US" sz="4000" b="1" i="1" cap="all" dirty="0">
                <a:solidFill>
                  <a:prstClr val="black"/>
                </a:solidFill>
                <a:latin typeface="Calibri" panose="020F0502020204030204"/>
              </a:rPr>
              <a:t>if…</a:t>
            </a:r>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itle 1">
            <a:extLst>
              <a:ext uri="{FF2B5EF4-FFF2-40B4-BE49-F238E27FC236}">
                <a16:creationId xmlns:a16="http://schemas.microsoft.com/office/drawing/2014/main" id="{62C4C4D2-0794-4419-932D-712C6A3D5692}"/>
              </a:ext>
            </a:extLst>
          </p:cNvPr>
          <p:cNvSpPr>
            <a:spLocks noGrp="1"/>
          </p:cNvSpPr>
          <p:nvPr>
            <p:ph type="title"/>
          </p:nvPr>
        </p:nvSpPr>
        <p:spPr>
          <a:xfrm>
            <a:off x="5094489" y="53680"/>
            <a:ext cx="6047921" cy="1513985"/>
          </a:xfrm>
        </p:spPr>
        <p:txBody>
          <a:bodyPr>
            <a:normAutofit/>
          </a:bodyPr>
          <a:lstStyle/>
          <a:p>
            <a:pPr>
              <a:lnSpc>
                <a:spcPct val="100000"/>
              </a:lnSpc>
              <a:spcBef>
                <a:spcPts val="600"/>
              </a:spcBef>
              <a:spcAft>
                <a:spcPts val="600"/>
              </a:spcAft>
            </a:pPr>
            <a:r>
              <a:rPr lang="en-US" dirty="0"/>
              <a:t>Green MIP Requirements  </a:t>
            </a:r>
            <a:br>
              <a:rPr lang="en-US" dirty="0"/>
            </a:br>
            <a:r>
              <a:rPr lang="en-US" sz="2800" b="1" cap="all" dirty="0"/>
              <a:t>Section 6.6</a:t>
            </a:r>
            <a:endParaRPr lang="en-US" b="1" cap="all" dirty="0"/>
          </a:p>
        </p:txBody>
      </p:sp>
      <p:sp>
        <p:nvSpPr>
          <p:cNvPr id="57" name="TextBox 56">
            <a:extLst>
              <a:ext uri="{FF2B5EF4-FFF2-40B4-BE49-F238E27FC236}">
                <a16:creationId xmlns:a16="http://schemas.microsoft.com/office/drawing/2014/main" id="{0A246A64-711C-40BC-84DE-9B86AF33BF7E}"/>
              </a:ext>
            </a:extLst>
          </p:cNvPr>
          <p:cNvSpPr txBox="1"/>
          <p:nvPr/>
        </p:nvSpPr>
        <p:spPr>
          <a:xfrm>
            <a:off x="2433915" y="221364"/>
            <a:ext cx="2479171"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t>223(f)</a:t>
            </a:r>
            <a:b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4ACA0C3-A4E8-45BE-BADC-EBE7D6A94A2A}"/>
              </a:ext>
            </a:extLst>
          </p:cNvPr>
          <p:cNvGrpSpPr/>
          <p:nvPr/>
        </p:nvGrpSpPr>
        <p:grpSpPr>
          <a:xfrm>
            <a:off x="4328499" y="1689613"/>
            <a:ext cx="4368238" cy="2675231"/>
            <a:chOff x="4328499" y="1689613"/>
            <a:chExt cx="4368238" cy="2675231"/>
          </a:xfrm>
        </p:grpSpPr>
        <p:grpSp>
          <p:nvGrpSpPr>
            <p:cNvPr id="22" name="Group 21">
              <a:extLst>
                <a:ext uri="{FF2B5EF4-FFF2-40B4-BE49-F238E27FC236}">
                  <a16:creationId xmlns:a16="http://schemas.microsoft.com/office/drawing/2014/main" id="{38C6690E-CACB-42A3-9069-1FBFB05D7C0A}"/>
                </a:ext>
              </a:extLst>
            </p:cNvPr>
            <p:cNvGrpSpPr/>
            <p:nvPr/>
          </p:nvGrpSpPr>
          <p:grpSpPr>
            <a:xfrm>
              <a:off x="4328499" y="1689613"/>
              <a:ext cx="3605103" cy="2180642"/>
              <a:chOff x="4150699" y="1774278"/>
              <a:chExt cx="3605103" cy="2180642"/>
            </a:xfrm>
          </p:grpSpPr>
          <p:pic>
            <p:nvPicPr>
              <p:cNvPr id="34" name="Picture 33">
                <a:extLst>
                  <a:ext uri="{FF2B5EF4-FFF2-40B4-BE49-F238E27FC236}">
                    <a16:creationId xmlns:a16="http://schemas.microsoft.com/office/drawing/2014/main" id="{C17BCE2F-0FE0-4352-9471-BFE615CE9835}"/>
                  </a:ext>
                </a:extLst>
              </p:cNvPr>
              <p:cNvPicPr>
                <a:picLocks noChangeAspect="1"/>
              </p:cNvPicPr>
              <p:nvPr/>
            </p:nvPicPr>
            <p:blipFill rotWithShape="1">
              <a:blip r:embed="rId10">
                <a:extLst>
                  <a:ext uri="{28A0092B-C50C-407E-A947-70E740481C1C}">
                    <a14:useLocalDpi xmlns:a14="http://schemas.microsoft.com/office/drawing/2010/main" val="0"/>
                  </a:ext>
                </a:extLst>
              </a:blip>
              <a:srcRect l="11751" t="27554" r="18251" b="17761"/>
              <a:stretch/>
            </p:blipFill>
            <p:spPr>
              <a:xfrm>
                <a:off x="4150699" y="2413125"/>
                <a:ext cx="1973525" cy="1541795"/>
              </a:xfrm>
              <a:prstGeom prst="rect">
                <a:avLst/>
              </a:prstGeom>
            </p:spPr>
          </p:pic>
          <p:grpSp>
            <p:nvGrpSpPr>
              <p:cNvPr id="41" name="Group 40">
                <a:extLst>
                  <a:ext uri="{FF2B5EF4-FFF2-40B4-BE49-F238E27FC236}">
                    <a16:creationId xmlns:a16="http://schemas.microsoft.com/office/drawing/2014/main" id="{A847BF40-BE64-4150-8411-69353197E73A}"/>
                  </a:ext>
                </a:extLst>
              </p:cNvPr>
              <p:cNvGrpSpPr/>
              <p:nvPr/>
            </p:nvGrpSpPr>
            <p:grpSpPr>
              <a:xfrm>
                <a:off x="4413301" y="1774278"/>
                <a:ext cx="1631577" cy="1095099"/>
                <a:chOff x="2008094" y="-1734953"/>
                <a:chExt cx="1631577" cy="1095099"/>
              </a:xfrm>
            </p:grpSpPr>
            <p:pic>
              <p:nvPicPr>
                <p:cNvPr id="45" name="Picture 44" descr="A picture containing graphical user interface&#10;&#10;Description automatically generated">
                  <a:extLst>
                    <a:ext uri="{FF2B5EF4-FFF2-40B4-BE49-F238E27FC236}">
                      <a16:creationId xmlns:a16="http://schemas.microsoft.com/office/drawing/2014/main" id="{B139E2A4-D6A7-4132-A465-AC304D20D28C}"/>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46" name="TextBox 45">
                  <a:extLst>
                    <a:ext uri="{FF2B5EF4-FFF2-40B4-BE49-F238E27FC236}">
                      <a16:creationId xmlns:a16="http://schemas.microsoft.com/office/drawing/2014/main" id="{4D8A8291-F292-4C64-A8EE-80F1FE112493}"/>
                    </a:ext>
                  </a:extLst>
                </p:cNvPr>
                <p:cNvSpPr txBox="1"/>
                <p:nvPr/>
              </p:nvSpPr>
              <p:spPr>
                <a:xfrm>
                  <a:off x="2105088" y="-1525825"/>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sp>
            <p:nvSpPr>
              <p:cNvPr id="47" name="TextBox 46">
                <a:extLst>
                  <a:ext uri="{FF2B5EF4-FFF2-40B4-BE49-F238E27FC236}">
                    <a16:creationId xmlns:a16="http://schemas.microsoft.com/office/drawing/2014/main" id="{372C32B4-0312-4518-9F8E-FA5EE6CD703D}"/>
                  </a:ext>
                </a:extLst>
              </p:cNvPr>
              <p:cNvSpPr txBox="1"/>
              <p:nvPr/>
            </p:nvSpPr>
            <p:spPr>
              <a:xfrm>
                <a:off x="6124224" y="2700563"/>
                <a:ext cx="1631578" cy="707886"/>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 Existing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MIP</a:t>
                </a:r>
              </a:p>
            </p:txBody>
          </p:sp>
        </p:grpSp>
        <p:grpSp>
          <p:nvGrpSpPr>
            <p:cNvPr id="37" name="Group 36">
              <a:extLst>
                <a:ext uri="{FF2B5EF4-FFF2-40B4-BE49-F238E27FC236}">
                  <a16:creationId xmlns:a16="http://schemas.microsoft.com/office/drawing/2014/main" id="{38F316C4-DF35-4961-B7E7-D6052CE45AAF}"/>
                </a:ext>
              </a:extLst>
            </p:cNvPr>
            <p:cNvGrpSpPr/>
            <p:nvPr/>
          </p:nvGrpSpPr>
          <p:grpSpPr>
            <a:xfrm>
              <a:off x="4501371" y="3649922"/>
              <a:ext cx="4195366" cy="714922"/>
              <a:chOff x="2957884" y="3572114"/>
              <a:chExt cx="4195366" cy="714922"/>
            </a:xfrm>
          </p:grpSpPr>
          <p:sp>
            <p:nvSpPr>
              <p:cNvPr id="38" name="TextBox 37">
                <a:extLst>
                  <a:ext uri="{FF2B5EF4-FFF2-40B4-BE49-F238E27FC236}">
                    <a16:creationId xmlns:a16="http://schemas.microsoft.com/office/drawing/2014/main" id="{57C8224F-4ED9-4D8E-8306-67B6FF869382}"/>
                  </a:ext>
                </a:extLst>
              </p:cNvPr>
              <p:cNvSpPr txBox="1"/>
              <p:nvPr/>
            </p:nvSpPr>
            <p:spPr>
              <a:xfrm>
                <a:off x="2957884" y="3572114"/>
                <a:ext cx="4195366" cy="621709"/>
              </a:xfrm>
              <a:prstGeom prst="rect">
                <a:avLst/>
              </a:prstGeom>
              <a:noFill/>
            </p:spPr>
            <p:txBody>
              <a:bodyPr wrap="square">
                <a:spAutoFit/>
              </a:bodyPr>
              <a:lstStyle/>
              <a:p>
                <a:pPr marL="914400" marR="0" lvl="0" indent="-9144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Years</a:t>
                </a:r>
              </a:p>
            </p:txBody>
          </p:sp>
          <p:grpSp>
            <p:nvGrpSpPr>
              <p:cNvPr id="39" name="Group 38">
                <a:extLst>
                  <a:ext uri="{FF2B5EF4-FFF2-40B4-BE49-F238E27FC236}">
                    <a16:creationId xmlns:a16="http://schemas.microsoft.com/office/drawing/2014/main" id="{20F1D04E-1762-4FB8-98BF-7C30035AB77D}"/>
                  </a:ext>
                </a:extLst>
              </p:cNvPr>
              <p:cNvGrpSpPr/>
              <p:nvPr/>
            </p:nvGrpSpPr>
            <p:grpSpPr>
              <a:xfrm>
                <a:off x="3335736" y="3801744"/>
                <a:ext cx="491878" cy="485292"/>
                <a:chOff x="3087950" y="4555068"/>
                <a:chExt cx="550995" cy="543617"/>
              </a:xfrm>
            </p:grpSpPr>
            <p:sp>
              <p:nvSpPr>
                <p:cNvPr id="40" name="Rectangle 39">
                  <a:extLst>
                    <a:ext uri="{FF2B5EF4-FFF2-40B4-BE49-F238E27FC236}">
                      <a16:creationId xmlns:a16="http://schemas.microsoft.com/office/drawing/2014/main" id="{4833E820-C573-44BE-9A83-A98803FA8B65}"/>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42" name="Rectangle 41">
                  <a:extLst>
                    <a:ext uri="{FF2B5EF4-FFF2-40B4-BE49-F238E27FC236}">
                      <a16:creationId xmlns:a16="http://schemas.microsoft.com/office/drawing/2014/main" id="{AD5D0716-8152-4022-ADB6-A97A1FC91223}"/>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ENERGY STAR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Score </a:t>
                  </a:r>
                </a:p>
              </p:txBody>
            </p:sp>
          </p:grpSp>
        </p:grpSp>
      </p:grpSp>
      <p:grpSp>
        <p:nvGrpSpPr>
          <p:cNvPr id="44" name="Group 43">
            <a:extLst>
              <a:ext uri="{FF2B5EF4-FFF2-40B4-BE49-F238E27FC236}">
                <a16:creationId xmlns:a16="http://schemas.microsoft.com/office/drawing/2014/main" id="{6BFFF816-59D4-4F88-9441-BDF8C0634BE0}"/>
              </a:ext>
            </a:extLst>
          </p:cNvPr>
          <p:cNvGrpSpPr/>
          <p:nvPr/>
        </p:nvGrpSpPr>
        <p:grpSpPr>
          <a:xfrm>
            <a:off x="7724029" y="3806295"/>
            <a:ext cx="4342186" cy="646331"/>
            <a:chOff x="6888791" y="5409446"/>
            <a:chExt cx="4019157" cy="646331"/>
          </a:xfrm>
        </p:grpSpPr>
        <p:sp>
          <p:nvSpPr>
            <p:cNvPr id="49" name="TextBox 48">
              <a:extLst>
                <a:ext uri="{FF2B5EF4-FFF2-40B4-BE49-F238E27FC236}">
                  <a16:creationId xmlns:a16="http://schemas.microsoft.com/office/drawing/2014/main" id="{49F7CD97-4630-4B5E-8629-967AA79AF6E1}"/>
                </a:ext>
              </a:extLst>
            </p:cNvPr>
            <p:cNvSpPr txBox="1"/>
            <p:nvPr/>
          </p:nvSpPr>
          <p:spPr>
            <a:xfrm>
              <a:off x="6888791" y="5409446"/>
              <a:ext cx="4019157" cy="646331"/>
            </a:xfrm>
            <a:prstGeom prst="rect">
              <a:avLst/>
            </a:prstGeom>
            <a:noFill/>
          </p:spPr>
          <p:txBody>
            <a:bodyPr wrap="square">
              <a:spAutoFit/>
            </a:bodyPr>
            <a:lstStyle/>
            <a:p>
              <a:pPr marL="914400" marR="0" lvl="0" indent="-9144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Recognized Certification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(per 6.3.1 &amp; 6.3.2)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Graphic 49">
              <a:extLst>
                <a:ext uri="{FF2B5EF4-FFF2-40B4-BE49-F238E27FC236}">
                  <a16:creationId xmlns:a16="http://schemas.microsoft.com/office/drawing/2014/main" id="{403DEDB0-4D41-4B0C-8CCD-7AC627073E38}"/>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2613" y="5478942"/>
              <a:ext cx="485688" cy="534257"/>
            </a:xfrm>
            <a:prstGeom prst="rect">
              <a:avLst/>
            </a:prstGeom>
          </p:spPr>
        </p:pic>
      </p:grpSp>
      <p:pic>
        <p:nvPicPr>
          <p:cNvPr id="2" name="Picture 1">
            <a:extLst>
              <a:ext uri="{FF2B5EF4-FFF2-40B4-BE49-F238E27FC236}">
                <a16:creationId xmlns:a16="http://schemas.microsoft.com/office/drawing/2014/main" id="{762F1B9B-722E-453E-AC5E-7E26D8E03302}"/>
              </a:ext>
            </a:extLst>
          </p:cNvPr>
          <p:cNvPicPr>
            <a:picLocks noChangeAspect="1"/>
          </p:cNvPicPr>
          <p:nvPr/>
        </p:nvPicPr>
        <p:blipFill>
          <a:blip r:embed="rId16"/>
          <a:stretch>
            <a:fillRect/>
          </a:stretch>
        </p:blipFill>
        <p:spPr>
          <a:xfrm>
            <a:off x="284590" y="723231"/>
            <a:ext cx="687064" cy="687064"/>
          </a:xfrm>
          <a:prstGeom prst="rect">
            <a:avLst/>
          </a:prstGeom>
        </p:spPr>
      </p:pic>
      <p:grpSp>
        <p:nvGrpSpPr>
          <p:cNvPr id="55" name="Group 54">
            <a:extLst>
              <a:ext uri="{FF2B5EF4-FFF2-40B4-BE49-F238E27FC236}">
                <a16:creationId xmlns:a16="http://schemas.microsoft.com/office/drawing/2014/main" id="{849AE34B-88F4-4E51-8187-D5A8E3F6CDDD}"/>
              </a:ext>
            </a:extLst>
          </p:cNvPr>
          <p:cNvGrpSpPr/>
          <p:nvPr/>
        </p:nvGrpSpPr>
        <p:grpSpPr>
          <a:xfrm>
            <a:off x="2587678" y="4189182"/>
            <a:ext cx="914401" cy="1320867"/>
            <a:chOff x="4065847" y="3923036"/>
            <a:chExt cx="914401" cy="1320867"/>
          </a:xfrm>
        </p:grpSpPr>
        <p:pic>
          <p:nvPicPr>
            <p:cNvPr id="58" name="Graphic 57" descr="Line arrow: Counter-clockwise curve with solid fill">
              <a:extLst>
                <a:ext uri="{FF2B5EF4-FFF2-40B4-BE49-F238E27FC236}">
                  <a16:creationId xmlns:a16="http://schemas.microsoft.com/office/drawing/2014/main" id="{8F9477C3-B87F-4D91-9817-3031B8BB77D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7513743" flipV="1">
              <a:off x="4065847" y="4329503"/>
              <a:ext cx="914400" cy="914400"/>
            </a:xfrm>
            <a:prstGeom prst="rect">
              <a:avLst/>
            </a:prstGeom>
          </p:spPr>
        </p:pic>
        <p:pic>
          <p:nvPicPr>
            <p:cNvPr id="59" name="Graphic 58" descr="Line arrow: Counter-clockwise curve with solid fill">
              <a:extLst>
                <a:ext uri="{FF2B5EF4-FFF2-40B4-BE49-F238E27FC236}">
                  <a16:creationId xmlns:a16="http://schemas.microsoft.com/office/drawing/2014/main" id="{BCAB8760-DA53-43DE-AFD8-8083712CEC1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4176432">
              <a:off x="4065848" y="3923036"/>
              <a:ext cx="914400" cy="914400"/>
            </a:xfrm>
            <a:prstGeom prst="rect">
              <a:avLst/>
            </a:prstGeom>
          </p:spPr>
        </p:pic>
      </p:grpSp>
      <p:pic>
        <p:nvPicPr>
          <p:cNvPr id="60" name="Graphic 59" descr="Badge 1 with solid fill">
            <a:extLst>
              <a:ext uri="{FF2B5EF4-FFF2-40B4-BE49-F238E27FC236}">
                <a16:creationId xmlns:a16="http://schemas.microsoft.com/office/drawing/2014/main" id="{A3A8B397-F9A0-464B-B4E7-ABEF2F495E3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71136" y="2495124"/>
            <a:ext cx="547936" cy="547936"/>
          </a:xfrm>
          <a:prstGeom prst="rect">
            <a:avLst/>
          </a:prstGeom>
        </p:spPr>
      </p:pic>
      <p:pic>
        <p:nvPicPr>
          <p:cNvPr id="61" name="Graphic 60" descr="Badge with solid fill">
            <a:extLst>
              <a:ext uri="{FF2B5EF4-FFF2-40B4-BE49-F238E27FC236}">
                <a16:creationId xmlns:a16="http://schemas.microsoft.com/office/drawing/2014/main" id="{9A283E32-25D0-4871-91EF-8C676EE4308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05206" y="5647567"/>
            <a:ext cx="548640" cy="548640"/>
          </a:xfrm>
          <a:prstGeom prst="rect">
            <a:avLst/>
          </a:prstGeom>
        </p:spPr>
      </p:pic>
      <p:sp>
        <p:nvSpPr>
          <p:cNvPr id="51" name="TextBox 50">
            <a:extLst>
              <a:ext uri="{FF2B5EF4-FFF2-40B4-BE49-F238E27FC236}">
                <a16:creationId xmlns:a16="http://schemas.microsoft.com/office/drawing/2014/main" id="{3D6C7978-A603-403C-A038-C48DFDCF46D9}"/>
              </a:ext>
            </a:extLst>
          </p:cNvPr>
          <p:cNvSpPr txBox="1"/>
          <p:nvPr/>
        </p:nvSpPr>
        <p:spPr>
          <a:xfrm>
            <a:off x="434811" y="5336193"/>
            <a:ext cx="22181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32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54" name="Slide Number Placeholder 4">
            <a:extLst>
              <a:ext uri="{FF2B5EF4-FFF2-40B4-BE49-F238E27FC236}">
                <a16:creationId xmlns:a16="http://schemas.microsoft.com/office/drawing/2014/main" id="{4A96F7CB-9F63-417E-8E4D-FCA3B44EEE87}"/>
              </a:ext>
            </a:extLst>
          </p:cNvPr>
          <p:cNvSpPr txBox="1">
            <a:spLocks/>
          </p:cNvSpPr>
          <p:nvPr/>
        </p:nvSpPr>
        <p:spPr>
          <a:xfrm>
            <a:off x="3281218" y="641349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10</a:t>
            </a:fld>
            <a:endParaRPr lang="en-US" b="1" dirty="0">
              <a:solidFill>
                <a:schemeClr val="tx1"/>
              </a:solidFill>
            </a:endParaRPr>
          </a:p>
        </p:txBody>
      </p:sp>
    </p:spTree>
    <p:extLst>
      <p:ext uri="{BB962C8B-B14F-4D97-AF65-F5344CB8AC3E}">
        <p14:creationId xmlns:p14="http://schemas.microsoft.com/office/powerpoint/2010/main" val="307984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B3A6-16DD-4C4B-84A4-023F21AB1E42}"/>
              </a:ext>
            </a:extLst>
          </p:cNvPr>
          <p:cNvSpPr>
            <a:spLocks noGrp="1"/>
          </p:cNvSpPr>
          <p:nvPr>
            <p:ph type="title"/>
          </p:nvPr>
        </p:nvSpPr>
        <p:spPr>
          <a:xfrm>
            <a:off x="1653363" y="-70975"/>
            <a:ext cx="9367203" cy="1188720"/>
          </a:xfrm>
        </p:spPr>
        <p:txBody>
          <a:bodyPr>
            <a:normAutofit/>
          </a:bodyPr>
          <a:lstStyle/>
          <a:p>
            <a:r>
              <a:rPr lang="en-US" dirty="0"/>
              <a:t>Green MIP Requirements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15E1DB5-9005-421B-8503-8A63B2E9260C}"/>
              </a:ext>
            </a:extLst>
          </p:cNvPr>
          <p:cNvSpPr>
            <a:spLocks noGrp="1"/>
          </p:cNvSpPr>
          <p:nvPr>
            <p:ph idx="1"/>
          </p:nvPr>
        </p:nvSpPr>
        <p:spPr>
          <a:xfrm>
            <a:off x="1653363" y="1163775"/>
            <a:ext cx="10515600" cy="603767"/>
          </a:xfrm>
        </p:spPr>
        <p:txBody>
          <a:bodyPr/>
          <a:lstStyle/>
          <a:p>
            <a:pPr marL="0" indent="0">
              <a:buNone/>
            </a:pPr>
            <a:r>
              <a:rPr lang="en-US" dirty="0"/>
              <a:t>2) Properties WITHOUT Prior Green Certification Achieved (MAP 6.6.3)</a:t>
            </a:r>
          </a:p>
        </p:txBody>
      </p:sp>
      <p:grpSp>
        <p:nvGrpSpPr>
          <p:cNvPr id="53" name="Group 52">
            <a:extLst>
              <a:ext uri="{FF2B5EF4-FFF2-40B4-BE49-F238E27FC236}">
                <a16:creationId xmlns:a16="http://schemas.microsoft.com/office/drawing/2014/main" id="{5372ECD3-311B-4195-A1AB-A37A2C5D1B71}"/>
              </a:ext>
            </a:extLst>
          </p:cNvPr>
          <p:cNvGrpSpPr/>
          <p:nvPr/>
        </p:nvGrpSpPr>
        <p:grpSpPr>
          <a:xfrm>
            <a:off x="21751" y="3429000"/>
            <a:ext cx="3592934" cy="2819399"/>
            <a:chOff x="5350886" y="4272954"/>
            <a:chExt cx="3592934" cy="2819399"/>
          </a:xfrm>
        </p:grpSpPr>
        <p:pic>
          <p:nvPicPr>
            <p:cNvPr id="54" name="Picture 53">
              <a:extLst>
                <a:ext uri="{FF2B5EF4-FFF2-40B4-BE49-F238E27FC236}">
                  <a16:creationId xmlns:a16="http://schemas.microsoft.com/office/drawing/2014/main" id="{F02B1E13-0F08-4236-A4BD-632899C4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886" y="4272954"/>
              <a:ext cx="2819399" cy="2819399"/>
            </a:xfrm>
            <a:prstGeom prst="rect">
              <a:avLst/>
            </a:prstGeom>
          </p:spPr>
        </p:pic>
        <p:grpSp>
          <p:nvGrpSpPr>
            <p:cNvPr id="56" name="Group 55">
              <a:extLst>
                <a:ext uri="{FF2B5EF4-FFF2-40B4-BE49-F238E27FC236}">
                  <a16:creationId xmlns:a16="http://schemas.microsoft.com/office/drawing/2014/main" id="{F81F186C-6CA1-4B54-A63F-FB30F4C900EC}"/>
                </a:ext>
              </a:extLst>
            </p:cNvPr>
            <p:cNvGrpSpPr/>
            <p:nvPr/>
          </p:nvGrpSpPr>
          <p:grpSpPr>
            <a:xfrm>
              <a:off x="6732394" y="4568521"/>
              <a:ext cx="2211426" cy="1003874"/>
              <a:chOff x="6086935" y="4568521"/>
              <a:chExt cx="2211426" cy="1003874"/>
            </a:xfrm>
          </p:grpSpPr>
          <p:pic>
            <p:nvPicPr>
              <p:cNvPr id="58" name="Picture 57" descr="Icon&#10;&#10;Description automatically generated">
                <a:extLst>
                  <a:ext uri="{FF2B5EF4-FFF2-40B4-BE49-F238E27FC236}">
                    <a16:creationId xmlns:a16="http://schemas.microsoft.com/office/drawing/2014/main" id="{A83E840E-F96C-4697-945E-918282CA9939}"/>
                  </a:ext>
                </a:extLst>
              </p:cNvPr>
              <p:cNvPicPr>
                <a:picLocks noChangeAspect="1"/>
              </p:cNvPicPr>
              <p:nvPr/>
            </p:nvPicPr>
            <p:blipFill rotWithShape="1">
              <a:blip r:embed="rId4">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60" name="TextBox 59">
                <a:extLst>
                  <a:ext uri="{FF2B5EF4-FFF2-40B4-BE49-F238E27FC236}">
                    <a16:creationId xmlns:a16="http://schemas.microsoft.com/office/drawing/2014/main" id="{120DD170-DA73-4400-80D7-14F5E0A78EB4}"/>
                  </a:ext>
                </a:extLst>
              </p:cNvPr>
              <p:cNvSpPr txBox="1"/>
              <p:nvPr/>
            </p:nvSpPr>
            <p:spPr>
              <a:xfrm>
                <a:off x="6660863" y="4778453"/>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61" name="Graphic 60" descr="Close with solid fill">
                <a:extLst>
                  <a:ext uri="{FF2B5EF4-FFF2-40B4-BE49-F238E27FC236}">
                    <a16:creationId xmlns:a16="http://schemas.microsoft.com/office/drawing/2014/main" id="{39A086BD-42A6-48B6-83DF-42E2FE533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0724" y="4745375"/>
                <a:ext cx="466265" cy="466265"/>
              </a:xfrm>
              <a:prstGeom prst="rect">
                <a:avLst/>
              </a:prstGeom>
            </p:spPr>
          </p:pic>
        </p:grpSp>
      </p:grpSp>
      <p:grpSp>
        <p:nvGrpSpPr>
          <p:cNvPr id="69" name="Group 68">
            <a:extLst>
              <a:ext uri="{FF2B5EF4-FFF2-40B4-BE49-F238E27FC236}">
                <a16:creationId xmlns:a16="http://schemas.microsoft.com/office/drawing/2014/main" id="{16CE2E07-A11A-49FA-AC2D-068F34F7189F}"/>
              </a:ext>
            </a:extLst>
          </p:cNvPr>
          <p:cNvGrpSpPr/>
          <p:nvPr/>
        </p:nvGrpSpPr>
        <p:grpSpPr>
          <a:xfrm>
            <a:off x="3637084" y="3537426"/>
            <a:ext cx="914401" cy="1320867"/>
            <a:chOff x="4065847" y="3923036"/>
            <a:chExt cx="914401" cy="1320867"/>
          </a:xfrm>
        </p:grpSpPr>
        <p:pic>
          <p:nvPicPr>
            <p:cNvPr id="71" name="Graphic 70" descr="Line arrow: Counter-clockwise curve with solid fill">
              <a:extLst>
                <a:ext uri="{FF2B5EF4-FFF2-40B4-BE49-F238E27FC236}">
                  <a16:creationId xmlns:a16="http://schemas.microsoft.com/office/drawing/2014/main" id="{A1204FD9-347D-4F70-90DD-5D893D9EF3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7513743" flipV="1">
              <a:off x="4065847" y="4329503"/>
              <a:ext cx="914400" cy="914400"/>
            </a:xfrm>
            <a:prstGeom prst="rect">
              <a:avLst/>
            </a:prstGeom>
          </p:spPr>
        </p:pic>
        <p:pic>
          <p:nvPicPr>
            <p:cNvPr id="72" name="Graphic 71" descr="Line arrow: Counter-clockwise curve with solid fill">
              <a:extLst>
                <a:ext uri="{FF2B5EF4-FFF2-40B4-BE49-F238E27FC236}">
                  <a16:creationId xmlns:a16="http://schemas.microsoft.com/office/drawing/2014/main" id="{80857F52-C2DD-420D-BAC8-D2DA19D103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4176432">
              <a:off x="4065848" y="3923036"/>
              <a:ext cx="914400" cy="914400"/>
            </a:xfrm>
            <a:prstGeom prst="rect">
              <a:avLst/>
            </a:prstGeom>
          </p:spPr>
        </p:pic>
      </p:grpSp>
      <p:pic>
        <p:nvPicPr>
          <p:cNvPr id="16" name="Picture 15" descr="Diagram&#10;&#10;Description automatically generated with low confidence">
            <a:extLst>
              <a:ext uri="{FF2B5EF4-FFF2-40B4-BE49-F238E27FC236}">
                <a16:creationId xmlns:a16="http://schemas.microsoft.com/office/drawing/2014/main" id="{463FED99-8605-42CF-B187-456959542B43}"/>
              </a:ext>
            </a:extLst>
          </p:cNvPr>
          <p:cNvPicPr>
            <a:picLocks noChangeAspect="1"/>
          </p:cNvPicPr>
          <p:nvPr/>
        </p:nvPicPr>
        <p:blipFill rotWithShape="1">
          <a:blip r:embed="rId11">
            <a:extLst>
              <a:ext uri="{28A0092B-C50C-407E-A947-70E740481C1C}">
                <a14:useLocalDpi xmlns:a14="http://schemas.microsoft.com/office/drawing/2010/main" val="0"/>
              </a:ext>
            </a:extLst>
          </a:blip>
          <a:srcRect l="20091" t="22721" r="21005" b="16969"/>
          <a:stretch/>
        </p:blipFill>
        <p:spPr>
          <a:xfrm>
            <a:off x="4617071" y="2167150"/>
            <a:ext cx="1832742" cy="1876469"/>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6ECEF5C1-B6FD-46C5-9433-5004E8A329A4}"/>
              </a:ext>
            </a:extLst>
          </p:cNvPr>
          <p:cNvPicPr>
            <a:picLocks noChangeAspect="1"/>
          </p:cNvPicPr>
          <p:nvPr/>
        </p:nvPicPr>
        <p:blipFill rotWithShape="1">
          <a:blip r:embed="rId12">
            <a:extLst>
              <a:ext uri="{28A0092B-C50C-407E-A947-70E740481C1C}">
                <a14:useLocalDpi xmlns:a14="http://schemas.microsoft.com/office/drawing/2010/main" val="0"/>
              </a:ext>
            </a:extLst>
          </a:blip>
          <a:srcRect l="18545" t="18244" r="24751" b="19788"/>
          <a:stretch/>
        </p:blipFill>
        <p:spPr>
          <a:xfrm>
            <a:off x="4996193" y="4728441"/>
            <a:ext cx="1670914" cy="1826045"/>
          </a:xfrm>
          <a:prstGeom prst="rect">
            <a:avLst/>
          </a:prstGeom>
        </p:spPr>
      </p:pic>
      <p:pic>
        <p:nvPicPr>
          <p:cNvPr id="27" name="Picture 26" descr="A picture containing clock, gauge&#10;&#10;Description automatically generated">
            <a:extLst>
              <a:ext uri="{FF2B5EF4-FFF2-40B4-BE49-F238E27FC236}">
                <a16:creationId xmlns:a16="http://schemas.microsoft.com/office/drawing/2014/main" id="{2604540A-91AC-4549-ADCA-5B9EC2401F59}"/>
              </a:ext>
            </a:extLst>
          </p:cNvPr>
          <p:cNvPicPr>
            <a:picLocks noChangeAspect="1"/>
          </p:cNvPicPr>
          <p:nvPr/>
        </p:nvPicPr>
        <p:blipFill rotWithShape="1">
          <a:blip r:embed="rId13">
            <a:extLst>
              <a:ext uri="{28A0092B-C50C-407E-A947-70E740481C1C}">
                <a14:useLocalDpi xmlns:a14="http://schemas.microsoft.com/office/drawing/2010/main" val="0"/>
              </a:ext>
            </a:extLst>
          </a:blip>
          <a:srcRect l="38431" t="38257" r="32901" b="31571"/>
          <a:stretch/>
        </p:blipFill>
        <p:spPr>
          <a:xfrm>
            <a:off x="6421228" y="2717067"/>
            <a:ext cx="1008897" cy="1061848"/>
          </a:xfrm>
          <a:prstGeom prst="rect">
            <a:avLst/>
          </a:prstGeom>
        </p:spPr>
      </p:pic>
      <p:pic>
        <p:nvPicPr>
          <p:cNvPr id="73" name="Picture 72" descr="A picture containing clock, gauge&#10;&#10;Description automatically generated">
            <a:extLst>
              <a:ext uri="{FF2B5EF4-FFF2-40B4-BE49-F238E27FC236}">
                <a16:creationId xmlns:a16="http://schemas.microsoft.com/office/drawing/2014/main" id="{9A74587C-433D-4308-A9EB-8B9A4E095D0E}"/>
              </a:ext>
            </a:extLst>
          </p:cNvPr>
          <p:cNvPicPr>
            <a:picLocks noChangeAspect="1"/>
          </p:cNvPicPr>
          <p:nvPr/>
        </p:nvPicPr>
        <p:blipFill rotWithShape="1">
          <a:blip r:embed="rId13">
            <a:duotone>
              <a:prstClr val="black"/>
              <a:srgbClr val="00B050">
                <a:tint val="45000"/>
                <a:satMod val="400000"/>
              </a:srgbClr>
            </a:duotone>
            <a:extLst>
              <a:ext uri="{28A0092B-C50C-407E-A947-70E740481C1C}">
                <a14:useLocalDpi xmlns:a14="http://schemas.microsoft.com/office/drawing/2010/main" val="0"/>
              </a:ext>
            </a:extLst>
          </a:blip>
          <a:srcRect l="38431" t="38257" r="32901" b="31571"/>
          <a:stretch/>
        </p:blipFill>
        <p:spPr>
          <a:xfrm>
            <a:off x="6536481" y="5113471"/>
            <a:ext cx="1008897" cy="1061848"/>
          </a:xfrm>
          <a:prstGeom prst="rect">
            <a:avLst/>
          </a:prstGeom>
        </p:spPr>
      </p:pic>
      <p:pic>
        <p:nvPicPr>
          <p:cNvPr id="1026" name="Picture 2" descr="Image result for energy star logo">
            <a:extLst>
              <a:ext uri="{FF2B5EF4-FFF2-40B4-BE49-F238E27FC236}">
                <a16:creationId xmlns:a16="http://schemas.microsoft.com/office/drawing/2014/main" id="{24B874C1-CF57-4B32-ACE6-6B90C5F7F09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48766"/>
          <a:stretch/>
        </p:blipFill>
        <p:spPr bwMode="auto">
          <a:xfrm>
            <a:off x="4299776" y="2719504"/>
            <a:ext cx="778452" cy="612108"/>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F09FAF34-3C13-49C8-BA78-F97F722F58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68522" y="4638609"/>
            <a:ext cx="837277" cy="837277"/>
          </a:xfrm>
          <a:prstGeom prst="rect">
            <a:avLst/>
          </a:prstGeom>
        </p:spPr>
      </p:pic>
      <p:sp>
        <p:nvSpPr>
          <p:cNvPr id="75" name="TextBox 74">
            <a:extLst>
              <a:ext uri="{FF2B5EF4-FFF2-40B4-BE49-F238E27FC236}">
                <a16:creationId xmlns:a16="http://schemas.microsoft.com/office/drawing/2014/main" id="{C2777EBB-98DB-4204-926B-B16454724544}"/>
              </a:ext>
            </a:extLst>
          </p:cNvPr>
          <p:cNvSpPr txBox="1"/>
          <p:nvPr/>
        </p:nvSpPr>
        <p:spPr>
          <a:xfrm>
            <a:off x="7560458" y="2563893"/>
            <a:ext cx="3373228"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Properties wanting to qualify with Energy Star for Existing Buildings Certification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1BE429-9AF9-4E5D-9D9B-2C8B0D5AECB6}"/>
              </a:ext>
            </a:extLst>
          </p:cNvPr>
          <p:cNvSpPr txBox="1"/>
          <p:nvPr/>
        </p:nvSpPr>
        <p:spPr>
          <a:xfrm>
            <a:off x="7560458" y="4995811"/>
            <a:ext cx="3020456"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Properties wanting to qualify with Green Certification (HUD Recognized or Other)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349F47FC-8C61-41EF-BEBF-6511D930A2BA}"/>
              </a:ext>
            </a:extLst>
          </p:cNvPr>
          <p:cNvSpPr/>
          <p:nvPr/>
        </p:nvSpPr>
        <p:spPr>
          <a:xfrm>
            <a:off x="6493159" y="2426164"/>
            <a:ext cx="4868879" cy="1352751"/>
          </a:xfrm>
          <a:prstGeom prst="roundRect">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pic>
        <p:nvPicPr>
          <p:cNvPr id="25" name="Graphic 24" descr="Badge with solid fill">
            <a:extLst>
              <a:ext uri="{FF2B5EF4-FFF2-40B4-BE49-F238E27FC236}">
                <a16:creationId xmlns:a16="http://schemas.microsoft.com/office/drawing/2014/main" id="{4A161A5D-9977-4AEE-9CA3-9DA4A0B766A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30250" y="995758"/>
            <a:ext cx="914400" cy="914400"/>
          </a:xfrm>
          <a:prstGeom prst="rect">
            <a:avLst/>
          </a:prstGeom>
        </p:spPr>
      </p:pic>
      <p:pic>
        <p:nvPicPr>
          <p:cNvPr id="3" name="Picture 2">
            <a:extLst>
              <a:ext uri="{FF2B5EF4-FFF2-40B4-BE49-F238E27FC236}">
                <a16:creationId xmlns:a16="http://schemas.microsoft.com/office/drawing/2014/main" id="{440F6E69-2EAE-4ED2-94C2-144C248F154B}"/>
              </a:ext>
            </a:extLst>
          </p:cNvPr>
          <p:cNvPicPr>
            <a:picLocks noChangeAspect="1"/>
          </p:cNvPicPr>
          <p:nvPr/>
        </p:nvPicPr>
        <p:blipFill>
          <a:blip r:embed="rId19"/>
          <a:stretch>
            <a:fillRect/>
          </a:stretch>
        </p:blipFill>
        <p:spPr>
          <a:xfrm>
            <a:off x="219447" y="803055"/>
            <a:ext cx="662603" cy="662603"/>
          </a:xfrm>
          <a:prstGeom prst="rect">
            <a:avLst/>
          </a:prstGeom>
        </p:spPr>
      </p:pic>
      <p:sp>
        <p:nvSpPr>
          <p:cNvPr id="28" name="Slide Number Placeholder 4">
            <a:extLst>
              <a:ext uri="{FF2B5EF4-FFF2-40B4-BE49-F238E27FC236}">
                <a16:creationId xmlns:a16="http://schemas.microsoft.com/office/drawing/2014/main" id="{C5C9D429-FF3A-47C6-A4F0-6EE83C2001A3}"/>
              </a:ext>
            </a:extLst>
          </p:cNvPr>
          <p:cNvSpPr txBox="1">
            <a:spLocks/>
          </p:cNvSpPr>
          <p:nvPr/>
        </p:nvSpPr>
        <p:spPr>
          <a:xfrm>
            <a:off x="3281218" y="64325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11</a:t>
            </a:fld>
            <a:endParaRPr lang="en-US" b="1" dirty="0">
              <a:solidFill>
                <a:schemeClr val="tx1"/>
              </a:solidFill>
            </a:endParaRPr>
          </a:p>
        </p:txBody>
      </p:sp>
    </p:spTree>
    <p:extLst>
      <p:ext uri="{BB962C8B-B14F-4D97-AF65-F5344CB8AC3E}">
        <p14:creationId xmlns:p14="http://schemas.microsoft.com/office/powerpoint/2010/main" val="490427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B3A6-16DD-4C4B-84A4-023F21AB1E42}"/>
              </a:ext>
            </a:extLst>
          </p:cNvPr>
          <p:cNvSpPr>
            <a:spLocks noGrp="1"/>
          </p:cNvSpPr>
          <p:nvPr>
            <p:ph type="title"/>
          </p:nvPr>
        </p:nvSpPr>
        <p:spPr>
          <a:xfrm>
            <a:off x="1653363" y="-70975"/>
            <a:ext cx="9367203" cy="1188720"/>
          </a:xfrm>
        </p:spPr>
        <p:txBody>
          <a:bodyPr>
            <a:normAutofit/>
          </a:bodyPr>
          <a:lstStyle/>
          <a:p>
            <a:r>
              <a:rPr lang="en-US" dirty="0"/>
              <a:t>Green MIP Requirements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15E1DB5-9005-421B-8503-8A63B2E9260C}"/>
              </a:ext>
            </a:extLst>
          </p:cNvPr>
          <p:cNvSpPr>
            <a:spLocks noGrp="1"/>
          </p:cNvSpPr>
          <p:nvPr>
            <p:ph idx="1"/>
          </p:nvPr>
        </p:nvSpPr>
        <p:spPr>
          <a:xfrm>
            <a:off x="1239303" y="1192424"/>
            <a:ext cx="10974066" cy="603767"/>
          </a:xfrm>
        </p:spPr>
        <p:txBody>
          <a:bodyPr>
            <a:normAutofit/>
          </a:bodyPr>
          <a:lstStyle/>
          <a:p>
            <a:pPr marL="0" indent="0">
              <a:buNone/>
            </a:pPr>
            <a:r>
              <a:rPr lang="en-US" dirty="0"/>
              <a:t>A. Properties Qualifying with Energy Star for Existing Buildings (MAP 6.6.2)</a:t>
            </a:r>
          </a:p>
        </p:txBody>
      </p:sp>
      <p:grpSp>
        <p:nvGrpSpPr>
          <p:cNvPr id="3" name="Group 2">
            <a:extLst>
              <a:ext uri="{FF2B5EF4-FFF2-40B4-BE49-F238E27FC236}">
                <a16:creationId xmlns:a16="http://schemas.microsoft.com/office/drawing/2014/main" id="{D059FA9D-6712-49BD-9B56-90E3F71279A1}"/>
              </a:ext>
            </a:extLst>
          </p:cNvPr>
          <p:cNvGrpSpPr/>
          <p:nvPr/>
        </p:nvGrpSpPr>
        <p:grpSpPr>
          <a:xfrm>
            <a:off x="348935" y="3487223"/>
            <a:ext cx="1832742" cy="1876469"/>
            <a:chOff x="4617071" y="2167150"/>
            <a:chExt cx="1832742" cy="1876469"/>
          </a:xfrm>
        </p:grpSpPr>
        <p:pic>
          <p:nvPicPr>
            <p:cNvPr id="16" name="Picture 15" descr="Diagram&#10;&#10;Description automatically generated with low confidence">
              <a:extLst>
                <a:ext uri="{FF2B5EF4-FFF2-40B4-BE49-F238E27FC236}">
                  <a16:creationId xmlns:a16="http://schemas.microsoft.com/office/drawing/2014/main" id="{463FED99-8605-42CF-B187-456959542B43}"/>
                </a:ext>
              </a:extLst>
            </p:cNvPr>
            <p:cNvPicPr>
              <a:picLocks noChangeAspect="1"/>
            </p:cNvPicPr>
            <p:nvPr/>
          </p:nvPicPr>
          <p:blipFill rotWithShape="1">
            <a:blip r:embed="rId3">
              <a:extLst>
                <a:ext uri="{28A0092B-C50C-407E-A947-70E740481C1C}">
                  <a14:useLocalDpi xmlns:a14="http://schemas.microsoft.com/office/drawing/2010/main" val="0"/>
                </a:ext>
              </a:extLst>
            </a:blip>
            <a:srcRect l="20091" t="22721" r="21005" b="16969"/>
            <a:stretch/>
          </p:blipFill>
          <p:spPr>
            <a:xfrm>
              <a:off x="4617071" y="2167150"/>
              <a:ext cx="1832742" cy="1876469"/>
            </a:xfrm>
            <a:prstGeom prst="rect">
              <a:avLst/>
            </a:prstGeom>
          </p:spPr>
        </p:pic>
        <p:pic>
          <p:nvPicPr>
            <p:cNvPr id="1026" name="Picture 2" descr="Image result for energy star logo">
              <a:extLst>
                <a:ext uri="{FF2B5EF4-FFF2-40B4-BE49-F238E27FC236}">
                  <a16:creationId xmlns:a16="http://schemas.microsoft.com/office/drawing/2014/main" id="{24B874C1-CF57-4B32-ACE6-6B90C5F7F0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766"/>
            <a:stretch/>
          </p:blipFill>
          <p:spPr bwMode="auto">
            <a:xfrm>
              <a:off x="5435731" y="2756292"/>
              <a:ext cx="778452" cy="612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A887D6A0-9C31-4E51-9A6C-02E9CE0DF6F7}"/>
              </a:ext>
            </a:extLst>
          </p:cNvPr>
          <p:cNvGrpSpPr/>
          <p:nvPr/>
        </p:nvGrpSpPr>
        <p:grpSpPr>
          <a:xfrm>
            <a:off x="3664059" y="3649417"/>
            <a:ext cx="6248400" cy="779670"/>
            <a:chOff x="5457773" y="3988701"/>
            <a:chExt cx="6248400" cy="779670"/>
          </a:xfrm>
        </p:grpSpPr>
        <p:sp>
          <p:nvSpPr>
            <p:cNvPr id="26" name="Rectangle: Rounded Corners 25">
              <a:extLst>
                <a:ext uri="{FF2B5EF4-FFF2-40B4-BE49-F238E27FC236}">
                  <a16:creationId xmlns:a16="http://schemas.microsoft.com/office/drawing/2014/main" id="{99BC5A57-C828-4293-AD18-34EE4D393C32}"/>
                </a:ext>
              </a:extLst>
            </p:cNvPr>
            <p:cNvSpPr/>
            <p:nvPr/>
          </p:nvSpPr>
          <p:spPr>
            <a:xfrm>
              <a:off x="5457773" y="3988702"/>
              <a:ext cx="6248400" cy="779669"/>
            </a:xfrm>
            <a:prstGeom prst="roundRect">
              <a:avLst>
                <a:gd name="adj" fmla="val 10000"/>
              </a:avLst>
            </a:prstGeom>
            <a:solidFill>
              <a:srgbClr val="00B0F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grpSp>
          <p:nvGrpSpPr>
            <p:cNvPr id="28" name="Group 27">
              <a:extLst>
                <a:ext uri="{FF2B5EF4-FFF2-40B4-BE49-F238E27FC236}">
                  <a16:creationId xmlns:a16="http://schemas.microsoft.com/office/drawing/2014/main" id="{B9659188-800D-4D93-8B2F-5E5B82B09212}"/>
                </a:ext>
              </a:extLst>
            </p:cNvPr>
            <p:cNvGrpSpPr/>
            <p:nvPr/>
          </p:nvGrpSpPr>
          <p:grpSpPr>
            <a:xfrm>
              <a:off x="5607682" y="3988701"/>
              <a:ext cx="5996989" cy="779669"/>
              <a:chOff x="5569582" y="3988701"/>
              <a:chExt cx="5996989" cy="779669"/>
            </a:xfrm>
          </p:grpSpPr>
          <p:grpSp>
            <p:nvGrpSpPr>
              <p:cNvPr id="29" name="Group 28">
                <a:extLst>
                  <a:ext uri="{FF2B5EF4-FFF2-40B4-BE49-F238E27FC236}">
                    <a16:creationId xmlns:a16="http://schemas.microsoft.com/office/drawing/2014/main" id="{D91E8226-47D0-4868-9A61-CACBC61FD63C}"/>
                  </a:ext>
                </a:extLst>
              </p:cNvPr>
              <p:cNvGrpSpPr/>
              <p:nvPr/>
            </p:nvGrpSpPr>
            <p:grpSpPr>
              <a:xfrm>
                <a:off x="6218690" y="3988701"/>
                <a:ext cx="5347881" cy="779669"/>
                <a:chOff x="900518" y="976416"/>
                <a:chExt cx="5347881" cy="779669"/>
              </a:xfrm>
            </p:grpSpPr>
            <p:sp>
              <p:nvSpPr>
                <p:cNvPr id="32" name="Rectangle 31">
                  <a:extLst>
                    <a:ext uri="{FF2B5EF4-FFF2-40B4-BE49-F238E27FC236}">
                      <a16:creationId xmlns:a16="http://schemas.microsoft.com/office/drawing/2014/main" id="{E2FBE332-3EBD-477B-8537-495E44329596}"/>
                    </a:ext>
                  </a:extLst>
                </p:cNvPr>
                <p:cNvSpPr/>
                <p:nvPr/>
              </p:nvSpPr>
              <p:spPr>
                <a:xfrm>
                  <a:off x="900518" y="976416"/>
                  <a:ext cx="5347881"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33" name="TextBox 32">
                  <a:extLst>
                    <a:ext uri="{FF2B5EF4-FFF2-40B4-BE49-F238E27FC236}">
                      <a16:creationId xmlns:a16="http://schemas.microsoft.com/office/drawing/2014/main" id="{D51658A9-4139-4E1C-9B3A-90477587C89C}"/>
                    </a:ext>
                  </a:extLst>
                </p:cNvPr>
                <p:cNvSpPr txBox="1"/>
                <p:nvPr/>
              </p:nvSpPr>
              <p:spPr>
                <a:xfrm>
                  <a:off x="900518" y="976416"/>
                  <a:ext cx="5347881"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12 consecutive months of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min. occupancy</a:t>
                  </a: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YES</a:t>
                  </a:r>
                </a:p>
                <a:p>
                  <a:pPr marL="285750" marR="0" lvl="0" indent="-285750"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Energy Star Existing Buildings w/ Score: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90+</a:t>
                  </a:r>
                </a:p>
                <a:p>
                  <a:pPr marL="285750" marR="0" lvl="0" indent="-285750"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Submitted with the Firm Application</a:t>
                  </a:r>
                </a:p>
              </p:txBody>
            </p:sp>
          </p:grpSp>
          <p:sp>
            <p:nvSpPr>
              <p:cNvPr id="30" name="Rectangle 29">
                <a:extLst>
                  <a:ext uri="{FF2B5EF4-FFF2-40B4-BE49-F238E27FC236}">
                    <a16:creationId xmlns:a16="http://schemas.microsoft.com/office/drawing/2014/main" id="{88FC36EC-FFF1-414E-B0D3-2737C898DC5D}"/>
                  </a:ext>
                </a:extLst>
              </p:cNvPr>
              <p:cNvSpPr/>
              <p:nvPr/>
            </p:nvSpPr>
            <p:spPr>
              <a:xfrm>
                <a:off x="5569582" y="4103311"/>
                <a:ext cx="550448" cy="550448"/>
              </a:xfrm>
              <a:prstGeom prst="rect">
                <a:avLst/>
              </a:prstGeom>
              <a:blipFill>
                <a:blip r:embed="rId5"/>
                <a:srcRect/>
                <a:stretch>
                  <a:fillRect t="-1000" b="-1000"/>
                </a:stretch>
              </a:blipFill>
              <a:ln w="19050">
                <a:solidFill>
                  <a:schemeClr val="bg1"/>
                </a:solid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sp>
        <p:nvSpPr>
          <p:cNvPr id="34" name="Content Placeholder 5">
            <a:extLst>
              <a:ext uri="{FF2B5EF4-FFF2-40B4-BE49-F238E27FC236}">
                <a16:creationId xmlns:a16="http://schemas.microsoft.com/office/drawing/2014/main" id="{6C70E75B-4F56-4652-8969-845B57E192BE}"/>
              </a:ext>
            </a:extLst>
          </p:cNvPr>
          <p:cNvSpPr txBox="1">
            <a:spLocks/>
          </p:cNvSpPr>
          <p:nvPr/>
        </p:nvSpPr>
        <p:spPr>
          <a:xfrm>
            <a:off x="3137553" y="1777421"/>
            <a:ext cx="8321006" cy="1549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Only allowed for applications filed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within 2 years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of MAP 2020 Publication Date (Deadline 12/18/2022);</a:t>
            </a:r>
          </a:p>
          <a:p>
            <a:pPr marL="457200" marR="0" lvl="0" indent="-457200" algn="l" defTabSz="914400" rtl="0" eaLnBrk="1" fontAlgn="auto" latinLnBrk="0" hangingPunct="1">
              <a:lnSpc>
                <a:spcPct val="90000"/>
              </a:lnSpc>
              <a:spcBef>
                <a:spcPts val="1000"/>
              </a:spcBef>
              <a:spcAft>
                <a:spcPts val="60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Certificate of Occupancy: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600"/>
              </a:spcAft>
              <a:buClrTx/>
              <a:buSzTx/>
              <a:buFont typeface="Arial" panose="020B0604020202020204" pitchFamily="34" charset="0"/>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ontent Placeholder 5">
            <a:extLst>
              <a:ext uri="{FF2B5EF4-FFF2-40B4-BE49-F238E27FC236}">
                <a16:creationId xmlns:a16="http://schemas.microsoft.com/office/drawing/2014/main" id="{E676F652-C990-4920-994B-117D08D86A7E}"/>
              </a:ext>
            </a:extLst>
          </p:cNvPr>
          <p:cNvSpPr txBox="1">
            <a:spLocks/>
          </p:cNvSpPr>
          <p:nvPr/>
        </p:nvSpPr>
        <p:spPr>
          <a:xfrm>
            <a:off x="2769570" y="5424953"/>
            <a:ext cx="7365131" cy="506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4"/>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MAP 6.4 (General Requirements), including:</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4"/>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Content Placeholder 5">
            <a:extLst>
              <a:ext uri="{FF2B5EF4-FFF2-40B4-BE49-F238E27FC236}">
                <a16:creationId xmlns:a16="http://schemas.microsoft.com/office/drawing/2014/main" id="{BC7B1186-575C-4C5E-A627-1F3A05F54A70}"/>
              </a:ext>
            </a:extLst>
          </p:cNvPr>
          <p:cNvSpPr txBox="1">
            <a:spLocks/>
          </p:cNvSpPr>
          <p:nvPr/>
        </p:nvSpPr>
        <p:spPr>
          <a:xfrm>
            <a:off x="3137552" y="3222020"/>
            <a:ext cx="7365131" cy="506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MAP 6.6.2</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startAt="3"/>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8A21A34F-03B6-45DC-8C71-B8D26170BB73}"/>
              </a:ext>
            </a:extLst>
          </p:cNvPr>
          <p:cNvGrpSpPr/>
          <p:nvPr/>
        </p:nvGrpSpPr>
        <p:grpSpPr>
          <a:xfrm>
            <a:off x="9493295" y="5885562"/>
            <a:ext cx="2559302" cy="779669"/>
            <a:chOff x="5173910" y="5407486"/>
            <a:chExt cx="2559302" cy="779669"/>
          </a:xfrm>
        </p:grpSpPr>
        <p:sp>
          <p:nvSpPr>
            <p:cNvPr id="47" name="Rectangle: Rounded Corners 46">
              <a:extLst>
                <a:ext uri="{FF2B5EF4-FFF2-40B4-BE49-F238E27FC236}">
                  <a16:creationId xmlns:a16="http://schemas.microsoft.com/office/drawing/2014/main" id="{25F14447-BC05-430A-AD24-57FF0A5801F1}"/>
                </a:ext>
              </a:extLst>
            </p:cNvPr>
            <p:cNvSpPr/>
            <p:nvPr/>
          </p:nvSpPr>
          <p:spPr>
            <a:xfrm>
              <a:off x="5173910" y="5407486"/>
              <a:ext cx="2241878" cy="779669"/>
            </a:xfrm>
            <a:prstGeom prst="roundRect">
              <a:avLst>
                <a:gd name="adj" fmla="val 10000"/>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9" name="TextBox 48">
              <a:extLst>
                <a:ext uri="{FF2B5EF4-FFF2-40B4-BE49-F238E27FC236}">
                  <a16:creationId xmlns:a16="http://schemas.microsoft.com/office/drawing/2014/main" id="{5103D10E-C8EF-4B73-9869-2F53DE13DC5F}"/>
                </a:ext>
              </a:extLst>
            </p:cNvPr>
            <p:cNvSpPr txBox="1"/>
            <p:nvPr/>
          </p:nvSpPr>
          <p:spPr>
            <a:xfrm>
              <a:off x="6074430" y="5407486"/>
              <a:ext cx="1658782"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100% Data Collection plan (6.4.5)</a:t>
              </a:r>
            </a:p>
          </p:txBody>
        </p:sp>
      </p:grpSp>
      <p:sp>
        <p:nvSpPr>
          <p:cNvPr id="52" name="Rectangle 51">
            <a:extLst>
              <a:ext uri="{FF2B5EF4-FFF2-40B4-BE49-F238E27FC236}">
                <a16:creationId xmlns:a16="http://schemas.microsoft.com/office/drawing/2014/main" id="{56681921-3D13-4599-B956-9A9A0983396B}"/>
              </a:ext>
            </a:extLst>
          </p:cNvPr>
          <p:cNvSpPr/>
          <p:nvPr/>
        </p:nvSpPr>
        <p:spPr>
          <a:xfrm>
            <a:off x="3630114" y="5876493"/>
            <a:ext cx="2873366"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grpSp>
        <p:nvGrpSpPr>
          <p:cNvPr id="4" name="Group 3">
            <a:extLst>
              <a:ext uri="{FF2B5EF4-FFF2-40B4-BE49-F238E27FC236}">
                <a16:creationId xmlns:a16="http://schemas.microsoft.com/office/drawing/2014/main" id="{ED9BFCD6-11CA-4D26-81B6-C89E4B8833BE}"/>
              </a:ext>
            </a:extLst>
          </p:cNvPr>
          <p:cNvGrpSpPr/>
          <p:nvPr/>
        </p:nvGrpSpPr>
        <p:grpSpPr>
          <a:xfrm>
            <a:off x="6401572" y="5876492"/>
            <a:ext cx="2927082" cy="779670"/>
            <a:chOff x="1947161" y="7074787"/>
            <a:chExt cx="2927082" cy="779670"/>
          </a:xfrm>
        </p:grpSpPr>
        <p:sp>
          <p:nvSpPr>
            <p:cNvPr id="65" name="Rectangle: Rounded Corners 64">
              <a:extLst>
                <a:ext uri="{FF2B5EF4-FFF2-40B4-BE49-F238E27FC236}">
                  <a16:creationId xmlns:a16="http://schemas.microsoft.com/office/drawing/2014/main" id="{56DA46B9-804E-4C5C-AC95-9CFC98CA9F74}"/>
                </a:ext>
              </a:extLst>
            </p:cNvPr>
            <p:cNvSpPr/>
            <p:nvPr/>
          </p:nvSpPr>
          <p:spPr>
            <a:xfrm>
              <a:off x="1947161" y="7074788"/>
              <a:ext cx="2886096" cy="779669"/>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67" name="TextBox 66">
              <a:extLst>
                <a:ext uri="{FF2B5EF4-FFF2-40B4-BE49-F238E27FC236}">
                  <a16:creationId xmlns:a16="http://schemas.microsoft.com/office/drawing/2014/main" id="{2D520E50-C2E7-47C2-9D10-914C3D1C9824}"/>
                </a:ext>
              </a:extLst>
            </p:cNvPr>
            <p:cNvSpPr txBox="1"/>
            <p:nvPr/>
          </p:nvSpPr>
          <p:spPr>
            <a:xfrm>
              <a:off x="2632365" y="7074787"/>
              <a:ext cx="2241878"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HUD-91070M Cert;</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HUD-92466 Rider 5 (6.4.3 &amp; 4)</a:t>
              </a:r>
            </a:p>
          </p:txBody>
        </p:sp>
      </p:grpSp>
      <p:grpSp>
        <p:nvGrpSpPr>
          <p:cNvPr id="5" name="Group 4">
            <a:extLst>
              <a:ext uri="{FF2B5EF4-FFF2-40B4-BE49-F238E27FC236}">
                <a16:creationId xmlns:a16="http://schemas.microsoft.com/office/drawing/2014/main" id="{43FA531E-A9BC-4DC8-859C-554BD173875A}"/>
              </a:ext>
            </a:extLst>
          </p:cNvPr>
          <p:cNvGrpSpPr/>
          <p:nvPr/>
        </p:nvGrpSpPr>
        <p:grpSpPr>
          <a:xfrm>
            <a:off x="2831096" y="5876493"/>
            <a:ext cx="3582563" cy="779670"/>
            <a:chOff x="2831096" y="5876493"/>
            <a:chExt cx="3582563" cy="779670"/>
          </a:xfrm>
        </p:grpSpPr>
        <p:sp>
          <p:nvSpPr>
            <p:cNvPr id="51" name="Rectangle: Rounded Corners 50">
              <a:extLst>
                <a:ext uri="{FF2B5EF4-FFF2-40B4-BE49-F238E27FC236}">
                  <a16:creationId xmlns:a16="http://schemas.microsoft.com/office/drawing/2014/main" id="{2B1656E8-B4A9-4B2B-AC57-2A18D96325AA}"/>
                </a:ext>
              </a:extLst>
            </p:cNvPr>
            <p:cNvSpPr/>
            <p:nvPr/>
          </p:nvSpPr>
          <p:spPr>
            <a:xfrm>
              <a:off x="2831096" y="5876494"/>
              <a:ext cx="3364849" cy="779669"/>
            </a:xfrm>
            <a:prstGeom prst="roundRect">
              <a:avLst>
                <a:gd name="adj" fmla="val 10000"/>
              </a:avLst>
            </a:prstGeom>
            <a:solidFill>
              <a:srgbClr val="5B9BD5"/>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7" name="TextBox 56">
              <a:extLst>
                <a:ext uri="{FF2B5EF4-FFF2-40B4-BE49-F238E27FC236}">
                  <a16:creationId xmlns:a16="http://schemas.microsoft.com/office/drawing/2014/main" id="{2EEA7D1A-815A-4438-B2BE-4C34F0379AA7}"/>
                </a:ext>
              </a:extLst>
            </p:cNvPr>
            <p:cNvSpPr txBox="1"/>
            <p:nvPr/>
          </p:nvSpPr>
          <p:spPr>
            <a:xfrm>
              <a:off x="3630114" y="5876493"/>
              <a:ext cx="2783545"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Energy Star Appliances: </a:t>
              </a:r>
            </a:p>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Future replacements (6.4.2)</a:t>
              </a:r>
            </a:p>
          </p:txBody>
        </p:sp>
        <p:grpSp>
          <p:nvGrpSpPr>
            <p:cNvPr id="58" name="Group 57">
              <a:extLst>
                <a:ext uri="{FF2B5EF4-FFF2-40B4-BE49-F238E27FC236}">
                  <a16:creationId xmlns:a16="http://schemas.microsoft.com/office/drawing/2014/main" id="{23FD8283-0D2B-4876-95BC-9D21EB8D198B}"/>
                </a:ext>
              </a:extLst>
            </p:cNvPr>
            <p:cNvGrpSpPr/>
            <p:nvPr/>
          </p:nvGrpSpPr>
          <p:grpSpPr>
            <a:xfrm>
              <a:off x="2976853" y="5991102"/>
              <a:ext cx="550448" cy="550448"/>
              <a:chOff x="2233406" y="5657804"/>
              <a:chExt cx="550448" cy="550448"/>
            </a:xfrm>
          </p:grpSpPr>
          <p:sp>
            <p:nvSpPr>
              <p:cNvPr id="59" name="Rectangle 58">
                <a:extLst>
                  <a:ext uri="{FF2B5EF4-FFF2-40B4-BE49-F238E27FC236}">
                    <a16:creationId xmlns:a16="http://schemas.microsoft.com/office/drawing/2014/main" id="{9E02D0F6-69C1-468F-8F57-55E8C47FCF3C}"/>
                  </a:ext>
                </a:extLst>
              </p:cNvPr>
              <p:cNvSpPr/>
              <p:nvPr/>
            </p:nvSpPr>
            <p:spPr>
              <a:xfrm>
                <a:off x="2233406" y="5657804"/>
                <a:ext cx="550448" cy="550448"/>
              </a:xfrm>
              <a:prstGeom prst="rect">
                <a:avLst/>
              </a:prstGeom>
              <a:blipFill>
                <a:blip r:embed="rId5">
                  <a:alphaModFix amt="44000"/>
                </a:blip>
                <a:srcRect/>
                <a:stretch>
                  <a:fillRect t="-1000" b="-1000"/>
                </a:stretch>
              </a:blipFill>
              <a:ln w="19050">
                <a:solidFill>
                  <a:schemeClr val="bg1"/>
                </a:solid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0" name="Rectangle 59" descr="Add">
                <a:extLst>
                  <a:ext uri="{FF2B5EF4-FFF2-40B4-BE49-F238E27FC236}">
                    <a16:creationId xmlns:a16="http://schemas.microsoft.com/office/drawing/2014/main" id="{DD2C6B67-3FC7-4551-B553-00D0D34ED809}"/>
                  </a:ext>
                </a:extLst>
              </p:cNvPr>
              <p:cNvSpPr/>
              <p:nvPr/>
            </p:nvSpPr>
            <p:spPr>
              <a:xfrm>
                <a:off x="2306477" y="5711951"/>
                <a:ext cx="428818" cy="428818"/>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grpSp>
        <p:nvGrpSpPr>
          <p:cNvPr id="7" name="Group 6">
            <a:extLst>
              <a:ext uri="{FF2B5EF4-FFF2-40B4-BE49-F238E27FC236}">
                <a16:creationId xmlns:a16="http://schemas.microsoft.com/office/drawing/2014/main" id="{7237DC67-0720-4185-B002-99F5AC812C7C}"/>
              </a:ext>
            </a:extLst>
          </p:cNvPr>
          <p:cNvGrpSpPr/>
          <p:nvPr/>
        </p:nvGrpSpPr>
        <p:grpSpPr>
          <a:xfrm>
            <a:off x="6853736" y="2543273"/>
            <a:ext cx="3760498" cy="805069"/>
            <a:chOff x="-1814450" y="3301498"/>
            <a:chExt cx="3760498" cy="821035"/>
          </a:xfrm>
        </p:grpSpPr>
        <p:sp>
          <p:nvSpPr>
            <p:cNvPr id="61" name="Rectangle: Rounded Corners 60">
              <a:extLst>
                <a:ext uri="{FF2B5EF4-FFF2-40B4-BE49-F238E27FC236}">
                  <a16:creationId xmlns:a16="http://schemas.microsoft.com/office/drawing/2014/main" id="{E014DEDF-215C-4CE8-AF7A-7599FB3D89AA}"/>
                </a:ext>
              </a:extLst>
            </p:cNvPr>
            <p:cNvSpPr/>
            <p:nvPr/>
          </p:nvSpPr>
          <p:spPr>
            <a:xfrm>
              <a:off x="-1814450" y="3341035"/>
              <a:ext cx="3760498" cy="715282"/>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grpSp>
          <p:nvGrpSpPr>
            <p:cNvPr id="63" name="Group 62">
              <a:extLst>
                <a:ext uri="{FF2B5EF4-FFF2-40B4-BE49-F238E27FC236}">
                  <a16:creationId xmlns:a16="http://schemas.microsoft.com/office/drawing/2014/main" id="{E62275C8-75CE-474D-8AC6-66DD5D3E8886}"/>
                </a:ext>
              </a:extLst>
            </p:cNvPr>
            <p:cNvGrpSpPr/>
            <p:nvPr/>
          </p:nvGrpSpPr>
          <p:grpSpPr>
            <a:xfrm>
              <a:off x="-1053632" y="3301498"/>
              <a:ext cx="2999680" cy="821035"/>
              <a:chOff x="900518" y="-23571"/>
              <a:chExt cx="5347881" cy="805069"/>
            </a:xfrm>
          </p:grpSpPr>
          <p:sp>
            <p:nvSpPr>
              <p:cNvPr id="64" name="Rectangle 63">
                <a:extLst>
                  <a:ext uri="{FF2B5EF4-FFF2-40B4-BE49-F238E27FC236}">
                    <a16:creationId xmlns:a16="http://schemas.microsoft.com/office/drawing/2014/main" id="{57AC726E-D458-467C-AA1D-CA1AD773C544}"/>
                  </a:ext>
                </a:extLst>
              </p:cNvPr>
              <p:cNvSpPr/>
              <p:nvPr/>
            </p:nvSpPr>
            <p:spPr>
              <a:xfrm>
                <a:off x="900518" y="1829"/>
                <a:ext cx="5347881"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68" name="TextBox 67">
                <a:extLst>
                  <a:ext uri="{FF2B5EF4-FFF2-40B4-BE49-F238E27FC236}">
                    <a16:creationId xmlns:a16="http://schemas.microsoft.com/office/drawing/2014/main" id="{8370C1CC-6579-4C01-9912-383ED4FF1877}"/>
                  </a:ext>
                </a:extLst>
              </p:cNvPr>
              <p:cNvSpPr txBox="1"/>
              <p:nvPr/>
            </p:nvSpPr>
            <p:spPr>
              <a:xfrm>
                <a:off x="900518" y="-23571"/>
                <a:ext cx="5347881"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800100" rtl="0" eaLnBrk="1" fontAlgn="auto" latinLnBrk="0" hangingPunct="1">
                  <a:lnSpc>
                    <a:spcPct val="90000"/>
                  </a:lnSpc>
                  <a:spcBef>
                    <a:spcPct val="0"/>
                  </a:spcBef>
                  <a:spcAft>
                    <a:spcPts val="400"/>
                  </a:spcAft>
                  <a:buClrTx/>
                  <a:buSzTx/>
                  <a:buFontTx/>
                  <a:buNone/>
                  <a:tabLst/>
                  <a:defRPr/>
                </a:pPr>
                <a:r>
                  <a:rPr kumimoji="0" lang="en-US" sz="18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Issued within 3 years </a:t>
                </a:r>
              </a:p>
              <a:p>
                <a:pPr marL="0" marR="0" lvl="0" indent="0" algn="l" defTabSz="800100" rtl="0" eaLnBrk="1" fontAlgn="auto" latinLnBrk="0" hangingPunct="1">
                  <a:lnSpc>
                    <a:spcPct val="90000"/>
                  </a:lnSpc>
                  <a:spcBef>
                    <a:spcPct val="0"/>
                  </a:spcBef>
                  <a:spcAft>
                    <a:spcPts val="400"/>
                  </a:spcAft>
                  <a:buClrTx/>
                  <a:buSzTx/>
                  <a:buFontTx/>
                  <a:buNone/>
                  <a:tabLst/>
                  <a:defRPr/>
                </a:pPr>
                <a:r>
                  <a:rPr kumimoji="0" lang="en-US" sz="18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prior to date of application</a:t>
                </a:r>
              </a:p>
            </p:txBody>
          </p:sp>
        </p:grpSp>
      </p:grpSp>
      <p:grpSp>
        <p:nvGrpSpPr>
          <p:cNvPr id="11" name="Group 10">
            <a:extLst>
              <a:ext uri="{FF2B5EF4-FFF2-40B4-BE49-F238E27FC236}">
                <a16:creationId xmlns:a16="http://schemas.microsoft.com/office/drawing/2014/main" id="{BB2231A5-141F-4A58-B162-B696EEEF03F6}"/>
              </a:ext>
            </a:extLst>
          </p:cNvPr>
          <p:cNvGrpSpPr/>
          <p:nvPr/>
        </p:nvGrpSpPr>
        <p:grpSpPr>
          <a:xfrm>
            <a:off x="4529469" y="4535039"/>
            <a:ext cx="6484249" cy="794183"/>
            <a:chOff x="3664059" y="4535039"/>
            <a:chExt cx="6484249" cy="794183"/>
          </a:xfrm>
        </p:grpSpPr>
        <p:grpSp>
          <p:nvGrpSpPr>
            <p:cNvPr id="37" name="Group 36">
              <a:extLst>
                <a:ext uri="{FF2B5EF4-FFF2-40B4-BE49-F238E27FC236}">
                  <a16:creationId xmlns:a16="http://schemas.microsoft.com/office/drawing/2014/main" id="{54ED4F4D-571C-4DBE-BB54-0AEB44D95B37}"/>
                </a:ext>
              </a:extLst>
            </p:cNvPr>
            <p:cNvGrpSpPr/>
            <p:nvPr/>
          </p:nvGrpSpPr>
          <p:grpSpPr>
            <a:xfrm>
              <a:off x="3664059" y="4535039"/>
              <a:ext cx="6484249" cy="794183"/>
              <a:chOff x="5609227" y="3966756"/>
              <a:chExt cx="6484249" cy="794183"/>
            </a:xfrm>
          </p:grpSpPr>
          <p:sp>
            <p:nvSpPr>
              <p:cNvPr id="38" name="Rectangle: Rounded Corners 37">
                <a:extLst>
                  <a:ext uri="{FF2B5EF4-FFF2-40B4-BE49-F238E27FC236}">
                    <a16:creationId xmlns:a16="http://schemas.microsoft.com/office/drawing/2014/main" id="{44373C49-84C0-4CB0-A67E-0BF9DEC41C06}"/>
                  </a:ext>
                </a:extLst>
              </p:cNvPr>
              <p:cNvSpPr/>
              <p:nvPr/>
            </p:nvSpPr>
            <p:spPr>
              <a:xfrm>
                <a:off x="5609227" y="3966756"/>
                <a:ext cx="6248400" cy="77966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grpSp>
            <p:nvGrpSpPr>
              <p:cNvPr id="40" name="Group 39">
                <a:extLst>
                  <a:ext uri="{FF2B5EF4-FFF2-40B4-BE49-F238E27FC236}">
                    <a16:creationId xmlns:a16="http://schemas.microsoft.com/office/drawing/2014/main" id="{D5FF44D3-E1A1-413A-986A-407AC441D4CE}"/>
                  </a:ext>
                </a:extLst>
              </p:cNvPr>
              <p:cNvGrpSpPr/>
              <p:nvPr/>
            </p:nvGrpSpPr>
            <p:grpSpPr>
              <a:xfrm>
                <a:off x="6379117" y="3966756"/>
                <a:ext cx="5714359" cy="794183"/>
                <a:chOff x="769890" y="1951003"/>
                <a:chExt cx="5714359" cy="794183"/>
              </a:xfrm>
            </p:grpSpPr>
            <p:sp>
              <p:nvSpPr>
                <p:cNvPr id="44" name="Rectangle 43">
                  <a:extLst>
                    <a:ext uri="{FF2B5EF4-FFF2-40B4-BE49-F238E27FC236}">
                      <a16:creationId xmlns:a16="http://schemas.microsoft.com/office/drawing/2014/main" id="{EA1702D0-EB59-4434-8353-F345BE008853}"/>
                    </a:ext>
                  </a:extLst>
                </p:cNvPr>
                <p:cNvSpPr/>
                <p:nvPr/>
              </p:nvSpPr>
              <p:spPr>
                <a:xfrm>
                  <a:off x="900518" y="1951003"/>
                  <a:ext cx="5347881"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45" name="TextBox 44">
                  <a:extLst>
                    <a:ext uri="{FF2B5EF4-FFF2-40B4-BE49-F238E27FC236}">
                      <a16:creationId xmlns:a16="http://schemas.microsoft.com/office/drawing/2014/main" id="{F7CB3956-3B4C-4EE8-8E83-993BE35B0B4C}"/>
                    </a:ext>
                  </a:extLst>
                </p:cNvPr>
                <p:cNvSpPr txBox="1"/>
                <p:nvPr/>
              </p:nvSpPr>
              <p:spPr>
                <a:xfrm>
                  <a:off x="769890" y="1965517"/>
                  <a:ext cx="5714359"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12 consecutive months of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min. occupancy</a:t>
                  </a: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NO</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SEDI Score: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90+</a:t>
                  </a: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 NOT contingent on proposed repairs/upgrade</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Actual Energy Star Certification submitted within 15 months</a:t>
                  </a:r>
                </a:p>
              </p:txBody>
            </p:sp>
          </p:grpSp>
        </p:grpSp>
        <p:grpSp>
          <p:nvGrpSpPr>
            <p:cNvPr id="53" name="Group 52">
              <a:extLst>
                <a:ext uri="{FF2B5EF4-FFF2-40B4-BE49-F238E27FC236}">
                  <a16:creationId xmlns:a16="http://schemas.microsoft.com/office/drawing/2014/main" id="{97231B63-23A3-4EE6-B23D-CEA8816640BE}"/>
                </a:ext>
              </a:extLst>
            </p:cNvPr>
            <p:cNvGrpSpPr/>
            <p:nvPr/>
          </p:nvGrpSpPr>
          <p:grpSpPr>
            <a:xfrm>
              <a:off x="3743401" y="4604433"/>
              <a:ext cx="627078" cy="618682"/>
              <a:chOff x="3087950" y="4555068"/>
              <a:chExt cx="550995" cy="543617"/>
            </a:xfrm>
          </p:grpSpPr>
          <p:sp>
            <p:nvSpPr>
              <p:cNvPr id="54" name="Rectangle 53">
                <a:extLst>
                  <a:ext uri="{FF2B5EF4-FFF2-40B4-BE49-F238E27FC236}">
                    <a16:creationId xmlns:a16="http://schemas.microsoft.com/office/drawing/2014/main" id="{F1FED423-A0D4-435E-8CD2-0AF0207C733E}"/>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55" name="Rectangle 54">
                <a:extLst>
                  <a:ext uri="{FF2B5EF4-FFF2-40B4-BE49-F238E27FC236}">
                    <a16:creationId xmlns:a16="http://schemas.microsoft.com/office/drawing/2014/main" id="{231137BF-778A-411E-BCC9-189AAFFE3614}"/>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SEDI</a:t>
                </a:r>
                <a:endParaRPr kumimoji="0" lang="en-US" sz="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9" name="Picture 8">
            <a:extLst>
              <a:ext uri="{FF2B5EF4-FFF2-40B4-BE49-F238E27FC236}">
                <a16:creationId xmlns:a16="http://schemas.microsoft.com/office/drawing/2014/main" id="{D2D1ABBE-8DFA-4D02-B76B-EFDCC29308EA}"/>
              </a:ext>
            </a:extLst>
          </p:cNvPr>
          <p:cNvPicPr>
            <a:picLocks noChangeAspect="1"/>
          </p:cNvPicPr>
          <p:nvPr/>
        </p:nvPicPr>
        <p:blipFill>
          <a:blip r:embed="rId8"/>
          <a:stretch>
            <a:fillRect/>
          </a:stretch>
        </p:blipFill>
        <p:spPr>
          <a:xfrm>
            <a:off x="194986" y="754968"/>
            <a:ext cx="739340" cy="739340"/>
          </a:xfrm>
          <a:prstGeom prst="rect">
            <a:avLst/>
          </a:prstGeom>
        </p:spPr>
      </p:pic>
      <p:grpSp>
        <p:nvGrpSpPr>
          <p:cNvPr id="56" name="Group 55">
            <a:extLst>
              <a:ext uri="{FF2B5EF4-FFF2-40B4-BE49-F238E27FC236}">
                <a16:creationId xmlns:a16="http://schemas.microsoft.com/office/drawing/2014/main" id="{9A9FE773-EC30-489C-86C5-CBC74EBDD92C}"/>
              </a:ext>
            </a:extLst>
          </p:cNvPr>
          <p:cNvGrpSpPr/>
          <p:nvPr/>
        </p:nvGrpSpPr>
        <p:grpSpPr>
          <a:xfrm>
            <a:off x="3626828" y="4381713"/>
            <a:ext cx="1154840" cy="874230"/>
            <a:chOff x="4630395" y="3850706"/>
            <a:chExt cx="1154840" cy="874230"/>
          </a:xfrm>
        </p:grpSpPr>
        <p:pic>
          <p:nvPicPr>
            <p:cNvPr id="70" name="Graphic 69" descr="Line arrow: Clockwise curve with solid fill">
              <a:extLst>
                <a:ext uri="{FF2B5EF4-FFF2-40B4-BE49-F238E27FC236}">
                  <a16:creationId xmlns:a16="http://schemas.microsoft.com/office/drawing/2014/main" id="{9B4D99D0-285E-42A3-97EB-292D6DEB46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flipH="1">
              <a:off x="4923509" y="4280462"/>
              <a:ext cx="444474" cy="444474"/>
            </a:xfrm>
            <a:prstGeom prst="rect">
              <a:avLst/>
            </a:prstGeom>
          </p:spPr>
        </p:pic>
        <p:sp>
          <p:nvSpPr>
            <p:cNvPr id="71" name="TextBox 70">
              <a:extLst>
                <a:ext uri="{FF2B5EF4-FFF2-40B4-BE49-F238E27FC236}">
                  <a16:creationId xmlns:a16="http://schemas.microsoft.com/office/drawing/2014/main" id="{0F78E5FF-334A-467C-909C-FD6F1A55914A}"/>
                </a:ext>
              </a:extLst>
            </p:cNvPr>
            <p:cNvSpPr txBox="1"/>
            <p:nvPr/>
          </p:nvSpPr>
          <p:spPr>
            <a:xfrm>
              <a:off x="4630395" y="3850706"/>
              <a:ext cx="11548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or</a:t>
              </a:r>
              <a:endPar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3" name="Rectangle 72">
            <a:extLst>
              <a:ext uri="{FF2B5EF4-FFF2-40B4-BE49-F238E27FC236}">
                <a16:creationId xmlns:a16="http://schemas.microsoft.com/office/drawing/2014/main" id="{A546DB00-BDEF-4CD3-AC38-118588BDD45B}"/>
              </a:ext>
            </a:extLst>
          </p:cNvPr>
          <p:cNvSpPr/>
          <p:nvPr/>
        </p:nvSpPr>
        <p:spPr>
          <a:xfrm>
            <a:off x="9555257" y="5982549"/>
            <a:ext cx="631414" cy="631414"/>
          </a:xfrm>
          <a:prstGeom prst="rect">
            <a:avLst/>
          </a:prstGeom>
          <a:blipFill>
            <a:blip r:embed="rId11">
              <a:extLs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4" name="Rectangle 73">
            <a:extLst>
              <a:ext uri="{FF2B5EF4-FFF2-40B4-BE49-F238E27FC236}">
                <a16:creationId xmlns:a16="http://schemas.microsoft.com/office/drawing/2014/main" id="{E4D592D5-14F3-48BC-9A3E-C474EED1CBE4}"/>
              </a:ext>
            </a:extLst>
          </p:cNvPr>
          <p:cNvSpPr/>
          <p:nvPr/>
        </p:nvSpPr>
        <p:spPr>
          <a:xfrm>
            <a:off x="6428965" y="5947918"/>
            <a:ext cx="623480" cy="623480"/>
          </a:xfrm>
          <a:prstGeom prst="rect">
            <a:avLst/>
          </a:prstGeom>
          <a:blipFill>
            <a:blip r:embed="rId13">
              <a:extLst>
                <a:ext uri="{96DAC541-7B7A-43D3-8B79-37D633B846F1}">
                  <asvg:svgBlip xmlns:asvg="http://schemas.microsoft.com/office/drawing/2016/SVG/main" r:embed="rId14"/>
                </a:ext>
              </a:extLst>
            </a:blip>
            <a:srcRect/>
            <a:stretch>
              <a:fillRect l="-6000" r="-6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75" name="Rectangle 74">
            <a:extLst>
              <a:ext uri="{FF2B5EF4-FFF2-40B4-BE49-F238E27FC236}">
                <a16:creationId xmlns:a16="http://schemas.microsoft.com/office/drawing/2014/main" id="{B8BA2EFD-279C-435E-B5DD-5199AED526A4}"/>
              </a:ext>
            </a:extLst>
          </p:cNvPr>
          <p:cNvSpPr/>
          <p:nvPr/>
        </p:nvSpPr>
        <p:spPr>
          <a:xfrm>
            <a:off x="6926731" y="2622449"/>
            <a:ext cx="614829" cy="614829"/>
          </a:xfrm>
          <a:prstGeom prst="rect">
            <a:avLst/>
          </a:prstGeom>
          <a:blipFill>
            <a:blip r:embed="rId15">
              <a:extLst>
                <a:ext uri="{96DAC541-7B7A-43D3-8B79-37D633B846F1}">
                  <asvg:svgBlip xmlns:asvg="http://schemas.microsoft.com/office/drawing/2016/SVG/main" r:embed="rId1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2" name="Slide Number Placeholder 4">
            <a:extLst>
              <a:ext uri="{FF2B5EF4-FFF2-40B4-BE49-F238E27FC236}">
                <a16:creationId xmlns:a16="http://schemas.microsoft.com/office/drawing/2014/main" id="{B8C1E12C-7046-44A7-A33C-4C87C03A760D}"/>
              </a:ext>
            </a:extLst>
          </p:cNvPr>
          <p:cNvSpPr txBox="1">
            <a:spLocks/>
          </p:cNvSpPr>
          <p:nvPr/>
        </p:nvSpPr>
        <p:spPr>
          <a:xfrm>
            <a:off x="3281218" y="65468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12</a:t>
            </a:fld>
            <a:endParaRPr lang="en-US" b="1" dirty="0">
              <a:solidFill>
                <a:schemeClr val="tx1"/>
              </a:solidFill>
            </a:endParaRPr>
          </a:p>
        </p:txBody>
      </p:sp>
    </p:spTree>
    <p:extLst>
      <p:ext uri="{BB962C8B-B14F-4D97-AF65-F5344CB8AC3E}">
        <p14:creationId xmlns:p14="http://schemas.microsoft.com/office/powerpoint/2010/main" val="302721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B3A6-16DD-4C4B-84A4-023F21AB1E42}"/>
              </a:ext>
            </a:extLst>
          </p:cNvPr>
          <p:cNvSpPr>
            <a:spLocks noGrp="1"/>
          </p:cNvSpPr>
          <p:nvPr>
            <p:ph type="title"/>
          </p:nvPr>
        </p:nvSpPr>
        <p:spPr>
          <a:xfrm>
            <a:off x="1653363" y="-70975"/>
            <a:ext cx="9367203" cy="1188720"/>
          </a:xfrm>
        </p:spPr>
        <p:txBody>
          <a:bodyPr>
            <a:normAutofit/>
          </a:bodyPr>
          <a:lstStyle/>
          <a:p>
            <a:r>
              <a:rPr lang="en-US" dirty="0"/>
              <a:t>Green MIP Requirements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E15E1DB5-9005-421B-8503-8A63B2E9260C}"/>
              </a:ext>
            </a:extLst>
          </p:cNvPr>
          <p:cNvSpPr>
            <a:spLocks noGrp="1"/>
          </p:cNvSpPr>
          <p:nvPr>
            <p:ph idx="1"/>
          </p:nvPr>
        </p:nvSpPr>
        <p:spPr>
          <a:xfrm>
            <a:off x="1653363" y="1163775"/>
            <a:ext cx="10515600" cy="603767"/>
          </a:xfrm>
        </p:spPr>
        <p:txBody>
          <a:bodyPr/>
          <a:lstStyle/>
          <a:p>
            <a:pPr marL="0" indent="0">
              <a:buNone/>
            </a:pPr>
            <a:r>
              <a:rPr lang="en-US" dirty="0"/>
              <a:t>2) Properties WITHOUT Prior Green Certification Achieved</a:t>
            </a:r>
          </a:p>
        </p:txBody>
      </p:sp>
      <p:grpSp>
        <p:nvGrpSpPr>
          <p:cNvPr id="53" name="Group 52">
            <a:extLst>
              <a:ext uri="{FF2B5EF4-FFF2-40B4-BE49-F238E27FC236}">
                <a16:creationId xmlns:a16="http://schemas.microsoft.com/office/drawing/2014/main" id="{5372ECD3-311B-4195-A1AB-A37A2C5D1B71}"/>
              </a:ext>
            </a:extLst>
          </p:cNvPr>
          <p:cNvGrpSpPr/>
          <p:nvPr/>
        </p:nvGrpSpPr>
        <p:grpSpPr>
          <a:xfrm>
            <a:off x="21751" y="3429000"/>
            <a:ext cx="3592934" cy="2819399"/>
            <a:chOff x="5350886" y="4272954"/>
            <a:chExt cx="3592934" cy="2819399"/>
          </a:xfrm>
        </p:grpSpPr>
        <p:pic>
          <p:nvPicPr>
            <p:cNvPr id="54" name="Picture 53">
              <a:extLst>
                <a:ext uri="{FF2B5EF4-FFF2-40B4-BE49-F238E27FC236}">
                  <a16:creationId xmlns:a16="http://schemas.microsoft.com/office/drawing/2014/main" id="{F02B1E13-0F08-4236-A4BD-632899C4E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886" y="4272954"/>
              <a:ext cx="2819399" cy="2819399"/>
            </a:xfrm>
            <a:prstGeom prst="rect">
              <a:avLst/>
            </a:prstGeom>
          </p:spPr>
        </p:pic>
        <p:grpSp>
          <p:nvGrpSpPr>
            <p:cNvPr id="56" name="Group 55">
              <a:extLst>
                <a:ext uri="{FF2B5EF4-FFF2-40B4-BE49-F238E27FC236}">
                  <a16:creationId xmlns:a16="http://schemas.microsoft.com/office/drawing/2014/main" id="{F81F186C-6CA1-4B54-A63F-FB30F4C900EC}"/>
                </a:ext>
              </a:extLst>
            </p:cNvPr>
            <p:cNvGrpSpPr/>
            <p:nvPr/>
          </p:nvGrpSpPr>
          <p:grpSpPr>
            <a:xfrm>
              <a:off x="6732394" y="4568521"/>
              <a:ext cx="2211426" cy="1003874"/>
              <a:chOff x="6086935" y="4568521"/>
              <a:chExt cx="2211426" cy="1003874"/>
            </a:xfrm>
          </p:grpSpPr>
          <p:pic>
            <p:nvPicPr>
              <p:cNvPr id="58" name="Picture 57" descr="Icon&#10;&#10;Description automatically generated">
                <a:extLst>
                  <a:ext uri="{FF2B5EF4-FFF2-40B4-BE49-F238E27FC236}">
                    <a16:creationId xmlns:a16="http://schemas.microsoft.com/office/drawing/2014/main" id="{A83E840E-F96C-4697-945E-918282CA9939}"/>
                  </a:ext>
                </a:extLst>
              </p:cNvPr>
              <p:cNvPicPr>
                <a:picLocks noChangeAspect="1"/>
              </p:cNvPicPr>
              <p:nvPr/>
            </p:nvPicPr>
            <p:blipFill rotWithShape="1">
              <a:blip r:embed="rId4">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60" name="TextBox 59">
                <a:extLst>
                  <a:ext uri="{FF2B5EF4-FFF2-40B4-BE49-F238E27FC236}">
                    <a16:creationId xmlns:a16="http://schemas.microsoft.com/office/drawing/2014/main" id="{120DD170-DA73-4400-80D7-14F5E0A78EB4}"/>
                  </a:ext>
                </a:extLst>
              </p:cNvPr>
              <p:cNvSpPr txBox="1"/>
              <p:nvPr/>
            </p:nvSpPr>
            <p:spPr>
              <a:xfrm>
                <a:off x="6660863" y="4778453"/>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61" name="Graphic 60" descr="Close with solid fill">
                <a:extLst>
                  <a:ext uri="{FF2B5EF4-FFF2-40B4-BE49-F238E27FC236}">
                    <a16:creationId xmlns:a16="http://schemas.microsoft.com/office/drawing/2014/main" id="{39A086BD-42A6-48B6-83DF-42E2FE533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30724" y="4745375"/>
                <a:ext cx="466265" cy="466265"/>
              </a:xfrm>
              <a:prstGeom prst="rect">
                <a:avLst/>
              </a:prstGeom>
            </p:spPr>
          </p:pic>
        </p:grpSp>
      </p:grpSp>
      <p:pic>
        <p:nvPicPr>
          <p:cNvPr id="16" name="Picture 15" descr="Diagram&#10;&#10;Description automatically generated with low confidence">
            <a:extLst>
              <a:ext uri="{FF2B5EF4-FFF2-40B4-BE49-F238E27FC236}">
                <a16:creationId xmlns:a16="http://schemas.microsoft.com/office/drawing/2014/main" id="{463FED99-8605-42CF-B187-456959542B43}"/>
              </a:ext>
            </a:extLst>
          </p:cNvPr>
          <p:cNvPicPr>
            <a:picLocks noChangeAspect="1"/>
          </p:cNvPicPr>
          <p:nvPr/>
        </p:nvPicPr>
        <p:blipFill rotWithShape="1">
          <a:blip r:embed="rId7">
            <a:extLst>
              <a:ext uri="{28A0092B-C50C-407E-A947-70E740481C1C}">
                <a14:useLocalDpi xmlns:a14="http://schemas.microsoft.com/office/drawing/2010/main" val="0"/>
              </a:ext>
            </a:extLst>
          </a:blip>
          <a:srcRect l="20091" t="22721" r="21005" b="16969"/>
          <a:stretch/>
        </p:blipFill>
        <p:spPr>
          <a:xfrm>
            <a:off x="4617071" y="2167150"/>
            <a:ext cx="1832742" cy="1876469"/>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6ECEF5C1-B6FD-46C5-9433-5004E8A329A4}"/>
              </a:ext>
            </a:extLst>
          </p:cNvPr>
          <p:cNvPicPr>
            <a:picLocks noChangeAspect="1"/>
          </p:cNvPicPr>
          <p:nvPr/>
        </p:nvPicPr>
        <p:blipFill rotWithShape="1">
          <a:blip r:embed="rId8">
            <a:extLst>
              <a:ext uri="{28A0092B-C50C-407E-A947-70E740481C1C}">
                <a14:useLocalDpi xmlns:a14="http://schemas.microsoft.com/office/drawing/2010/main" val="0"/>
              </a:ext>
            </a:extLst>
          </a:blip>
          <a:srcRect l="18545" t="18244" r="24751" b="19788"/>
          <a:stretch/>
        </p:blipFill>
        <p:spPr>
          <a:xfrm>
            <a:off x="4996193" y="4728441"/>
            <a:ext cx="1670914" cy="1826045"/>
          </a:xfrm>
          <a:prstGeom prst="rect">
            <a:avLst/>
          </a:prstGeom>
        </p:spPr>
      </p:pic>
      <p:pic>
        <p:nvPicPr>
          <p:cNvPr id="27" name="Picture 26" descr="A picture containing clock, gauge&#10;&#10;Description automatically generated">
            <a:extLst>
              <a:ext uri="{FF2B5EF4-FFF2-40B4-BE49-F238E27FC236}">
                <a16:creationId xmlns:a16="http://schemas.microsoft.com/office/drawing/2014/main" id="{2604540A-91AC-4549-ADCA-5B9EC2401F59}"/>
              </a:ext>
            </a:extLst>
          </p:cNvPr>
          <p:cNvPicPr>
            <a:picLocks noChangeAspect="1"/>
          </p:cNvPicPr>
          <p:nvPr/>
        </p:nvPicPr>
        <p:blipFill rotWithShape="1">
          <a:blip r:embed="rId9">
            <a:extLst>
              <a:ext uri="{28A0092B-C50C-407E-A947-70E740481C1C}">
                <a14:useLocalDpi xmlns:a14="http://schemas.microsoft.com/office/drawing/2010/main" val="0"/>
              </a:ext>
            </a:extLst>
          </a:blip>
          <a:srcRect l="38431" t="38257" r="32901" b="31571"/>
          <a:stretch/>
        </p:blipFill>
        <p:spPr>
          <a:xfrm>
            <a:off x="6421228" y="2717067"/>
            <a:ext cx="1008897" cy="1061848"/>
          </a:xfrm>
          <a:prstGeom prst="rect">
            <a:avLst/>
          </a:prstGeom>
        </p:spPr>
      </p:pic>
      <p:pic>
        <p:nvPicPr>
          <p:cNvPr id="73" name="Picture 72" descr="A picture containing clock, gauge&#10;&#10;Description automatically generated">
            <a:extLst>
              <a:ext uri="{FF2B5EF4-FFF2-40B4-BE49-F238E27FC236}">
                <a16:creationId xmlns:a16="http://schemas.microsoft.com/office/drawing/2014/main" id="{9A74587C-433D-4308-A9EB-8B9A4E095D0E}"/>
              </a:ext>
            </a:extLst>
          </p:cNvPr>
          <p:cNvPicPr>
            <a:picLocks noChangeAspect="1"/>
          </p:cNvPicPr>
          <p:nvPr/>
        </p:nvPicPr>
        <p:blipFill rotWithShape="1">
          <a:blip r:embed="rId9">
            <a:duotone>
              <a:prstClr val="black"/>
              <a:srgbClr val="00B050">
                <a:tint val="45000"/>
                <a:satMod val="400000"/>
              </a:srgbClr>
            </a:duotone>
            <a:extLst>
              <a:ext uri="{28A0092B-C50C-407E-A947-70E740481C1C}">
                <a14:useLocalDpi xmlns:a14="http://schemas.microsoft.com/office/drawing/2010/main" val="0"/>
              </a:ext>
            </a:extLst>
          </a:blip>
          <a:srcRect l="38431" t="38257" r="32901" b="31571"/>
          <a:stretch/>
        </p:blipFill>
        <p:spPr>
          <a:xfrm>
            <a:off x="6536481" y="5113471"/>
            <a:ext cx="1008897" cy="1061848"/>
          </a:xfrm>
          <a:prstGeom prst="rect">
            <a:avLst/>
          </a:prstGeom>
        </p:spPr>
      </p:pic>
      <p:pic>
        <p:nvPicPr>
          <p:cNvPr id="1026" name="Picture 2" descr="Image result for energy star logo">
            <a:extLst>
              <a:ext uri="{FF2B5EF4-FFF2-40B4-BE49-F238E27FC236}">
                <a16:creationId xmlns:a16="http://schemas.microsoft.com/office/drawing/2014/main" id="{24B874C1-CF57-4B32-ACE6-6B90C5F7F09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48766"/>
          <a:stretch/>
        </p:blipFill>
        <p:spPr bwMode="auto">
          <a:xfrm>
            <a:off x="4299776" y="2719504"/>
            <a:ext cx="778452" cy="612108"/>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a:extLst>
              <a:ext uri="{FF2B5EF4-FFF2-40B4-BE49-F238E27FC236}">
                <a16:creationId xmlns:a16="http://schemas.microsoft.com/office/drawing/2014/main" id="{F09FAF34-3C13-49C8-BA78-F97F722F58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68522" y="4638609"/>
            <a:ext cx="837277" cy="837277"/>
          </a:xfrm>
          <a:prstGeom prst="rect">
            <a:avLst/>
          </a:prstGeom>
        </p:spPr>
      </p:pic>
      <p:sp>
        <p:nvSpPr>
          <p:cNvPr id="75" name="TextBox 74">
            <a:extLst>
              <a:ext uri="{FF2B5EF4-FFF2-40B4-BE49-F238E27FC236}">
                <a16:creationId xmlns:a16="http://schemas.microsoft.com/office/drawing/2014/main" id="{C2777EBB-98DB-4204-926B-B16454724544}"/>
              </a:ext>
            </a:extLst>
          </p:cNvPr>
          <p:cNvSpPr txBox="1"/>
          <p:nvPr/>
        </p:nvSpPr>
        <p:spPr>
          <a:xfrm>
            <a:off x="7560458" y="2563893"/>
            <a:ext cx="3373228"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Properties wanting to qualify with Energy Star for Existing Buildings Certification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37022B2F-2583-4BFE-BC13-6ED23660104E}"/>
              </a:ext>
            </a:extLst>
          </p:cNvPr>
          <p:cNvSpPr/>
          <p:nvPr/>
        </p:nvSpPr>
        <p:spPr>
          <a:xfrm>
            <a:off x="6636246" y="4895648"/>
            <a:ext cx="4868879" cy="1352751"/>
          </a:xfrm>
          <a:prstGeom prst="roundRect">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F033CF67-F37B-4193-BED9-9375FEFFEAA6}"/>
              </a:ext>
            </a:extLst>
          </p:cNvPr>
          <p:cNvGrpSpPr/>
          <p:nvPr/>
        </p:nvGrpSpPr>
        <p:grpSpPr>
          <a:xfrm>
            <a:off x="3637084" y="3537426"/>
            <a:ext cx="914401" cy="1320867"/>
            <a:chOff x="3637084" y="3537426"/>
            <a:chExt cx="914401" cy="1320867"/>
          </a:xfrm>
        </p:grpSpPr>
        <p:pic>
          <p:nvPicPr>
            <p:cNvPr id="72" name="Graphic 71" descr="Line arrow: Counter-clockwise curve with solid fill">
              <a:extLst>
                <a:ext uri="{FF2B5EF4-FFF2-40B4-BE49-F238E27FC236}">
                  <a16:creationId xmlns:a16="http://schemas.microsoft.com/office/drawing/2014/main" id="{80857F52-C2DD-420D-BAC8-D2DA19D1039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4176432">
              <a:off x="3637085" y="3537426"/>
              <a:ext cx="914400" cy="914400"/>
            </a:xfrm>
            <a:prstGeom prst="rect">
              <a:avLst/>
            </a:prstGeom>
          </p:spPr>
        </p:pic>
        <p:pic>
          <p:nvPicPr>
            <p:cNvPr id="26" name="Graphic 25" descr="Line arrow: Counter-clockwise curve with solid fill">
              <a:extLst>
                <a:ext uri="{FF2B5EF4-FFF2-40B4-BE49-F238E27FC236}">
                  <a16:creationId xmlns:a16="http://schemas.microsoft.com/office/drawing/2014/main" id="{A0A812C1-95E5-4BCC-96D0-A0CD794C935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7513743" flipV="1">
              <a:off x="3637084" y="3943893"/>
              <a:ext cx="914400" cy="914400"/>
            </a:xfrm>
            <a:prstGeom prst="rect">
              <a:avLst/>
            </a:prstGeom>
          </p:spPr>
        </p:pic>
      </p:grpSp>
      <p:pic>
        <p:nvPicPr>
          <p:cNvPr id="25" name="Graphic 24" descr="Badge with solid fill">
            <a:extLst>
              <a:ext uri="{FF2B5EF4-FFF2-40B4-BE49-F238E27FC236}">
                <a16:creationId xmlns:a16="http://schemas.microsoft.com/office/drawing/2014/main" id="{A2A908A4-CB82-45ED-A77D-F617E80D1C5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30250" y="995758"/>
            <a:ext cx="914400" cy="914400"/>
          </a:xfrm>
          <a:prstGeom prst="rect">
            <a:avLst/>
          </a:prstGeom>
        </p:spPr>
      </p:pic>
      <p:pic>
        <p:nvPicPr>
          <p:cNvPr id="4" name="Picture 3">
            <a:extLst>
              <a:ext uri="{FF2B5EF4-FFF2-40B4-BE49-F238E27FC236}">
                <a16:creationId xmlns:a16="http://schemas.microsoft.com/office/drawing/2014/main" id="{15A73507-560D-4D47-8D92-FFBC8A17FA2B}"/>
              </a:ext>
            </a:extLst>
          </p:cNvPr>
          <p:cNvPicPr>
            <a:picLocks noChangeAspect="1"/>
          </p:cNvPicPr>
          <p:nvPr/>
        </p:nvPicPr>
        <p:blipFill>
          <a:blip r:embed="rId19"/>
          <a:stretch>
            <a:fillRect/>
          </a:stretch>
        </p:blipFill>
        <p:spPr>
          <a:xfrm>
            <a:off x="264503" y="767122"/>
            <a:ext cx="701246" cy="701246"/>
          </a:xfrm>
          <a:prstGeom prst="rect">
            <a:avLst/>
          </a:prstGeom>
        </p:spPr>
      </p:pic>
      <p:sp>
        <p:nvSpPr>
          <p:cNvPr id="28" name="TextBox 27">
            <a:extLst>
              <a:ext uri="{FF2B5EF4-FFF2-40B4-BE49-F238E27FC236}">
                <a16:creationId xmlns:a16="http://schemas.microsoft.com/office/drawing/2014/main" id="{7EF40529-EBE4-45A4-B6D9-C5FE24DC1497}"/>
              </a:ext>
            </a:extLst>
          </p:cNvPr>
          <p:cNvSpPr txBox="1"/>
          <p:nvPr/>
        </p:nvSpPr>
        <p:spPr>
          <a:xfrm>
            <a:off x="7560458" y="4995811"/>
            <a:ext cx="3020456"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2"/>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Properties wanting to qualify with Green Certification (HUD Recognized or Other)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Slide Number Placeholder 4">
            <a:extLst>
              <a:ext uri="{FF2B5EF4-FFF2-40B4-BE49-F238E27FC236}">
                <a16:creationId xmlns:a16="http://schemas.microsoft.com/office/drawing/2014/main" id="{D6664E59-D2D4-4506-B918-FC9B55412223}"/>
              </a:ext>
            </a:extLst>
          </p:cNvPr>
          <p:cNvSpPr txBox="1">
            <a:spLocks/>
          </p:cNvSpPr>
          <p:nvPr/>
        </p:nvSpPr>
        <p:spPr>
          <a:xfrm>
            <a:off x="3281218" y="64420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13</a:t>
            </a:fld>
            <a:endParaRPr lang="en-US" b="1" dirty="0">
              <a:solidFill>
                <a:schemeClr val="tx1"/>
              </a:solidFill>
            </a:endParaRPr>
          </a:p>
        </p:txBody>
      </p:sp>
    </p:spTree>
    <p:extLst>
      <p:ext uri="{BB962C8B-B14F-4D97-AF65-F5344CB8AC3E}">
        <p14:creationId xmlns:p14="http://schemas.microsoft.com/office/powerpoint/2010/main" val="371672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4EEF-6D80-44E9-9D2F-D0FF718BF378}"/>
              </a:ext>
            </a:extLst>
          </p:cNvPr>
          <p:cNvSpPr>
            <a:spLocks noGrp="1"/>
          </p:cNvSpPr>
          <p:nvPr>
            <p:ph type="title"/>
          </p:nvPr>
        </p:nvSpPr>
        <p:spPr/>
        <p:txBody>
          <a:bodyPr>
            <a:normAutofit/>
          </a:bodyPr>
          <a:lstStyle/>
          <a:p>
            <a:r>
              <a:rPr lang="en-US" sz="3600" dirty="0"/>
              <a:t>223(f) Existing Property with no prior HUD recognized green building certifications </a:t>
            </a:r>
          </a:p>
        </p:txBody>
      </p:sp>
      <p:sp>
        <p:nvSpPr>
          <p:cNvPr id="3" name="Rectangle 5">
            <a:extLst>
              <a:ext uri="{FF2B5EF4-FFF2-40B4-BE49-F238E27FC236}">
                <a16:creationId xmlns:a16="http://schemas.microsoft.com/office/drawing/2014/main" id="{3D3D95B2-12AB-4204-92CD-6F9CC1ECCC75}"/>
              </a:ext>
            </a:extLst>
          </p:cNvPr>
          <p:cNvSpPr>
            <a:spLocks noChangeArrowheads="1"/>
          </p:cNvSpPr>
          <p:nvPr/>
        </p:nvSpPr>
        <p:spPr bwMode="auto">
          <a:xfrm>
            <a:off x="9626659" y="89300"/>
            <a:ext cx="2451190" cy="751604"/>
          </a:xfrm>
          <a:prstGeom prst="rect">
            <a:avLst/>
          </a:prstGeom>
          <a:solidFill>
            <a:srgbClr val="FF0000"/>
          </a:solidFill>
          <a:ln w="9525" algn="ctr">
            <a:solidFill>
              <a:schemeClr val="tx1"/>
            </a:solidFill>
            <a:miter lim="800000"/>
            <a:headEnd/>
            <a:tailEnd/>
          </a:ln>
          <a:effectLst/>
        </p:spPr>
        <p:txBody>
          <a:bodyPr anchor="ctr"/>
          <a:lstStyle>
            <a:lvl1pPr>
              <a:buChar char="•"/>
              <a:defRPr b="1">
                <a:solidFill>
                  <a:schemeClr val="tx1"/>
                </a:solidFill>
                <a:latin typeface="Arial" panose="020B0604020202020204" pitchFamily="34" charset="0"/>
              </a:defRPr>
            </a:lvl1pPr>
            <a:lvl2pPr marL="742950" indent="-285750">
              <a:buChar char="–"/>
              <a:defRPr sz="1600">
                <a:solidFill>
                  <a:schemeClr val="tx1"/>
                </a:solidFill>
                <a:latin typeface="Arial" panose="020B0604020202020204" pitchFamily="34" charset="0"/>
              </a:defRPr>
            </a:lvl2pPr>
            <a:lvl3pPr marL="1143000" indent="-228600">
              <a:buChar char="•"/>
              <a:defRPr sz="1400">
                <a:solidFill>
                  <a:schemeClr val="tx1"/>
                </a:solidFill>
                <a:latin typeface="Arial" panose="020B0604020202020204" pitchFamily="34" charset="0"/>
              </a:defRPr>
            </a:lvl3pPr>
            <a:lvl4pPr marL="1600200" indent="-228600">
              <a:buChar char="–"/>
              <a:defRPr sz="1200">
                <a:solidFill>
                  <a:schemeClr val="tx1"/>
                </a:solidFill>
                <a:latin typeface="Arial" panose="020B0604020202020204" pitchFamily="34" charset="0"/>
              </a:defRPr>
            </a:lvl4pPr>
            <a:lvl5pPr marL="2057400" indent="-228600">
              <a:buChar char="•"/>
              <a:defRPr sz="12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1200">
                <a:solidFill>
                  <a:schemeClr val="tx1"/>
                </a:solidFill>
                <a:latin typeface="Arial" panose="020B0604020202020204" pitchFamily="34" charset="0"/>
              </a:defRPr>
            </a:lvl9pPr>
          </a:lstStyle>
          <a:p>
            <a:pPr algn="ctr" eaLnBrk="1" hangingPunct="1">
              <a:buFontTx/>
              <a:buNone/>
            </a:pPr>
            <a:r>
              <a:rPr lang="en-US" altLang="en-US" sz="1600" dirty="0">
                <a:solidFill>
                  <a:schemeClr val="bg1"/>
                </a:solidFill>
              </a:rPr>
              <a:t>Set expectations. This route will take some investment.</a:t>
            </a:r>
          </a:p>
        </p:txBody>
      </p:sp>
      <p:sp>
        <p:nvSpPr>
          <p:cNvPr id="4" name="Arrow: Chevron 3">
            <a:extLst>
              <a:ext uri="{FF2B5EF4-FFF2-40B4-BE49-F238E27FC236}">
                <a16:creationId xmlns:a16="http://schemas.microsoft.com/office/drawing/2014/main" id="{B38CB652-C7F4-413E-8405-693AA0064EEC}"/>
              </a:ext>
            </a:extLst>
          </p:cNvPr>
          <p:cNvSpPr/>
          <p:nvPr/>
        </p:nvSpPr>
        <p:spPr>
          <a:xfrm>
            <a:off x="587829" y="1560650"/>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Assess current performance and plan for green certification</a:t>
            </a:r>
          </a:p>
        </p:txBody>
      </p:sp>
      <p:sp>
        <p:nvSpPr>
          <p:cNvPr id="5" name="Arrow: Chevron 4">
            <a:extLst>
              <a:ext uri="{FF2B5EF4-FFF2-40B4-BE49-F238E27FC236}">
                <a16:creationId xmlns:a16="http://schemas.microsoft.com/office/drawing/2014/main" id="{E59FC30E-9CFA-459F-8F93-612D5ACE14B7}"/>
              </a:ext>
            </a:extLst>
          </p:cNvPr>
          <p:cNvSpPr/>
          <p:nvPr/>
        </p:nvSpPr>
        <p:spPr>
          <a:xfrm>
            <a:off x="4544782" y="1560650"/>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Prepare Firm application</a:t>
            </a:r>
          </a:p>
        </p:txBody>
      </p:sp>
      <p:sp>
        <p:nvSpPr>
          <p:cNvPr id="6" name="Arrow: Chevron 5">
            <a:extLst>
              <a:ext uri="{FF2B5EF4-FFF2-40B4-BE49-F238E27FC236}">
                <a16:creationId xmlns:a16="http://schemas.microsoft.com/office/drawing/2014/main" id="{116AA8FD-BD11-4923-A1A3-93AEF98E275F}"/>
              </a:ext>
            </a:extLst>
          </p:cNvPr>
          <p:cNvSpPr/>
          <p:nvPr/>
        </p:nvSpPr>
        <p:spPr>
          <a:xfrm>
            <a:off x="8501735" y="1560650"/>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Complete Renovation and Earn Green Building Certification</a:t>
            </a:r>
          </a:p>
        </p:txBody>
      </p:sp>
      <p:pic>
        <p:nvPicPr>
          <p:cNvPr id="7" name="Picture 6" descr="A picture containing drawing&#10;&#10;Description automatically generated">
            <a:extLst>
              <a:ext uri="{FF2B5EF4-FFF2-40B4-BE49-F238E27FC236}">
                <a16:creationId xmlns:a16="http://schemas.microsoft.com/office/drawing/2014/main" id="{4E75E561-903C-436E-AC8F-169F7E5E1F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8" name="Content Placeholder 2">
            <a:extLst>
              <a:ext uri="{FF2B5EF4-FFF2-40B4-BE49-F238E27FC236}">
                <a16:creationId xmlns:a16="http://schemas.microsoft.com/office/drawing/2014/main" id="{A9365BA7-79D7-4BA7-B166-6AA6D98BF57E}"/>
              </a:ext>
            </a:extLst>
          </p:cNvPr>
          <p:cNvSpPr txBox="1">
            <a:spLocks/>
          </p:cNvSpPr>
          <p:nvPr/>
        </p:nvSpPr>
        <p:spPr>
          <a:xfrm>
            <a:off x="8448209" y="2345346"/>
            <a:ext cx="3541583" cy="3206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300" dirty="0"/>
              <a:t>Work with Green Verifier during the construction to ensure green program requirements are met</a:t>
            </a:r>
          </a:p>
          <a:p>
            <a:pPr>
              <a:lnSpc>
                <a:spcPct val="100000"/>
              </a:lnSpc>
              <a:spcBef>
                <a:spcPts val="0"/>
              </a:spcBef>
            </a:pPr>
            <a:endParaRPr lang="en-US" sz="1300" dirty="0"/>
          </a:p>
          <a:p>
            <a:pPr>
              <a:lnSpc>
                <a:spcPct val="100000"/>
              </a:lnSpc>
              <a:spcBef>
                <a:spcPts val="0"/>
              </a:spcBef>
            </a:pPr>
            <a:r>
              <a:rPr lang="en-US" sz="1300" dirty="0"/>
              <a:t>Earn Green Building Certification at completion of project</a:t>
            </a:r>
          </a:p>
          <a:p>
            <a:pPr>
              <a:lnSpc>
                <a:spcPct val="100000"/>
              </a:lnSpc>
              <a:spcBef>
                <a:spcPts val="0"/>
              </a:spcBef>
            </a:pPr>
            <a:endParaRPr lang="en-US" sz="1400" dirty="0"/>
          </a:p>
        </p:txBody>
      </p:sp>
      <p:pic>
        <p:nvPicPr>
          <p:cNvPr id="9" name="Picture 2" descr="Environment-Update">
            <a:extLst>
              <a:ext uri="{FF2B5EF4-FFF2-40B4-BE49-F238E27FC236}">
                <a16:creationId xmlns:a16="http://schemas.microsoft.com/office/drawing/2014/main" id="{0201951B-7E1F-41FC-B1EA-ED42B4C4FF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792"/>
          <a:stretch/>
        </p:blipFill>
        <p:spPr bwMode="auto">
          <a:xfrm>
            <a:off x="8887318" y="3833756"/>
            <a:ext cx="739341" cy="8896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uild It Green's GreenPoint Rated logo. | GAB Report">
            <a:extLst>
              <a:ext uri="{FF2B5EF4-FFF2-40B4-BE49-F238E27FC236}">
                <a16:creationId xmlns:a16="http://schemas.microsoft.com/office/drawing/2014/main" id="{A7EA9F97-6910-4F30-97B0-31C414CCE2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6659" y="3858892"/>
            <a:ext cx="1066532" cy="800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ntroduction to the National Green Building Standard (NGBS) - GreenHome  Institute">
            <a:extLst>
              <a:ext uri="{FF2B5EF4-FFF2-40B4-BE49-F238E27FC236}">
                <a16:creationId xmlns:a16="http://schemas.microsoft.com/office/drawing/2014/main" id="{A96062E3-DD97-4E3E-BE92-C0D4DE0C79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9691" y="4758222"/>
            <a:ext cx="1620410" cy="9830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nterprise Green Communities (@E_HousingGreen) | Twitter">
            <a:extLst>
              <a:ext uri="{FF2B5EF4-FFF2-40B4-BE49-F238E27FC236}">
                <a16:creationId xmlns:a16="http://schemas.microsoft.com/office/drawing/2014/main" id="{75A046E3-2561-442A-9265-DD57791B80C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814" t="4453" r="10056" b="15315"/>
          <a:stretch/>
        </p:blipFill>
        <p:spPr bwMode="auto">
          <a:xfrm>
            <a:off x="10852254" y="3833756"/>
            <a:ext cx="762565" cy="825334"/>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E915E9CC-EFF1-44FF-B9AF-05474955FBE6}"/>
              </a:ext>
            </a:extLst>
          </p:cNvPr>
          <p:cNvSpPr txBox="1">
            <a:spLocks/>
          </p:cNvSpPr>
          <p:nvPr/>
        </p:nvSpPr>
        <p:spPr>
          <a:xfrm>
            <a:off x="471768" y="2376241"/>
            <a:ext cx="3541583" cy="32066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00000"/>
              </a:lnSpc>
              <a:spcBef>
                <a:spcPts val="0"/>
              </a:spcBef>
              <a:buFont typeface="Arial" panose="020B0604020202020204" pitchFamily="34" charset="0"/>
              <a:buChar char="•"/>
            </a:pPr>
            <a:r>
              <a:rPr lang="en-US" altLang="en-US" sz="1300" b="0" dirty="0">
                <a:latin typeface="+mn-lt"/>
              </a:rPr>
              <a:t>SEP Energy Benchmark </a:t>
            </a:r>
          </a:p>
          <a:p>
            <a:pPr marL="463550" lvl="1" indent="-231775">
              <a:lnSpc>
                <a:spcPct val="100000"/>
              </a:lnSpc>
              <a:spcBef>
                <a:spcPts val="0"/>
              </a:spcBef>
              <a:buFont typeface="Arial" panose="020B0604020202020204" pitchFamily="34" charset="0"/>
              <a:buChar char="•"/>
            </a:pPr>
            <a:r>
              <a:rPr lang="en-US" altLang="en-US" sz="1300" b="0" dirty="0">
                <a:latin typeface="+mn-lt"/>
              </a:rPr>
              <a:t>If 100% data is unavailable, 25%+ sampling is permitted and extrapolation method must be explained</a:t>
            </a:r>
          </a:p>
          <a:p>
            <a:pPr marL="171450" indent="-171450">
              <a:lnSpc>
                <a:spcPct val="100000"/>
              </a:lnSpc>
              <a:spcBef>
                <a:spcPts val="0"/>
              </a:spcBef>
              <a:buFont typeface="Arial" panose="020B0604020202020204" pitchFamily="34" charset="0"/>
              <a:buChar char="•"/>
            </a:pPr>
            <a:r>
              <a:rPr lang="en-US" altLang="en-US" sz="1300" b="0" dirty="0">
                <a:latin typeface="+mn-lt"/>
              </a:rPr>
              <a:t>ASHRAE Energy Audit to assess improvement scope</a:t>
            </a:r>
          </a:p>
          <a:p>
            <a:pPr marL="463550" lvl="1" indent="-231775">
              <a:lnSpc>
                <a:spcPct val="100000"/>
              </a:lnSpc>
              <a:spcBef>
                <a:spcPts val="0"/>
              </a:spcBef>
              <a:buFont typeface="Arial" panose="020B0604020202020204" pitchFamily="34" charset="0"/>
              <a:buChar char="•"/>
            </a:pPr>
            <a:r>
              <a:rPr lang="en-US" altLang="en-US" sz="1300" b="0" dirty="0">
                <a:latin typeface="+mn-lt"/>
              </a:rPr>
              <a:t>ASHRAE Level 2 Energy Audit acceptable where general contractor (GC) is retained to estimate costs</a:t>
            </a:r>
          </a:p>
          <a:p>
            <a:pPr marL="463550" lvl="1" indent="-231775">
              <a:lnSpc>
                <a:spcPct val="100000"/>
              </a:lnSpc>
              <a:spcBef>
                <a:spcPts val="0"/>
              </a:spcBef>
              <a:buFont typeface="Arial" panose="020B0604020202020204" pitchFamily="34" charset="0"/>
              <a:buChar char="•"/>
            </a:pPr>
            <a:r>
              <a:rPr lang="en-US" altLang="en-US" sz="1300" b="0" dirty="0">
                <a:latin typeface="+mn-lt"/>
              </a:rPr>
              <a:t>ASHRAE Level 3 Energy Audit is required if no GC is retained</a:t>
            </a:r>
          </a:p>
          <a:p>
            <a:pPr marL="171450" indent="-171450">
              <a:lnSpc>
                <a:spcPct val="100000"/>
              </a:lnSpc>
              <a:spcBef>
                <a:spcPts val="0"/>
              </a:spcBef>
              <a:buFont typeface="Arial" panose="020B0604020202020204" pitchFamily="34" charset="0"/>
              <a:buChar char="•"/>
            </a:pPr>
            <a:r>
              <a:rPr lang="en-US" altLang="en-US" sz="1300" b="0" dirty="0">
                <a:latin typeface="+mn-lt"/>
              </a:rPr>
              <a:t>SEDI report demonstrating that a score above 75 will be obtained with the recommended EEMs</a:t>
            </a:r>
          </a:p>
          <a:p>
            <a:pPr marL="171450" indent="-171450">
              <a:lnSpc>
                <a:spcPct val="100000"/>
              </a:lnSpc>
              <a:spcBef>
                <a:spcPts val="0"/>
              </a:spcBef>
            </a:pPr>
            <a:r>
              <a:rPr lang="en-US" altLang="en-US" sz="1300" dirty="0"/>
              <a:t>(6.6.3.6) Engage Project Architect or Professional Engineer to meet requirements of 6.7.2</a:t>
            </a:r>
            <a:endParaRPr lang="en-US" sz="1300" dirty="0"/>
          </a:p>
          <a:p>
            <a:pPr lvl="1">
              <a:lnSpc>
                <a:spcPct val="100000"/>
              </a:lnSpc>
              <a:spcBef>
                <a:spcPts val="0"/>
              </a:spcBef>
            </a:pPr>
            <a:endParaRPr lang="en-US" sz="1300" dirty="0"/>
          </a:p>
          <a:p>
            <a:pPr marL="0" indent="0">
              <a:lnSpc>
                <a:spcPct val="100000"/>
              </a:lnSpc>
              <a:buFont typeface="Arial" panose="020B0604020202020204" pitchFamily="34" charset="0"/>
              <a:buNone/>
            </a:pPr>
            <a:endParaRPr lang="en-US" sz="1300" dirty="0"/>
          </a:p>
        </p:txBody>
      </p:sp>
      <p:sp>
        <p:nvSpPr>
          <p:cNvPr id="14" name="TextBox 13">
            <a:extLst>
              <a:ext uri="{FF2B5EF4-FFF2-40B4-BE49-F238E27FC236}">
                <a16:creationId xmlns:a16="http://schemas.microsoft.com/office/drawing/2014/main" id="{EC51EF91-6B1A-4B27-BF4C-BED9B8841D27}"/>
              </a:ext>
            </a:extLst>
          </p:cNvPr>
          <p:cNvSpPr txBox="1">
            <a:spLocks noChangeArrowheads="1"/>
          </p:cNvSpPr>
          <p:nvPr/>
        </p:nvSpPr>
        <p:spPr bwMode="auto">
          <a:xfrm>
            <a:off x="4363656" y="2387375"/>
            <a:ext cx="3731858" cy="157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marL="173038" indent="-173038">
              <a:buFont typeface="Arial" panose="020B0604020202020204" pitchFamily="34" charset="0"/>
              <a:buChar char="•"/>
            </a:pPr>
            <a:r>
              <a:rPr lang="en-US" altLang="en-US" sz="1300" b="0" dirty="0">
                <a:latin typeface="+mn-lt"/>
              </a:rPr>
              <a:t>CNA should include energy usage for each recommended energy efficiency measure (EEM)</a:t>
            </a:r>
          </a:p>
          <a:p>
            <a:pPr marL="171450" indent="-171450">
              <a:buFont typeface="Arial" panose="020B0604020202020204" pitchFamily="34" charset="0"/>
              <a:buChar char="•"/>
            </a:pPr>
            <a:endParaRPr lang="en-US" altLang="en-US" sz="1300" b="0" dirty="0">
              <a:latin typeface="+mn-lt"/>
            </a:endParaRPr>
          </a:p>
          <a:p>
            <a:pPr marL="171450" indent="-171450">
              <a:buFont typeface="Arial" panose="020B0604020202020204" pitchFamily="34" charset="0"/>
              <a:buChar char="•"/>
            </a:pPr>
            <a:r>
              <a:rPr lang="en-US" altLang="en-US" sz="1300" b="0" dirty="0">
                <a:latin typeface="+mn-lt"/>
              </a:rPr>
              <a:t>Register Project with Green Building Program</a:t>
            </a:r>
          </a:p>
          <a:p>
            <a:endParaRPr lang="en-US" altLang="en-US" sz="1300" b="0" dirty="0">
              <a:latin typeface="+mn-lt"/>
            </a:endParaRPr>
          </a:p>
        </p:txBody>
      </p:sp>
      <p:grpSp>
        <p:nvGrpSpPr>
          <p:cNvPr id="29" name="Group 28">
            <a:extLst>
              <a:ext uri="{FF2B5EF4-FFF2-40B4-BE49-F238E27FC236}">
                <a16:creationId xmlns:a16="http://schemas.microsoft.com/office/drawing/2014/main" id="{8FBC5DC9-A486-4AFB-9E3D-A518F63CDDE0}"/>
              </a:ext>
            </a:extLst>
          </p:cNvPr>
          <p:cNvGrpSpPr/>
          <p:nvPr/>
        </p:nvGrpSpPr>
        <p:grpSpPr>
          <a:xfrm>
            <a:off x="4669842" y="5168011"/>
            <a:ext cx="2911999" cy="779669"/>
            <a:chOff x="5173909" y="5407486"/>
            <a:chExt cx="2911999" cy="779669"/>
          </a:xfrm>
        </p:grpSpPr>
        <p:sp>
          <p:nvSpPr>
            <p:cNvPr id="30" name="Rectangle: Rounded Corners 29">
              <a:extLst>
                <a:ext uri="{FF2B5EF4-FFF2-40B4-BE49-F238E27FC236}">
                  <a16:creationId xmlns:a16="http://schemas.microsoft.com/office/drawing/2014/main" id="{1849D130-9022-4179-9C4D-3258519DA03E}"/>
                </a:ext>
              </a:extLst>
            </p:cNvPr>
            <p:cNvSpPr/>
            <p:nvPr/>
          </p:nvSpPr>
          <p:spPr>
            <a:xfrm>
              <a:off x="5173909" y="5407486"/>
              <a:ext cx="2911999" cy="779669"/>
            </a:xfrm>
            <a:prstGeom prst="roundRect">
              <a:avLst>
                <a:gd name="adj" fmla="val 10000"/>
              </a:avLst>
            </a:prstGeom>
            <a:solidFill>
              <a:srgbClr val="70AD47">
                <a:hueOff val="0"/>
                <a:satOff val="0"/>
                <a:lumOff val="0"/>
                <a:alphaOff val="0"/>
              </a:srgbClr>
            </a:solidFill>
            <a:ln>
              <a:noFill/>
            </a:ln>
            <a:effectLst/>
          </p:spPr>
        </p:sp>
        <p:sp>
          <p:nvSpPr>
            <p:cNvPr id="31" name="TextBox 30">
              <a:extLst>
                <a:ext uri="{FF2B5EF4-FFF2-40B4-BE49-F238E27FC236}">
                  <a16:creationId xmlns:a16="http://schemas.microsoft.com/office/drawing/2014/main" id="{3B524E28-C3C2-46A6-9CEE-D9530FBF6766}"/>
                </a:ext>
              </a:extLst>
            </p:cNvPr>
            <p:cNvSpPr txBox="1"/>
            <p:nvPr/>
          </p:nvSpPr>
          <p:spPr>
            <a:xfrm>
              <a:off x="6074430" y="5407486"/>
              <a:ext cx="1658782" cy="779669"/>
            </a:xfrm>
            <a:prstGeom prst="rect">
              <a:avLst/>
            </a:prstGeom>
            <a:noFill/>
            <a:ln>
              <a:noFill/>
            </a:ln>
            <a:effectLst/>
          </p:spPr>
          <p:txBody>
            <a:bodyPr spcFirstLastPara="0" vert="horz" wrap="square" lIns="82515" tIns="82515" rIns="82515" bIns="82515"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100% Data Collection plan (6.4.5)</a:t>
              </a:r>
            </a:p>
          </p:txBody>
        </p:sp>
      </p:grpSp>
      <p:grpSp>
        <p:nvGrpSpPr>
          <p:cNvPr id="32" name="Group 31">
            <a:extLst>
              <a:ext uri="{FF2B5EF4-FFF2-40B4-BE49-F238E27FC236}">
                <a16:creationId xmlns:a16="http://schemas.microsoft.com/office/drawing/2014/main" id="{3E61B07D-16BD-4C10-9E14-DCE5177442E9}"/>
              </a:ext>
            </a:extLst>
          </p:cNvPr>
          <p:cNvGrpSpPr/>
          <p:nvPr/>
        </p:nvGrpSpPr>
        <p:grpSpPr>
          <a:xfrm>
            <a:off x="4695745" y="4300629"/>
            <a:ext cx="2886096" cy="779670"/>
            <a:chOff x="1947161" y="7074787"/>
            <a:chExt cx="2886096" cy="779670"/>
          </a:xfrm>
        </p:grpSpPr>
        <p:sp>
          <p:nvSpPr>
            <p:cNvPr id="33" name="Rectangle: Rounded Corners 32">
              <a:extLst>
                <a:ext uri="{FF2B5EF4-FFF2-40B4-BE49-F238E27FC236}">
                  <a16:creationId xmlns:a16="http://schemas.microsoft.com/office/drawing/2014/main" id="{CBDC7465-056A-47E6-A4AB-E11558D209A1}"/>
                </a:ext>
              </a:extLst>
            </p:cNvPr>
            <p:cNvSpPr/>
            <p:nvPr/>
          </p:nvSpPr>
          <p:spPr>
            <a:xfrm>
              <a:off x="1947161" y="7074788"/>
              <a:ext cx="2886096" cy="779669"/>
            </a:xfrm>
            <a:prstGeom prst="roundRect">
              <a:avLst>
                <a:gd name="adj" fmla="val 10000"/>
              </a:avLst>
            </a:prstGeom>
            <a:solidFill>
              <a:srgbClr val="ED7D31">
                <a:hueOff val="0"/>
                <a:satOff val="0"/>
                <a:lumOff val="0"/>
                <a:alphaOff val="0"/>
              </a:srgbClr>
            </a:solidFill>
            <a:ln>
              <a:noFill/>
            </a:ln>
            <a:effectLst/>
          </p:spPr>
        </p:sp>
        <p:sp>
          <p:nvSpPr>
            <p:cNvPr id="34" name="TextBox 33">
              <a:extLst>
                <a:ext uri="{FF2B5EF4-FFF2-40B4-BE49-F238E27FC236}">
                  <a16:creationId xmlns:a16="http://schemas.microsoft.com/office/drawing/2014/main" id="{85C05990-331C-4C8A-A768-E6E0C531D1B8}"/>
                </a:ext>
              </a:extLst>
            </p:cNvPr>
            <p:cNvSpPr txBox="1"/>
            <p:nvPr/>
          </p:nvSpPr>
          <p:spPr>
            <a:xfrm>
              <a:off x="2632365" y="7074787"/>
              <a:ext cx="2200892" cy="779669"/>
            </a:xfrm>
            <a:prstGeom prst="rect">
              <a:avLst/>
            </a:prstGeom>
            <a:noFill/>
            <a:ln>
              <a:noFill/>
            </a:ln>
            <a:effectLst/>
          </p:spPr>
          <p:txBody>
            <a:bodyPr spcFirstLastPara="0" vert="horz" wrap="square" lIns="82515" tIns="82515" rIns="82515" bIns="82515" numCol="1" spcCol="1270" anchor="ctr" anchorCtr="0">
              <a:noAutofit/>
            </a:bodyPr>
            <a:lstStyle/>
            <a:p>
              <a:pPr marL="0" marR="0" lvl="0" indent="0" defTabSz="6223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HUD-91070M Cert;</a:t>
              </a:r>
            </a:p>
            <a:p>
              <a:pPr marL="0" marR="0" lvl="0" indent="0" defTabSz="62230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HUD-92466 Rider 5 (6.4.3 &amp; 4)</a:t>
              </a:r>
            </a:p>
          </p:txBody>
        </p:sp>
      </p:grpSp>
      <p:grpSp>
        <p:nvGrpSpPr>
          <p:cNvPr id="35" name="Group 34">
            <a:extLst>
              <a:ext uri="{FF2B5EF4-FFF2-40B4-BE49-F238E27FC236}">
                <a16:creationId xmlns:a16="http://schemas.microsoft.com/office/drawing/2014/main" id="{7CAFF195-FBB0-4CC7-8B4E-CE1B1FEB1D12}"/>
              </a:ext>
            </a:extLst>
          </p:cNvPr>
          <p:cNvGrpSpPr/>
          <p:nvPr/>
        </p:nvGrpSpPr>
        <p:grpSpPr>
          <a:xfrm>
            <a:off x="4669842" y="3501458"/>
            <a:ext cx="3121876" cy="682014"/>
            <a:chOff x="2831096" y="5876493"/>
            <a:chExt cx="3582563" cy="779670"/>
          </a:xfrm>
        </p:grpSpPr>
        <p:sp>
          <p:nvSpPr>
            <p:cNvPr id="36" name="Rectangle: Rounded Corners 35">
              <a:extLst>
                <a:ext uri="{FF2B5EF4-FFF2-40B4-BE49-F238E27FC236}">
                  <a16:creationId xmlns:a16="http://schemas.microsoft.com/office/drawing/2014/main" id="{514620D6-7668-4FFB-A5D4-7E39768A377B}"/>
                </a:ext>
              </a:extLst>
            </p:cNvPr>
            <p:cNvSpPr/>
            <p:nvPr/>
          </p:nvSpPr>
          <p:spPr>
            <a:xfrm>
              <a:off x="2831096" y="5876494"/>
              <a:ext cx="3364849" cy="779669"/>
            </a:xfrm>
            <a:prstGeom prst="roundRect">
              <a:avLst>
                <a:gd name="adj" fmla="val 10000"/>
              </a:avLst>
            </a:prstGeom>
            <a:solidFill>
              <a:srgbClr val="5B9BD5"/>
            </a:solidFill>
            <a:ln>
              <a:noFill/>
            </a:ln>
            <a:effectLst/>
          </p:spPr>
        </p:sp>
        <p:sp>
          <p:nvSpPr>
            <p:cNvPr id="37" name="TextBox 36">
              <a:extLst>
                <a:ext uri="{FF2B5EF4-FFF2-40B4-BE49-F238E27FC236}">
                  <a16:creationId xmlns:a16="http://schemas.microsoft.com/office/drawing/2014/main" id="{6888A803-49A7-4098-848A-1D58A98E9971}"/>
                </a:ext>
              </a:extLst>
            </p:cNvPr>
            <p:cNvSpPr txBox="1"/>
            <p:nvPr/>
          </p:nvSpPr>
          <p:spPr>
            <a:xfrm>
              <a:off x="3630114" y="5876493"/>
              <a:ext cx="2783545" cy="779669"/>
            </a:xfrm>
            <a:prstGeom prst="rect">
              <a:avLst/>
            </a:prstGeom>
            <a:noFill/>
            <a:ln>
              <a:noFill/>
            </a:ln>
            <a:effectLst/>
          </p:spPr>
          <p:txBody>
            <a:bodyPr spcFirstLastPara="0" vert="horz" wrap="square" lIns="82515" tIns="82515" rIns="82515" bIns="82515" numCol="1" spcCol="1270" anchor="ctr" anchorCtr="0">
              <a:noAutofit/>
            </a:bodyPr>
            <a:lstStyle/>
            <a:p>
              <a:pPr marL="0" marR="0" lvl="0" indent="0" defTabSz="622300" eaLnBrk="1" fontAlgn="auto" latinLnBrk="0" hangingPunct="1">
                <a:lnSpc>
                  <a:spcPct val="90000"/>
                </a:lnSpc>
                <a:spcBef>
                  <a:spcPct val="0"/>
                </a:spcBef>
                <a:spcAft>
                  <a:spcPts val="200"/>
                </a:spcAft>
                <a:buClrTx/>
                <a:buSzTx/>
                <a:buFontTx/>
                <a:buNone/>
                <a:tabLst/>
                <a:defRPr/>
              </a:pPr>
              <a:r>
                <a:rPr kumimoji="0" lang="en-US" sz="1600" b="1"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Energy Star Appliances: </a:t>
              </a:r>
            </a:p>
            <a:p>
              <a:pPr marL="0" marR="0" lvl="0" indent="0" defTabSz="622300" eaLnBrk="1" fontAlgn="auto" latinLnBrk="0" hangingPunct="1">
                <a:lnSpc>
                  <a:spcPct val="90000"/>
                </a:lnSpc>
                <a:spcBef>
                  <a:spcPct val="0"/>
                </a:spcBef>
                <a:spcAft>
                  <a:spcPts val="200"/>
                </a:spcAft>
                <a:buClrTx/>
                <a:buSzTx/>
                <a:buFontTx/>
                <a:buNone/>
                <a:tabLst/>
                <a:defRPr/>
              </a:pPr>
              <a:r>
                <a:rPr kumimoji="0" lang="en-US" sz="1600" b="1" i="0" u="none" strike="noStrike" kern="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Future replacements (6.4.2)</a:t>
              </a:r>
            </a:p>
          </p:txBody>
        </p:sp>
        <p:grpSp>
          <p:nvGrpSpPr>
            <p:cNvPr id="38" name="Group 37">
              <a:extLst>
                <a:ext uri="{FF2B5EF4-FFF2-40B4-BE49-F238E27FC236}">
                  <a16:creationId xmlns:a16="http://schemas.microsoft.com/office/drawing/2014/main" id="{EA74E4C2-F33F-4AB3-AD45-92ABBDA8A0A4}"/>
                </a:ext>
              </a:extLst>
            </p:cNvPr>
            <p:cNvGrpSpPr/>
            <p:nvPr/>
          </p:nvGrpSpPr>
          <p:grpSpPr>
            <a:xfrm>
              <a:off x="2976853" y="5991102"/>
              <a:ext cx="550448" cy="550448"/>
              <a:chOff x="2233406" y="5657804"/>
              <a:chExt cx="550448" cy="550448"/>
            </a:xfrm>
          </p:grpSpPr>
          <p:sp>
            <p:nvSpPr>
              <p:cNvPr id="39" name="Rectangle 38">
                <a:extLst>
                  <a:ext uri="{FF2B5EF4-FFF2-40B4-BE49-F238E27FC236}">
                    <a16:creationId xmlns:a16="http://schemas.microsoft.com/office/drawing/2014/main" id="{0655A09E-0129-492C-8CB4-4F7C74F915CD}"/>
                  </a:ext>
                </a:extLst>
              </p:cNvPr>
              <p:cNvSpPr/>
              <p:nvPr/>
            </p:nvSpPr>
            <p:spPr>
              <a:xfrm>
                <a:off x="2233406" y="5657804"/>
                <a:ext cx="550448" cy="550448"/>
              </a:xfrm>
              <a:prstGeom prst="rect">
                <a:avLst/>
              </a:prstGeom>
              <a:blipFill>
                <a:blip r:embed="rId8">
                  <a:alphaModFix amt="44000"/>
                </a:blip>
                <a:srcRect/>
                <a:stretch>
                  <a:fillRect t="-1000" b="-1000"/>
                </a:stretch>
              </a:blipFill>
              <a:ln w="19050" cap="flat" cmpd="sng" algn="ctr">
                <a:solidFill>
                  <a:sysClr val="window" lastClr="FFFFFF"/>
                </a:solidFill>
                <a:prstDash val="solid"/>
                <a:miter lim="800000"/>
              </a:ln>
              <a:effectLst/>
            </p:spPr>
          </p:sp>
          <p:sp>
            <p:nvSpPr>
              <p:cNvPr id="40" name="Rectangle 39" descr="Add">
                <a:extLst>
                  <a:ext uri="{FF2B5EF4-FFF2-40B4-BE49-F238E27FC236}">
                    <a16:creationId xmlns:a16="http://schemas.microsoft.com/office/drawing/2014/main" id="{659BA438-57F9-41EC-AE44-A60A91AF5E0B}"/>
                  </a:ext>
                </a:extLst>
              </p:cNvPr>
              <p:cNvSpPr/>
              <p:nvPr/>
            </p:nvSpPr>
            <p:spPr>
              <a:xfrm>
                <a:off x="2306477" y="5711951"/>
                <a:ext cx="428818" cy="428818"/>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p:spPr>
          </p:sp>
        </p:grpSp>
      </p:grpSp>
      <p:sp>
        <p:nvSpPr>
          <p:cNvPr id="41" name="Rectangle 40">
            <a:extLst>
              <a:ext uri="{FF2B5EF4-FFF2-40B4-BE49-F238E27FC236}">
                <a16:creationId xmlns:a16="http://schemas.microsoft.com/office/drawing/2014/main" id="{37490964-9F73-4467-A09F-9BB3EED0CE0A}"/>
              </a:ext>
            </a:extLst>
          </p:cNvPr>
          <p:cNvSpPr/>
          <p:nvPr/>
        </p:nvSpPr>
        <p:spPr>
          <a:xfrm>
            <a:off x="4749902" y="5250593"/>
            <a:ext cx="631414" cy="631414"/>
          </a:xfrm>
          <a:prstGeom prst="rect">
            <a:avLst/>
          </a:prstGeom>
          <a:blipFill>
            <a:blip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p:spPr>
      </p:sp>
      <p:sp>
        <p:nvSpPr>
          <p:cNvPr id="42" name="Rectangle 41">
            <a:extLst>
              <a:ext uri="{FF2B5EF4-FFF2-40B4-BE49-F238E27FC236}">
                <a16:creationId xmlns:a16="http://schemas.microsoft.com/office/drawing/2014/main" id="{5E080933-2C82-47C8-BBF7-8758ADEBD5E2}"/>
              </a:ext>
            </a:extLst>
          </p:cNvPr>
          <p:cNvSpPr/>
          <p:nvPr/>
        </p:nvSpPr>
        <p:spPr>
          <a:xfrm>
            <a:off x="4726607" y="4381340"/>
            <a:ext cx="623480" cy="623480"/>
          </a:xfrm>
          <a:prstGeom prst="rect">
            <a:avLst/>
          </a:prstGeom>
          <a:blipFill>
            <a:blip r:embed="rId13">
              <a:extLst>
                <a:ext uri="{96DAC541-7B7A-43D3-8B79-37D633B846F1}">
                  <asvg:svgBlip xmlns:asvg="http://schemas.microsoft.com/office/drawing/2016/SVG/main" r:embed="rId14"/>
                </a:ext>
              </a:extLst>
            </a:blip>
            <a:srcRect/>
            <a:stretch>
              <a:fillRect l="-6000" r="-6000"/>
            </a:stretch>
          </a:blipFill>
          <a:ln w="12700" cap="flat" cmpd="sng" algn="ctr">
            <a:noFill/>
            <a:prstDash val="solid"/>
            <a:miter lim="800000"/>
          </a:ln>
          <a:effectLst/>
        </p:spPr>
      </p:sp>
      <p:sp>
        <p:nvSpPr>
          <p:cNvPr id="43" name="Slide Number Placeholder 4">
            <a:extLst>
              <a:ext uri="{FF2B5EF4-FFF2-40B4-BE49-F238E27FC236}">
                <a16:creationId xmlns:a16="http://schemas.microsoft.com/office/drawing/2014/main" id="{30CD2EC7-B2AC-41AB-879C-3FF395FE7DDC}"/>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14</a:t>
            </a:fld>
            <a:endParaRPr lang="en-US" b="1" dirty="0">
              <a:solidFill>
                <a:schemeClr val="tx1"/>
              </a:solidFill>
            </a:endParaRPr>
          </a:p>
        </p:txBody>
      </p:sp>
    </p:spTree>
    <p:extLst>
      <p:ext uri="{BB962C8B-B14F-4D97-AF65-F5344CB8AC3E}">
        <p14:creationId xmlns:p14="http://schemas.microsoft.com/office/powerpoint/2010/main" val="197089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86A7-EF57-4BCE-A767-0F5FAB70084B}"/>
              </a:ext>
            </a:extLst>
          </p:cNvPr>
          <p:cNvSpPr>
            <a:spLocks noGrp="1"/>
          </p:cNvSpPr>
          <p:nvPr>
            <p:ph type="title"/>
          </p:nvPr>
        </p:nvSpPr>
        <p:spPr/>
        <p:txBody>
          <a:bodyPr/>
          <a:lstStyle/>
          <a:p>
            <a:r>
              <a:rPr lang="en-US" dirty="0"/>
              <a:t>221(d)(4)</a:t>
            </a:r>
          </a:p>
        </p:txBody>
      </p:sp>
      <p:pic>
        <p:nvPicPr>
          <p:cNvPr id="3" name="Picture 6" descr="Enterprise Green Communities (@E_HousingGreen) | Twitter">
            <a:extLst>
              <a:ext uri="{FF2B5EF4-FFF2-40B4-BE49-F238E27FC236}">
                <a16:creationId xmlns:a16="http://schemas.microsoft.com/office/drawing/2014/main" id="{D309E79F-C3DF-4D91-926B-F257415EB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7" t="4057" r="8440" b="20877"/>
          <a:stretch/>
        </p:blipFill>
        <p:spPr bwMode="auto">
          <a:xfrm>
            <a:off x="5914564" y="4236919"/>
            <a:ext cx="951597" cy="8071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AB2187F1-1E8C-4022-AA6C-D50F75D381A1}"/>
              </a:ext>
            </a:extLst>
          </p:cNvPr>
          <p:cNvSpPr txBox="1">
            <a:spLocks/>
          </p:cNvSpPr>
          <p:nvPr/>
        </p:nvSpPr>
        <p:spPr>
          <a:xfrm>
            <a:off x="275998" y="2170183"/>
            <a:ext cx="3640186" cy="24275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t>Statement of Energy Design Intent (SEDI) with a score comfortably over 75</a:t>
            </a:r>
          </a:p>
          <a:p>
            <a:pPr>
              <a:lnSpc>
                <a:spcPct val="100000"/>
              </a:lnSpc>
              <a:spcBef>
                <a:spcPts val="0"/>
              </a:spcBef>
            </a:pPr>
            <a:endParaRPr lang="en-US" sz="1400" dirty="0"/>
          </a:p>
          <a:p>
            <a:pPr>
              <a:lnSpc>
                <a:spcPct val="100000"/>
              </a:lnSpc>
              <a:spcBef>
                <a:spcPts val="0"/>
              </a:spcBef>
            </a:pPr>
            <a:r>
              <a:rPr lang="en-US" sz="1400" dirty="0">
                <a:latin typeface="Calibri" panose="020F0502020204030204" pitchFamily="34" charset="0"/>
                <a:ea typeface="Times New Roman" panose="02020603050405020304" pitchFamily="18" charset="0"/>
              </a:rPr>
              <a:t>CNA should include the custom-SEDI excel file with the </a:t>
            </a:r>
            <a:r>
              <a:rPr lang="en-US" sz="1400" dirty="0" err="1">
                <a:latin typeface="Calibri" panose="020F0502020204030204" pitchFamily="34" charset="0"/>
                <a:ea typeface="Times New Roman" panose="02020603050405020304" pitchFamily="18" charset="0"/>
              </a:rPr>
              <a:t>eTool</a:t>
            </a:r>
            <a:endParaRPr lang="en-US" sz="1400" dirty="0">
              <a:latin typeface="Calibri" panose="020F0502020204030204" pitchFamily="34" charset="0"/>
              <a:ea typeface="Times New Roman" panose="02020603050405020304" pitchFamily="18" charset="0"/>
            </a:endParaRPr>
          </a:p>
          <a:p>
            <a:pPr>
              <a:lnSpc>
                <a:spcPct val="100000"/>
              </a:lnSpc>
              <a:spcBef>
                <a:spcPts val="0"/>
              </a:spcBef>
            </a:pPr>
            <a:endParaRPr lang="en-US" sz="1400" dirty="0"/>
          </a:p>
          <a:p>
            <a:pPr>
              <a:lnSpc>
                <a:spcPct val="100000"/>
              </a:lnSpc>
              <a:spcBef>
                <a:spcPts val="0"/>
              </a:spcBef>
            </a:pPr>
            <a:endParaRPr lang="en-US" sz="1400" dirty="0">
              <a:latin typeface="Calibri" panose="020F0502020204030204" pitchFamily="34" charset="0"/>
              <a:ea typeface="Times New Roman" panose="02020603050405020304" pitchFamily="18" charset="0"/>
            </a:endParaRPr>
          </a:p>
          <a:p>
            <a:pPr>
              <a:lnSpc>
                <a:spcPct val="100000"/>
              </a:lnSpc>
              <a:spcBef>
                <a:spcPts val="0"/>
              </a:spcBef>
            </a:pPr>
            <a:endParaRPr lang="en-US" sz="1400" dirty="0"/>
          </a:p>
          <a:p>
            <a:pPr marL="0" indent="0">
              <a:lnSpc>
                <a:spcPct val="100000"/>
              </a:lnSpc>
              <a:buFont typeface="Arial" panose="020B0604020202020204" pitchFamily="34" charset="0"/>
              <a:buNone/>
            </a:pPr>
            <a:endParaRPr lang="en-US" sz="1400" dirty="0"/>
          </a:p>
        </p:txBody>
      </p:sp>
      <p:sp>
        <p:nvSpPr>
          <p:cNvPr id="5" name="Rectangle 4">
            <a:extLst>
              <a:ext uri="{FF2B5EF4-FFF2-40B4-BE49-F238E27FC236}">
                <a16:creationId xmlns:a16="http://schemas.microsoft.com/office/drawing/2014/main" id="{195F4C0B-3CA0-440F-B789-848773EEA171}"/>
              </a:ext>
            </a:extLst>
          </p:cNvPr>
          <p:cNvSpPr>
            <a:spLocks noChangeArrowheads="1"/>
          </p:cNvSpPr>
          <p:nvPr/>
        </p:nvSpPr>
        <p:spPr bwMode="auto">
          <a:xfrm>
            <a:off x="275997" y="1389992"/>
            <a:ext cx="3640186" cy="690834"/>
          </a:xfrm>
          <a:prstGeom prst="rect">
            <a:avLst/>
          </a:prstGeom>
          <a:solidFill>
            <a:srgbClr val="003A6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
              <a:defRPr b="1">
                <a:solidFill>
                  <a:schemeClr val="tx1"/>
                </a:solidFill>
                <a:latin typeface="Arial" panose="020B0604020202020204" pitchFamily="34" charset="0"/>
              </a:defRPr>
            </a:lvl1pPr>
            <a:lvl2pPr marL="742950" indent="-285750">
              <a:buChar char="–"/>
              <a:defRPr sz="1600">
                <a:solidFill>
                  <a:schemeClr val="tx1"/>
                </a:solidFill>
                <a:latin typeface="Arial" panose="020B0604020202020204" pitchFamily="34" charset="0"/>
              </a:defRPr>
            </a:lvl2pPr>
            <a:lvl3pPr marL="1143000" indent="-228600">
              <a:buChar char="•"/>
              <a:defRPr sz="1400">
                <a:solidFill>
                  <a:schemeClr val="tx1"/>
                </a:solidFill>
                <a:latin typeface="Arial" panose="020B0604020202020204" pitchFamily="34" charset="0"/>
              </a:defRPr>
            </a:lvl3pPr>
            <a:lvl4pPr marL="1600200" indent="-228600">
              <a:buChar char="–"/>
              <a:defRPr sz="1200">
                <a:solidFill>
                  <a:schemeClr val="tx1"/>
                </a:solidFill>
                <a:latin typeface="Arial" panose="020B0604020202020204" pitchFamily="34" charset="0"/>
              </a:defRPr>
            </a:lvl4pPr>
            <a:lvl5pPr marL="2057400" indent="-228600">
              <a:buChar char="•"/>
              <a:defRPr sz="12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a:ea typeface="+mn-ea"/>
                <a:cs typeface="+mn-cs"/>
              </a:rPr>
              <a:t>Energy Efficient Performance</a:t>
            </a:r>
          </a:p>
        </p:txBody>
      </p:sp>
      <p:sp>
        <p:nvSpPr>
          <p:cNvPr id="6" name="Rectangle 5">
            <a:extLst>
              <a:ext uri="{FF2B5EF4-FFF2-40B4-BE49-F238E27FC236}">
                <a16:creationId xmlns:a16="http://schemas.microsoft.com/office/drawing/2014/main" id="{2BA2F7F1-264D-459B-BD04-B71E847F30A1}"/>
              </a:ext>
            </a:extLst>
          </p:cNvPr>
          <p:cNvSpPr>
            <a:spLocks noChangeArrowheads="1"/>
          </p:cNvSpPr>
          <p:nvPr/>
        </p:nvSpPr>
        <p:spPr bwMode="auto">
          <a:xfrm>
            <a:off x="4183965" y="1389992"/>
            <a:ext cx="3640186" cy="690834"/>
          </a:xfrm>
          <a:prstGeom prst="rect">
            <a:avLst/>
          </a:prstGeom>
          <a:solidFill>
            <a:srgbClr val="003A6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
              <a:defRPr b="1">
                <a:solidFill>
                  <a:schemeClr val="tx1"/>
                </a:solidFill>
                <a:latin typeface="Arial" panose="020B0604020202020204" pitchFamily="34" charset="0"/>
              </a:defRPr>
            </a:lvl1pPr>
            <a:lvl2pPr marL="742950" indent="-285750">
              <a:buChar char="–"/>
              <a:defRPr sz="1600">
                <a:solidFill>
                  <a:schemeClr val="tx1"/>
                </a:solidFill>
                <a:latin typeface="Arial" panose="020B0604020202020204" pitchFamily="34" charset="0"/>
              </a:defRPr>
            </a:lvl2pPr>
            <a:lvl3pPr marL="1143000" indent="-228600">
              <a:buChar char="•"/>
              <a:defRPr sz="1400">
                <a:solidFill>
                  <a:schemeClr val="tx1"/>
                </a:solidFill>
                <a:latin typeface="Arial" panose="020B0604020202020204" pitchFamily="34" charset="0"/>
              </a:defRPr>
            </a:lvl3pPr>
            <a:lvl4pPr marL="1600200" indent="-228600">
              <a:buChar char="–"/>
              <a:defRPr sz="1200">
                <a:solidFill>
                  <a:schemeClr val="tx1"/>
                </a:solidFill>
                <a:latin typeface="Arial" panose="020B0604020202020204" pitchFamily="34" charset="0"/>
              </a:defRPr>
            </a:lvl4pPr>
            <a:lvl5pPr marL="2057400" indent="-228600">
              <a:buChar char="•"/>
              <a:defRPr sz="12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a:ea typeface="+mn-ea"/>
                <a:cs typeface="+mn-cs"/>
              </a:rPr>
              <a:t>Path to Secure a Green Building Certification</a:t>
            </a:r>
          </a:p>
        </p:txBody>
      </p:sp>
      <p:sp>
        <p:nvSpPr>
          <p:cNvPr id="7" name="Rectangle 6">
            <a:extLst>
              <a:ext uri="{FF2B5EF4-FFF2-40B4-BE49-F238E27FC236}">
                <a16:creationId xmlns:a16="http://schemas.microsoft.com/office/drawing/2014/main" id="{31E01449-B3B8-4785-83CD-F8AB52BFABDA}"/>
              </a:ext>
            </a:extLst>
          </p:cNvPr>
          <p:cNvSpPr>
            <a:spLocks noChangeArrowheads="1"/>
          </p:cNvSpPr>
          <p:nvPr/>
        </p:nvSpPr>
        <p:spPr bwMode="auto">
          <a:xfrm>
            <a:off x="8091933" y="1389992"/>
            <a:ext cx="3640186" cy="690834"/>
          </a:xfrm>
          <a:prstGeom prst="rect">
            <a:avLst/>
          </a:prstGeom>
          <a:solidFill>
            <a:srgbClr val="003A6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buChar char="•"/>
              <a:defRPr b="1">
                <a:solidFill>
                  <a:schemeClr val="tx1"/>
                </a:solidFill>
                <a:latin typeface="Arial" panose="020B0604020202020204" pitchFamily="34" charset="0"/>
              </a:defRPr>
            </a:lvl1pPr>
            <a:lvl2pPr marL="742950" indent="-285750">
              <a:buChar char="–"/>
              <a:defRPr sz="1600">
                <a:solidFill>
                  <a:schemeClr val="tx1"/>
                </a:solidFill>
                <a:latin typeface="Arial" panose="020B0604020202020204" pitchFamily="34" charset="0"/>
              </a:defRPr>
            </a:lvl2pPr>
            <a:lvl3pPr marL="1143000" indent="-228600">
              <a:buChar char="•"/>
              <a:defRPr sz="1400">
                <a:solidFill>
                  <a:schemeClr val="tx1"/>
                </a:solidFill>
                <a:latin typeface="Arial" panose="020B0604020202020204" pitchFamily="34" charset="0"/>
              </a:defRPr>
            </a:lvl3pPr>
            <a:lvl4pPr marL="1600200" indent="-228600">
              <a:buChar char="–"/>
              <a:defRPr sz="1200">
                <a:solidFill>
                  <a:schemeClr val="tx1"/>
                </a:solidFill>
                <a:latin typeface="Arial" panose="020B0604020202020204" pitchFamily="34" charset="0"/>
              </a:defRPr>
            </a:lvl4pPr>
            <a:lvl5pPr marL="2057400" indent="-228600">
              <a:buChar char="•"/>
              <a:defRPr sz="1200">
                <a:solidFill>
                  <a:schemeClr val="tx1"/>
                </a:solidFill>
                <a:latin typeface="Arial" panose="020B0604020202020204" pitchFamily="34" charset="0"/>
              </a:defRPr>
            </a:lvl5pPr>
            <a:lvl6pPr marL="2514600" indent="-228600" eaLnBrk="0" fontAlgn="base" hangingPunct="0">
              <a:spcBef>
                <a:spcPct val="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0"/>
              </a:spcBef>
              <a:spcAft>
                <a:spcPct val="0"/>
              </a:spcAft>
              <a:buChar char="•"/>
              <a:defRPr sz="12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Calibri" panose="020F0502020204030204"/>
                <a:ea typeface="+mn-ea"/>
                <a:cs typeface="+mn-cs"/>
              </a:rPr>
              <a:t>Data Acquisition Plan</a:t>
            </a:r>
          </a:p>
        </p:txBody>
      </p:sp>
      <p:sp>
        <p:nvSpPr>
          <p:cNvPr id="8" name="Content Placeholder 2">
            <a:extLst>
              <a:ext uri="{FF2B5EF4-FFF2-40B4-BE49-F238E27FC236}">
                <a16:creationId xmlns:a16="http://schemas.microsoft.com/office/drawing/2014/main" id="{F3764D05-7216-4C95-936A-E224DBA6BB36}"/>
              </a:ext>
            </a:extLst>
          </p:cNvPr>
          <p:cNvSpPr txBox="1">
            <a:spLocks/>
          </p:cNvSpPr>
          <p:nvPr/>
        </p:nvSpPr>
        <p:spPr>
          <a:xfrm>
            <a:off x="4183967" y="2170183"/>
            <a:ext cx="3640186" cy="24275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Plan to secure a Green Building Certification  (Project registered, scoresheet completed)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Building Components:</a:t>
            </a:r>
          </a:p>
          <a:p>
            <a:pPr marL="463550" marR="0" lvl="1"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Must specify ENERGY STAR appliances, HVAC or high-performance option if ENERGY STAR option isn’t available</a:t>
            </a:r>
          </a:p>
          <a:p>
            <a:pPr marL="463550" marR="0" lvl="1"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Must specify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WaterSense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labeled products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D37FF93D-1FE6-4944-AE6B-2C7F1BF3109A}"/>
              </a:ext>
            </a:extLst>
          </p:cNvPr>
          <p:cNvSpPr txBox="1">
            <a:spLocks/>
          </p:cNvSpPr>
          <p:nvPr/>
        </p:nvSpPr>
        <p:spPr>
          <a:xfrm>
            <a:off x="8102820" y="2170183"/>
            <a:ext cx="3640186" cy="24275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100% aggregated data from utility or install remote meters/data-loggers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Prepared by a Qualified Energy Professional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Image result for energy star logo">
            <a:extLst>
              <a:ext uri="{FF2B5EF4-FFF2-40B4-BE49-F238E27FC236}">
                <a16:creationId xmlns:a16="http://schemas.microsoft.com/office/drawing/2014/main" id="{A7A7FCA8-7226-43FB-BD35-11995BA0D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613" y="4222470"/>
            <a:ext cx="814481" cy="83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Image result for leed certification">
            <a:extLst>
              <a:ext uri="{FF2B5EF4-FFF2-40B4-BE49-F238E27FC236}">
                <a16:creationId xmlns:a16="http://schemas.microsoft.com/office/drawing/2014/main" id="{F21EC983-2052-4365-AC3D-547B21094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449" r="6908"/>
          <a:stretch/>
        </p:blipFill>
        <p:spPr bwMode="auto">
          <a:xfrm>
            <a:off x="6902878" y="4222470"/>
            <a:ext cx="951597" cy="83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nvironment-Update">
            <a:extLst>
              <a:ext uri="{FF2B5EF4-FFF2-40B4-BE49-F238E27FC236}">
                <a16:creationId xmlns:a16="http://schemas.microsoft.com/office/drawing/2014/main" id="{31637065-5D1C-46A9-A6AA-E578A1A585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4792"/>
          <a:stretch/>
        </p:blipFill>
        <p:spPr bwMode="auto">
          <a:xfrm>
            <a:off x="4298035" y="4201766"/>
            <a:ext cx="739341" cy="8896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uild It Green's GreenPoint Rated logo. | GAB Report">
            <a:extLst>
              <a:ext uri="{FF2B5EF4-FFF2-40B4-BE49-F238E27FC236}">
                <a16:creationId xmlns:a16="http://schemas.microsoft.com/office/drawing/2014/main" id="{04347036-BAD9-47D1-B778-21580E143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2104" y="5188295"/>
            <a:ext cx="1021058" cy="7660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ntroduction to the National Green Building Standard (NGBS) - GreenHome  Institute">
            <a:extLst>
              <a:ext uri="{FF2B5EF4-FFF2-40B4-BE49-F238E27FC236}">
                <a16:creationId xmlns:a16="http://schemas.microsoft.com/office/drawing/2014/main" id="{494C0FBE-EEB8-4E4A-8345-37A8D2219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088" y="5164856"/>
            <a:ext cx="1301405" cy="78951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91AE99A1-79FC-4427-AFDD-1842583E7960}"/>
              </a:ext>
            </a:extLst>
          </p:cNvPr>
          <p:cNvGrpSpPr/>
          <p:nvPr/>
        </p:nvGrpSpPr>
        <p:grpSpPr>
          <a:xfrm>
            <a:off x="8536101" y="4397896"/>
            <a:ext cx="2911999" cy="779669"/>
            <a:chOff x="5173909" y="5407486"/>
            <a:chExt cx="2911999" cy="779669"/>
          </a:xfrm>
        </p:grpSpPr>
        <p:sp>
          <p:nvSpPr>
            <p:cNvPr id="23" name="Rectangle: Rounded Corners 22">
              <a:extLst>
                <a:ext uri="{FF2B5EF4-FFF2-40B4-BE49-F238E27FC236}">
                  <a16:creationId xmlns:a16="http://schemas.microsoft.com/office/drawing/2014/main" id="{FBFCB941-B222-4D78-A58D-450F6EAC7CA8}"/>
                </a:ext>
              </a:extLst>
            </p:cNvPr>
            <p:cNvSpPr/>
            <p:nvPr/>
          </p:nvSpPr>
          <p:spPr>
            <a:xfrm>
              <a:off x="5173909" y="5407486"/>
              <a:ext cx="2911999" cy="779669"/>
            </a:xfrm>
            <a:prstGeom prst="roundRect">
              <a:avLst>
                <a:gd name="adj" fmla="val 10000"/>
              </a:avLst>
            </a:prstGeom>
            <a:solidFill>
              <a:srgbClr val="70AD47">
                <a:hueOff val="0"/>
                <a:satOff val="0"/>
                <a:lumOff val="0"/>
                <a:alphaOff val="0"/>
              </a:srgbClr>
            </a:solidFill>
            <a:ln>
              <a:noFill/>
            </a:ln>
            <a:effectLst/>
          </p:spPr>
        </p:sp>
        <p:sp>
          <p:nvSpPr>
            <p:cNvPr id="24" name="TextBox 23">
              <a:extLst>
                <a:ext uri="{FF2B5EF4-FFF2-40B4-BE49-F238E27FC236}">
                  <a16:creationId xmlns:a16="http://schemas.microsoft.com/office/drawing/2014/main" id="{019263F3-E163-401D-90B7-B1FBF44E0F03}"/>
                </a:ext>
              </a:extLst>
            </p:cNvPr>
            <p:cNvSpPr txBox="1"/>
            <p:nvPr/>
          </p:nvSpPr>
          <p:spPr>
            <a:xfrm>
              <a:off x="6074430" y="5407486"/>
              <a:ext cx="1658782" cy="779669"/>
            </a:xfrm>
            <a:prstGeom prst="rect">
              <a:avLst/>
            </a:prstGeom>
            <a:solidFill>
              <a:srgbClr val="70AD47">
                <a:hueOff val="0"/>
                <a:satOff val="0"/>
                <a:lumOff val="0"/>
                <a:alphaOff val="0"/>
              </a:srgbClr>
            </a:solidFill>
            <a:ln>
              <a:noFill/>
            </a:ln>
            <a:effectLst/>
          </p:spPr>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100% Data Collection plan (6.4.5)</a:t>
              </a:r>
            </a:p>
          </p:txBody>
        </p:sp>
      </p:grpSp>
      <p:grpSp>
        <p:nvGrpSpPr>
          <p:cNvPr id="25" name="Group 24">
            <a:extLst>
              <a:ext uri="{FF2B5EF4-FFF2-40B4-BE49-F238E27FC236}">
                <a16:creationId xmlns:a16="http://schemas.microsoft.com/office/drawing/2014/main" id="{9D25F83B-CCEF-44D5-8ABA-049A1107906F}"/>
              </a:ext>
            </a:extLst>
          </p:cNvPr>
          <p:cNvGrpSpPr/>
          <p:nvPr/>
        </p:nvGrpSpPr>
        <p:grpSpPr>
          <a:xfrm>
            <a:off x="8562004" y="3530514"/>
            <a:ext cx="2886096" cy="779670"/>
            <a:chOff x="1947161" y="7074787"/>
            <a:chExt cx="2886096" cy="779670"/>
          </a:xfrm>
        </p:grpSpPr>
        <p:sp>
          <p:nvSpPr>
            <p:cNvPr id="26" name="Rectangle: Rounded Corners 25">
              <a:extLst>
                <a:ext uri="{FF2B5EF4-FFF2-40B4-BE49-F238E27FC236}">
                  <a16:creationId xmlns:a16="http://schemas.microsoft.com/office/drawing/2014/main" id="{D67CBAB9-937F-4504-AEE9-027EF1C1A3AD}"/>
                </a:ext>
              </a:extLst>
            </p:cNvPr>
            <p:cNvSpPr/>
            <p:nvPr/>
          </p:nvSpPr>
          <p:spPr>
            <a:xfrm>
              <a:off x="1947161" y="7074788"/>
              <a:ext cx="2886096" cy="779669"/>
            </a:xfrm>
            <a:prstGeom prst="roundRect">
              <a:avLst>
                <a:gd name="adj" fmla="val 10000"/>
              </a:avLst>
            </a:prstGeom>
            <a:solidFill>
              <a:srgbClr val="ED7D31">
                <a:hueOff val="0"/>
                <a:satOff val="0"/>
                <a:lumOff val="0"/>
                <a:alphaOff val="0"/>
              </a:srgbClr>
            </a:solidFill>
            <a:ln>
              <a:noFill/>
            </a:ln>
            <a:effectLst/>
          </p:spPr>
        </p:sp>
        <p:sp>
          <p:nvSpPr>
            <p:cNvPr id="27" name="TextBox 26">
              <a:extLst>
                <a:ext uri="{FF2B5EF4-FFF2-40B4-BE49-F238E27FC236}">
                  <a16:creationId xmlns:a16="http://schemas.microsoft.com/office/drawing/2014/main" id="{0D18E6EF-A575-4DAE-B37D-3CAA4C0F453F}"/>
                </a:ext>
              </a:extLst>
            </p:cNvPr>
            <p:cNvSpPr txBox="1"/>
            <p:nvPr/>
          </p:nvSpPr>
          <p:spPr>
            <a:xfrm>
              <a:off x="2632365" y="7074787"/>
              <a:ext cx="2200892" cy="779669"/>
            </a:xfrm>
            <a:prstGeom prst="rect">
              <a:avLst/>
            </a:prstGeom>
            <a:solidFill>
              <a:srgbClr val="ED7D31">
                <a:hueOff val="0"/>
                <a:satOff val="0"/>
                <a:lumOff val="0"/>
                <a:alphaOff val="0"/>
              </a:srgbClr>
            </a:solidFill>
            <a:ln>
              <a:noFill/>
            </a:ln>
            <a:effectLst/>
          </p:spPr>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HUD-91070M Cert;</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HUD-92466 Rider 5 (6.4.3 &amp; 4)</a:t>
              </a:r>
            </a:p>
          </p:txBody>
        </p:sp>
      </p:grpSp>
      <p:sp>
        <p:nvSpPr>
          <p:cNvPr id="28" name="Rectangle 27">
            <a:extLst>
              <a:ext uri="{FF2B5EF4-FFF2-40B4-BE49-F238E27FC236}">
                <a16:creationId xmlns:a16="http://schemas.microsoft.com/office/drawing/2014/main" id="{026A7BF2-DF62-4B2C-AA6C-6A923E10000D}"/>
              </a:ext>
            </a:extLst>
          </p:cNvPr>
          <p:cNvSpPr/>
          <p:nvPr/>
        </p:nvSpPr>
        <p:spPr>
          <a:xfrm>
            <a:off x="8577291" y="3598990"/>
            <a:ext cx="623480" cy="623480"/>
          </a:xfrm>
          <a:prstGeom prst="rect">
            <a:avLst/>
          </a:prstGeom>
          <a:blipFill>
            <a:blip r:embed="rId9">
              <a:extLst>
                <a:ext uri="{96DAC541-7B7A-43D3-8B79-37D633B846F1}">
                  <asvg:svgBlip xmlns:asvg="http://schemas.microsoft.com/office/drawing/2016/SVG/main" r:embed="rId10"/>
                </a:ext>
              </a:extLst>
            </a:blip>
            <a:srcRect/>
            <a:stretch>
              <a:fillRect l="-6000" r="-6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9" name="Rectangle 28">
            <a:extLst>
              <a:ext uri="{FF2B5EF4-FFF2-40B4-BE49-F238E27FC236}">
                <a16:creationId xmlns:a16="http://schemas.microsoft.com/office/drawing/2014/main" id="{9B44A5BA-4E72-47C9-97FB-D1475879493C}"/>
              </a:ext>
            </a:extLst>
          </p:cNvPr>
          <p:cNvSpPr/>
          <p:nvPr/>
        </p:nvSpPr>
        <p:spPr>
          <a:xfrm>
            <a:off x="8626770" y="4493457"/>
            <a:ext cx="631414" cy="631414"/>
          </a:xfrm>
          <a:prstGeom prst="rect">
            <a:avLst/>
          </a:prstGeom>
          <a:blipFill>
            <a:blip r:embed="rId11">
              <a:extLst>
                <a:ext uri="{96DAC541-7B7A-43D3-8B79-37D633B846F1}">
                  <asvg:svgBlip xmlns:asvg="http://schemas.microsoft.com/office/drawing/2016/SVG/main" r:embed="rId12"/>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30" name="Picture 29" descr="A picture containing drawing&#10;&#10;Description automatically generated">
            <a:extLst>
              <a:ext uri="{FF2B5EF4-FFF2-40B4-BE49-F238E27FC236}">
                <a16:creationId xmlns:a16="http://schemas.microsoft.com/office/drawing/2014/main" id="{96445A8D-E099-4826-98CF-9F0F1928365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31" name="Slide Number Placeholder 4">
            <a:extLst>
              <a:ext uri="{FF2B5EF4-FFF2-40B4-BE49-F238E27FC236}">
                <a16:creationId xmlns:a16="http://schemas.microsoft.com/office/drawing/2014/main" id="{C9C25D54-F221-4B83-988D-1E6B9BDF36B2}"/>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15</a:t>
            </a:fld>
            <a:endParaRPr lang="en-US" b="1" dirty="0">
              <a:solidFill>
                <a:schemeClr val="tx1"/>
              </a:solidFill>
            </a:endParaRPr>
          </a:p>
        </p:txBody>
      </p:sp>
    </p:spTree>
    <p:extLst>
      <p:ext uri="{BB962C8B-B14F-4D97-AF65-F5344CB8AC3E}">
        <p14:creationId xmlns:p14="http://schemas.microsoft.com/office/powerpoint/2010/main" val="151676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Graphic 15" descr="Badge Question Mark with solid fill">
            <a:extLst>
              <a:ext uri="{FF2B5EF4-FFF2-40B4-BE49-F238E27FC236}">
                <a16:creationId xmlns:a16="http://schemas.microsoft.com/office/drawing/2014/main" id="{5F0942E6-572D-48FF-8F51-FF15FC6F1C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100" y="5830499"/>
            <a:ext cx="914400" cy="914400"/>
          </a:xfrm>
          <a:prstGeom prst="rect">
            <a:avLst/>
          </a:prstGeom>
        </p:spPr>
      </p:pic>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Speech Bubble: Rectangle 13">
            <a:extLst>
              <a:ext uri="{FF2B5EF4-FFF2-40B4-BE49-F238E27FC236}">
                <a16:creationId xmlns:a16="http://schemas.microsoft.com/office/drawing/2014/main" id="{B3DE8B70-237F-412A-A7FF-1220754302D7}"/>
              </a:ext>
            </a:extLst>
          </p:cNvPr>
          <p:cNvSpPr/>
          <p:nvPr/>
        </p:nvSpPr>
        <p:spPr>
          <a:xfrm>
            <a:off x="202519" y="2159000"/>
            <a:ext cx="3888781" cy="3448050"/>
          </a:xfrm>
          <a:prstGeom prst="wedgeRectCallout">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372C32B4-0312-4518-9F8E-FA5EE6CD703D}"/>
              </a:ext>
            </a:extLst>
          </p:cNvPr>
          <p:cNvSpPr txBox="1"/>
          <p:nvPr/>
        </p:nvSpPr>
        <p:spPr>
          <a:xfrm>
            <a:off x="342490" y="2309502"/>
            <a:ext cx="266574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More than one Green Certification for the same property?</a:t>
            </a:r>
          </a:p>
        </p:txBody>
      </p:sp>
      <p:sp>
        <p:nvSpPr>
          <p:cNvPr id="90" name="TextBox 89">
            <a:extLst>
              <a:ext uri="{FF2B5EF4-FFF2-40B4-BE49-F238E27FC236}">
                <a16:creationId xmlns:a16="http://schemas.microsoft.com/office/drawing/2014/main" id="{0A51248F-37A8-46D5-8E64-38D49795D6D9}"/>
              </a:ext>
            </a:extLst>
          </p:cNvPr>
          <p:cNvSpPr txBox="1"/>
          <p:nvPr/>
        </p:nvSpPr>
        <p:spPr>
          <a:xfrm>
            <a:off x="243392" y="117386"/>
            <a:ext cx="11049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solidFill>
                <a:effectLst/>
                <a:uLnTx/>
                <a:uFillTx/>
                <a:latin typeface="Calibri" panose="020F0502020204030204"/>
                <a:ea typeface="+mn-ea"/>
                <a:cs typeface="+mn-cs"/>
              </a:rPr>
              <a:t>Q &amp; 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7940742F-B553-4194-AF53-68A1ECE25D24}"/>
              </a:ext>
            </a:extLst>
          </p:cNvPr>
          <p:cNvSpPr txBox="1">
            <a:spLocks/>
          </p:cNvSpPr>
          <p:nvPr/>
        </p:nvSpPr>
        <p:spPr>
          <a:xfrm>
            <a:off x="5094489" y="53680"/>
            <a:ext cx="6047921" cy="1513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Green MIP Requirements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800" b="1" i="0" u="none" strike="noStrike" kern="1200" cap="all" spc="0" normalizeH="0" baseline="0" noProof="0" dirty="0">
                <a:ln>
                  <a:noFill/>
                </a:ln>
                <a:solidFill>
                  <a:prstClr val="black"/>
                </a:solidFill>
                <a:effectLst/>
                <a:uLnTx/>
                <a:uFillTx/>
                <a:latin typeface="Calibri Light" panose="020F0302020204030204"/>
                <a:ea typeface="+mj-ea"/>
                <a:cs typeface="+mj-cs"/>
              </a:rPr>
              <a:t>Section 6.6</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66" name="TextBox 65">
            <a:extLst>
              <a:ext uri="{FF2B5EF4-FFF2-40B4-BE49-F238E27FC236}">
                <a16:creationId xmlns:a16="http://schemas.microsoft.com/office/drawing/2014/main" id="{59781CAD-795E-48ED-8FFB-32272EDCF58E}"/>
              </a:ext>
            </a:extLst>
          </p:cNvPr>
          <p:cNvSpPr txBox="1"/>
          <p:nvPr/>
        </p:nvSpPr>
        <p:spPr>
          <a:xfrm>
            <a:off x="2433915" y="411520"/>
            <a:ext cx="2479171" cy="104644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t>221(d)(4)</a:t>
            </a:r>
            <a:b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5"/>
          <a:stretch>
            <a:fillRect/>
          </a:stretch>
        </p:blipFill>
        <p:spPr>
          <a:xfrm>
            <a:off x="243392" y="809235"/>
            <a:ext cx="657708" cy="657708"/>
          </a:xfrm>
          <a:prstGeom prst="rect">
            <a:avLst/>
          </a:prstGeom>
        </p:spPr>
      </p:pic>
      <p:grpSp>
        <p:nvGrpSpPr>
          <p:cNvPr id="50" name="Group 49">
            <a:extLst>
              <a:ext uri="{FF2B5EF4-FFF2-40B4-BE49-F238E27FC236}">
                <a16:creationId xmlns:a16="http://schemas.microsoft.com/office/drawing/2014/main" id="{F62D97FF-E4AB-4FD5-BB75-62ADAB3181F0}"/>
              </a:ext>
            </a:extLst>
          </p:cNvPr>
          <p:cNvGrpSpPr/>
          <p:nvPr/>
        </p:nvGrpSpPr>
        <p:grpSpPr>
          <a:xfrm>
            <a:off x="4517069" y="2740130"/>
            <a:ext cx="1154840" cy="1178097"/>
            <a:chOff x="5263241" y="2177311"/>
            <a:chExt cx="1154840" cy="1178097"/>
          </a:xfrm>
        </p:grpSpPr>
        <p:pic>
          <p:nvPicPr>
            <p:cNvPr id="51" name="Graphic 50" descr="Checkmark with solid fill">
              <a:extLst>
                <a:ext uri="{FF2B5EF4-FFF2-40B4-BE49-F238E27FC236}">
                  <a16:creationId xmlns:a16="http://schemas.microsoft.com/office/drawing/2014/main" id="{53566168-561D-4C16-BBE7-721EDFAF0F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1049" y="2177311"/>
              <a:ext cx="614248" cy="614248"/>
            </a:xfrm>
            <a:prstGeom prst="rect">
              <a:avLst/>
            </a:prstGeom>
          </p:spPr>
        </p:pic>
        <p:sp>
          <p:nvSpPr>
            <p:cNvPr id="52" name="TextBox 51">
              <a:extLst>
                <a:ext uri="{FF2B5EF4-FFF2-40B4-BE49-F238E27FC236}">
                  <a16:creationId xmlns:a16="http://schemas.microsoft.com/office/drawing/2014/main" id="{DC11B43B-EE61-403F-86A4-6BADAC036C20}"/>
                </a:ext>
              </a:extLst>
            </p:cNvPr>
            <p:cNvSpPr txBox="1"/>
            <p:nvPr/>
          </p:nvSpPr>
          <p:spPr>
            <a:xfrm>
              <a:off x="5263241" y="2647522"/>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alibri" panose="020F0502020204030204"/>
                  <a:ea typeface="+mn-ea"/>
                  <a:cs typeface="+mn-cs"/>
                </a:rPr>
                <a:t>YES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 name="Picture 37" descr="Diagram&#10;&#10;Description automatically generated with low confidence">
            <a:extLst>
              <a:ext uri="{FF2B5EF4-FFF2-40B4-BE49-F238E27FC236}">
                <a16:creationId xmlns:a16="http://schemas.microsoft.com/office/drawing/2014/main" id="{15B2A7C0-AC53-4A26-A627-E7C3707A9B9F}"/>
              </a:ext>
            </a:extLst>
          </p:cNvPr>
          <p:cNvPicPr>
            <a:picLocks noChangeAspect="1"/>
          </p:cNvPicPr>
          <p:nvPr/>
        </p:nvPicPr>
        <p:blipFill rotWithShape="1">
          <a:blip r:embed="rId8">
            <a:extLst>
              <a:ext uri="{28A0092B-C50C-407E-A947-70E740481C1C}">
                <a14:useLocalDpi xmlns:a14="http://schemas.microsoft.com/office/drawing/2010/main" val="0"/>
              </a:ext>
            </a:extLst>
          </a:blip>
          <a:srcRect l="20091" t="22721" r="21005" b="16969"/>
          <a:stretch/>
        </p:blipFill>
        <p:spPr>
          <a:xfrm>
            <a:off x="1757925" y="3794575"/>
            <a:ext cx="1330972" cy="1362727"/>
          </a:xfrm>
          <a:prstGeom prst="rect">
            <a:avLst/>
          </a:prstGeom>
        </p:spPr>
      </p:pic>
      <p:pic>
        <p:nvPicPr>
          <p:cNvPr id="39" name="Picture 38">
            <a:extLst>
              <a:ext uri="{FF2B5EF4-FFF2-40B4-BE49-F238E27FC236}">
                <a16:creationId xmlns:a16="http://schemas.microsoft.com/office/drawing/2014/main" id="{8E9DE1D0-73B9-40B3-9666-FD856F1034ED}"/>
              </a:ext>
            </a:extLst>
          </p:cNvPr>
          <p:cNvPicPr>
            <a:picLocks noChangeAspect="1"/>
          </p:cNvPicPr>
          <p:nvPr/>
        </p:nvPicPr>
        <p:blipFill rotWithShape="1">
          <a:blip r:embed="rId9">
            <a:extLst>
              <a:ext uri="{28A0092B-C50C-407E-A947-70E740481C1C}">
                <a14:useLocalDpi xmlns:a14="http://schemas.microsoft.com/office/drawing/2010/main" val="0"/>
              </a:ext>
            </a:extLst>
          </a:blip>
          <a:srcRect t="3087" b="3087"/>
          <a:stretch/>
        </p:blipFill>
        <p:spPr>
          <a:xfrm>
            <a:off x="1143403" y="4245520"/>
            <a:ext cx="1241393" cy="1271011"/>
          </a:xfrm>
          <a:prstGeom prst="rect">
            <a:avLst/>
          </a:prstGeom>
        </p:spPr>
      </p:pic>
      <p:grpSp>
        <p:nvGrpSpPr>
          <p:cNvPr id="6" name="Group 5">
            <a:extLst>
              <a:ext uri="{FF2B5EF4-FFF2-40B4-BE49-F238E27FC236}">
                <a16:creationId xmlns:a16="http://schemas.microsoft.com/office/drawing/2014/main" id="{47C85BA3-7A54-4875-B351-803DE8F3AE53}"/>
              </a:ext>
            </a:extLst>
          </p:cNvPr>
          <p:cNvGrpSpPr/>
          <p:nvPr/>
        </p:nvGrpSpPr>
        <p:grpSpPr>
          <a:xfrm>
            <a:off x="2271757" y="3224200"/>
            <a:ext cx="1634280" cy="741878"/>
            <a:chOff x="2271757" y="3236900"/>
            <a:chExt cx="1634280" cy="741878"/>
          </a:xfrm>
        </p:grpSpPr>
        <p:grpSp>
          <p:nvGrpSpPr>
            <p:cNvPr id="92" name="Group 91">
              <a:extLst>
                <a:ext uri="{FF2B5EF4-FFF2-40B4-BE49-F238E27FC236}">
                  <a16:creationId xmlns:a16="http://schemas.microsoft.com/office/drawing/2014/main" id="{877A5026-2B99-4C3C-BE9E-BAAB9D1AC9DF}"/>
                </a:ext>
              </a:extLst>
            </p:cNvPr>
            <p:cNvGrpSpPr/>
            <p:nvPr/>
          </p:nvGrpSpPr>
          <p:grpSpPr>
            <a:xfrm>
              <a:off x="2271757" y="3236900"/>
              <a:ext cx="1634280" cy="741878"/>
              <a:chOff x="5655256" y="1906447"/>
              <a:chExt cx="2211426" cy="1003873"/>
            </a:xfrm>
          </p:grpSpPr>
          <p:pic>
            <p:nvPicPr>
              <p:cNvPr id="93" name="Picture 92" descr="Icon&#10;&#10;Description automatically generated">
                <a:extLst>
                  <a:ext uri="{FF2B5EF4-FFF2-40B4-BE49-F238E27FC236}">
                    <a16:creationId xmlns:a16="http://schemas.microsoft.com/office/drawing/2014/main" id="{15519FE0-3BB4-4CBD-AE73-E7FC5A38FE82}"/>
                  </a:ext>
                </a:extLst>
              </p:cNvPr>
              <p:cNvPicPr>
                <a:picLocks noChangeAspect="1"/>
              </p:cNvPicPr>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sp>
            <p:nvSpPr>
              <p:cNvPr id="95" name="TextBox 94">
                <a:extLst>
                  <a:ext uri="{FF2B5EF4-FFF2-40B4-BE49-F238E27FC236}">
                    <a16:creationId xmlns:a16="http://schemas.microsoft.com/office/drawing/2014/main" id="{F4D4D026-1BD2-4E08-A591-D368DC87CD14}"/>
                  </a:ext>
                </a:extLst>
              </p:cNvPr>
              <p:cNvSpPr txBox="1"/>
              <p:nvPr/>
            </p:nvSpPr>
            <p:spPr>
              <a:xfrm>
                <a:off x="6267241" y="2052878"/>
                <a:ext cx="1531502" cy="4581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sp>
          <p:nvSpPr>
            <p:cNvPr id="56" name="TextBox 55">
              <a:extLst>
                <a:ext uri="{FF2B5EF4-FFF2-40B4-BE49-F238E27FC236}">
                  <a16:creationId xmlns:a16="http://schemas.microsoft.com/office/drawing/2014/main" id="{9FC66638-2643-4B62-8E8B-E0E214CF3926}"/>
                </a:ext>
              </a:extLst>
            </p:cNvPr>
            <p:cNvSpPr txBox="1"/>
            <p:nvPr/>
          </p:nvSpPr>
          <p:spPr>
            <a:xfrm>
              <a:off x="2326274" y="3273061"/>
              <a:ext cx="4611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5B9BD5">
                      <a:lumMod val="75000"/>
                    </a:srgbClr>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3329C749-AF44-4546-9D3B-2DB30DB72491}"/>
              </a:ext>
            </a:extLst>
          </p:cNvPr>
          <p:cNvGrpSpPr/>
          <p:nvPr/>
        </p:nvGrpSpPr>
        <p:grpSpPr>
          <a:xfrm>
            <a:off x="405671" y="3595995"/>
            <a:ext cx="1634280" cy="741878"/>
            <a:chOff x="354871" y="3595995"/>
            <a:chExt cx="1634280" cy="741878"/>
          </a:xfrm>
        </p:grpSpPr>
        <p:grpSp>
          <p:nvGrpSpPr>
            <p:cNvPr id="4" name="Group 3">
              <a:extLst>
                <a:ext uri="{FF2B5EF4-FFF2-40B4-BE49-F238E27FC236}">
                  <a16:creationId xmlns:a16="http://schemas.microsoft.com/office/drawing/2014/main" id="{C35A9F82-B0B6-4066-864B-FACB71C8D4B5}"/>
                </a:ext>
              </a:extLst>
            </p:cNvPr>
            <p:cNvGrpSpPr/>
            <p:nvPr/>
          </p:nvGrpSpPr>
          <p:grpSpPr>
            <a:xfrm>
              <a:off x="354871" y="3595995"/>
              <a:ext cx="1634280" cy="741878"/>
              <a:chOff x="5278860" y="5145592"/>
              <a:chExt cx="1634280" cy="741878"/>
            </a:xfrm>
          </p:grpSpPr>
          <p:pic>
            <p:nvPicPr>
              <p:cNvPr id="54" name="Picture 53" descr="Icon&#10;&#10;Description automatically generated">
                <a:extLst>
                  <a:ext uri="{FF2B5EF4-FFF2-40B4-BE49-F238E27FC236}">
                    <a16:creationId xmlns:a16="http://schemas.microsoft.com/office/drawing/2014/main" id="{22535755-94E7-4732-9E8C-60D1C11D769C}"/>
                  </a:ext>
                </a:extLst>
              </p:cNvPr>
              <p:cNvPicPr>
                <a:picLocks noChangeAspect="1"/>
              </p:cNvPicPr>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flipH="1">
                <a:off x="5278860" y="5145592"/>
                <a:ext cx="1634280" cy="741878"/>
              </a:xfrm>
              <a:prstGeom prst="rect">
                <a:avLst/>
              </a:prstGeom>
              <a:noFill/>
            </p:spPr>
          </p:pic>
          <p:sp>
            <p:nvSpPr>
              <p:cNvPr id="55" name="TextBox 54">
                <a:extLst>
                  <a:ext uri="{FF2B5EF4-FFF2-40B4-BE49-F238E27FC236}">
                    <a16:creationId xmlns:a16="http://schemas.microsoft.com/office/drawing/2014/main" id="{D4AB5D40-A5EE-4938-A978-B03ADF83581B}"/>
                  </a:ext>
                </a:extLst>
              </p:cNvPr>
              <p:cNvSpPr txBox="1"/>
              <p:nvPr/>
            </p:nvSpPr>
            <p:spPr>
              <a:xfrm>
                <a:off x="5292648" y="5250646"/>
                <a:ext cx="1131805" cy="338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sp>
          <p:nvSpPr>
            <p:cNvPr id="57" name="TextBox 56">
              <a:extLst>
                <a:ext uri="{FF2B5EF4-FFF2-40B4-BE49-F238E27FC236}">
                  <a16:creationId xmlns:a16="http://schemas.microsoft.com/office/drawing/2014/main" id="{A9AF87DC-05A9-4B1B-A34F-29984D6492E2}"/>
                </a:ext>
              </a:extLst>
            </p:cNvPr>
            <p:cNvSpPr txBox="1"/>
            <p:nvPr/>
          </p:nvSpPr>
          <p:spPr>
            <a:xfrm>
              <a:off x="1467698" y="3643624"/>
              <a:ext cx="4611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70AD47">
                      <a:lumMod val="75000"/>
                    </a:srgbClr>
                  </a:solidFill>
                  <a:effectLst/>
                  <a:uLnTx/>
                  <a:uFillTx/>
                  <a:latin typeface="Calibri" panose="020F0502020204030204"/>
                  <a:ea typeface="+mn-ea"/>
                  <a:cs typeface="+mn-cs"/>
                </a:rPr>
                <a:t>B</a:t>
              </a:r>
              <a:endPar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p:txBody>
        </p:sp>
      </p:grpSp>
      <p:pic>
        <p:nvPicPr>
          <p:cNvPr id="58" name="Picture 57" descr="Diagram&#10;&#10;Description automatically generated with low confidence">
            <a:extLst>
              <a:ext uri="{FF2B5EF4-FFF2-40B4-BE49-F238E27FC236}">
                <a16:creationId xmlns:a16="http://schemas.microsoft.com/office/drawing/2014/main" id="{003A80FE-86C1-42DD-92C5-2B0A3D945824}"/>
              </a:ext>
            </a:extLst>
          </p:cNvPr>
          <p:cNvPicPr>
            <a:picLocks noChangeAspect="1"/>
          </p:cNvPicPr>
          <p:nvPr/>
        </p:nvPicPr>
        <p:blipFill rotWithShape="1">
          <a:blip r:embed="rId8">
            <a:extLst>
              <a:ext uri="{28A0092B-C50C-407E-A947-70E740481C1C}">
                <a14:useLocalDpi xmlns:a14="http://schemas.microsoft.com/office/drawing/2010/main" val="0"/>
              </a:ext>
            </a:extLst>
          </a:blip>
          <a:srcRect l="20091" t="22721" r="21005" b="16969"/>
          <a:stretch/>
        </p:blipFill>
        <p:spPr>
          <a:xfrm>
            <a:off x="7526875" y="3883025"/>
            <a:ext cx="2020325" cy="2068527"/>
          </a:xfrm>
          <a:prstGeom prst="rect">
            <a:avLst/>
          </a:prstGeom>
        </p:spPr>
      </p:pic>
      <p:pic>
        <p:nvPicPr>
          <p:cNvPr id="59" name="Picture 58">
            <a:extLst>
              <a:ext uri="{FF2B5EF4-FFF2-40B4-BE49-F238E27FC236}">
                <a16:creationId xmlns:a16="http://schemas.microsoft.com/office/drawing/2014/main" id="{227A971D-844C-4C6A-A4DE-F74D22939B9E}"/>
              </a:ext>
            </a:extLst>
          </p:cNvPr>
          <p:cNvPicPr>
            <a:picLocks noChangeAspect="1"/>
          </p:cNvPicPr>
          <p:nvPr/>
        </p:nvPicPr>
        <p:blipFill rotWithShape="1">
          <a:blip r:embed="rId9">
            <a:extLst>
              <a:ext uri="{28A0092B-C50C-407E-A947-70E740481C1C}">
                <a14:useLocalDpi xmlns:a14="http://schemas.microsoft.com/office/drawing/2010/main" val="0"/>
              </a:ext>
            </a:extLst>
          </a:blip>
          <a:srcRect t="3087" b="3087"/>
          <a:stretch/>
        </p:blipFill>
        <p:spPr>
          <a:xfrm>
            <a:off x="6395298" y="4551877"/>
            <a:ext cx="1884350" cy="1929308"/>
          </a:xfrm>
          <a:prstGeom prst="rect">
            <a:avLst/>
          </a:prstGeom>
        </p:spPr>
      </p:pic>
      <p:pic>
        <p:nvPicPr>
          <p:cNvPr id="60" name="Graphic 59">
            <a:extLst>
              <a:ext uri="{FF2B5EF4-FFF2-40B4-BE49-F238E27FC236}">
                <a16:creationId xmlns:a16="http://schemas.microsoft.com/office/drawing/2014/main" id="{57113402-3B14-4976-8000-DA304F2FE2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66789" y="1934474"/>
            <a:ext cx="1154840" cy="1154840"/>
          </a:xfrm>
          <a:prstGeom prst="rect">
            <a:avLst/>
          </a:prstGeom>
        </p:spPr>
      </p:pic>
      <p:grpSp>
        <p:nvGrpSpPr>
          <p:cNvPr id="62" name="Group 61">
            <a:extLst>
              <a:ext uri="{FF2B5EF4-FFF2-40B4-BE49-F238E27FC236}">
                <a16:creationId xmlns:a16="http://schemas.microsoft.com/office/drawing/2014/main" id="{A106CF76-6B5D-4748-A4A2-70F84F688A3D}"/>
              </a:ext>
            </a:extLst>
          </p:cNvPr>
          <p:cNvGrpSpPr/>
          <p:nvPr/>
        </p:nvGrpSpPr>
        <p:grpSpPr>
          <a:xfrm>
            <a:off x="8688913" y="3297482"/>
            <a:ext cx="1634280" cy="741878"/>
            <a:chOff x="2271757" y="3236900"/>
            <a:chExt cx="1634280" cy="741878"/>
          </a:xfrm>
        </p:grpSpPr>
        <p:grpSp>
          <p:nvGrpSpPr>
            <p:cNvPr id="63" name="Group 62">
              <a:extLst>
                <a:ext uri="{FF2B5EF4-FFF2-40B4-BE49-F238E27FC236}">
                  <a16:creationId xmlns:a16="http://schemas.microsoft.com/office/drawing/2014/main" id="{9538252A-44D9-474E-A487-9FA4CBEEAC1F}"/>
                </a:ext>
              </a:extLst>
            </p:cNvPr>
            <p:cNvGrpSpPr/>
            <p:nvPr/>
          </p:nvGrpSpPr>
          <p:grpSpPr>
            <a:xfrm>
              <a:off x="2271757" y="3236900"/>
              <a:ext cx="1634280" cy="741878"/>
              <a:chOff x="5655256" y="1906447"/>
              <a:chExt cx="2211426" cy="1003873"/>
            </a:xfrm>
          </p:grpSpPr>
          <p:pic>
            <p:nvPicPr>
              <p:cNvPr id="65" name="Picture 64" descr="Icon&#10;&#10;Description automatically generated">
                <a:extLst>
                  <a:ext uri="{FF2B5EF4-FFF2-40B4-BE49-F238E27FC236}">
                    <a16:creationId xmlns:a16="http://schemas.microsoft.com/office/drawing/2014/main" id="{DD29DF2A-204B-483C-AA5D-3E8FBDCD26D1}"/>
                  </a:ext>
                </a:extLst>
              </p:cNvPr>
              <p:cNvPicPr>
                <a:picLocks noChangeAspect="1"/>
              </p:cNvPicPr>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sp>
            <p:nvSpPr>
              <p:cNvPr id="67" name="TextBox 66">
                <a:extLst>
                  <a:ext uri="{FF2B5EF4-FFF2-40B4-BE49-F238E27FC236}">
                    <a16:creationId xmlns:a16="http://schemas.microsoft.com/office/drawing/2014/main" id="{1EEE3E4A-DD8F-4C30-8A40-490F06C83DC7}"/>
                  </a:ext>
                </a:extLst>
              </p:cNvPr>
              <p:cNvSpPr txBox="1"/>
              <p:nvPr/>
            </p:nvSpPr>
            <p:spPr>
              <a:xfrm>
                <a:off x="6267241" y="2052878"/>
                <a:ext cx="1531502" cy="4581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sp>
          <p:nvSpPr>
            <p:cNvPr id="64" name="TextBox 63">
              <a:extLst>
                <a:ext uri="{FF2B5EF4-FFF2-40B4-BE49-F238E27FC236}">
                  <a16:creationId xmlns:a16="http://schemas.microsoft.com/office/drawing/2014/main" id="{BB202C51-0F42-4C03-9562-909A167B4B2A}"/>
                </a:ext>
              </a:extLst>
            </p:cNvPr>
            <p:cNvSpPr txBox="1"/>
            <p:nvPr/>
          </p:nvSpPr>
          <p:spPr>
            <a:xfrm>
              <a:off x="2326274" y="3273061"/>
              <a:ext cx="4611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all" spc="0" normalizeH="0" baseline="0" noProof="0" dirty="0">
                  <a:ln>
                    <a:noFill/>
                  </a:ln>
                  <a:solidFill>
                    <a:srgbClr val="5B9BD5">
                      <a:lumMod val="75000"/>
                    </a:srgbClr>
                  </a:solidFill>
                  <a:effectLst/>
                  <a:uLnTx/>
                  <a:uFillTx/>
                  <a:latin typeface="Calibri" panose="020F0502020204030204"/>
                  <a:ea typeface="+mn-ea"/>
                  <a:cs typeface="+mn-cs"/>
                </a:rPr>
                <a:t>A</a:t>
              </a:r>
              <a:endParaRPr kumimoji="0" lang="en-US" sz="24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13BDCE41-7A52-4720-B40E-E0FD65AFE9B1}"/>
              </a:ext>
            </a:extLst>
          </p:cNvPr>
          <p:cNvGrpSpPr/>
          <p:nvPr/>
        </p:nvGrpSpPr>
        <p:grpSpPr>
          <a:xfrm>
            <a:off x="6877139" y="3918227"/>
            <a:ext cx="1634280" cy="741878"/>
            <a:chOff x="2271757" y="3236900"/>
            <a:chExt cx="1634280" cy="741878"/>
          </a:xfrm>
        </p:grpSpPr>
        <p:grpSp>
          <p:nvGrpSpPr>
            <p:cNvPr id="69" name="Group 68">
              <a:extLst>
                <a:ext uri="{FF2B5EF4-FFF2-40B4-BE49-F238E27FC236}">
                  <a16:creationId xmlns:a16="http://schemas.microsoft.com/office/drawing/2014/main" id="{16BCEF53-7C69-481A-9C8D-6CCE7170F3A1}"/>
                </a:ext>
              </a:extLst>
            </p:cNvPr>
            <p:cNvGrpSpPr/>
            <p:nvPr/>
          </p:nvGrpSpPr>
          <p:grpSpPr>
            <a:xfrm>
              <a:off x="2271757" y="3236900"/>
              <a:ext cx="1634280" cy="741878"/>
              <a:chOff x="5655256" y="1906447"/>
              <a:chExt cx="2211426" cy="1003873"/>
            </a:xfrm>
          </p:grpSpPr>
          <p:pic>
            <p:nvPicPr>
              <p:cNvPr id="71" name="Picture 70" descr="Icon&#10;&#10;Description automatically generated">
                <a:extLst>
                  <a:ext uri="{FF2B5EF4-FFF2-40B4-BE49-F238E27FC236}">
                    <a16:creationId xmlns:a16="http://schemas.microsoft.com/office/drawing/2014/main" id="{0C73F5E2-0772-4485-9B56-884F925967BE}"/>
                  </a:ext>
                </a:extLst>
              </p:cNvPr>
              <p:cNvPicPr>
                <a:picLocks noChangeAspect="1"/>
              </p:cNvPicPr>
              <p:nvPr/>
            </p:nvPicPr>
            <p:blipFill rotWithShape="1">
              <a:blip r:embed="rId10">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sp>
            <p:nvSpPr>
              <p:cNvPr id="72" name="TextBox 71">
                <a:extLst>
                  <a:ext uri="{FF2B5EF4-FFF2-40B4-BE49-F238E27FC236}">
                    <a16:creationId xmlns:a16="http://schemas.microsoft.com/office/drawing/2014/main" id="{BC08993D-CF90-495E-82AF-61EFBEF892A3}"/>
                  </a:ext>
                </a:extLst>
              </p:cNvPr>
              <p:cNvSpPr txBox="1"/>
              <p:nvPr/>
            </p:nvSpPr>
            <p:spPr>
              <a:xfrm>
                <a:off x="6267241" y="2052878"/>
                <a:ext cx="1531502" cy="45811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sp>
          <p:nvSpPr>
            <p:cNvPr id="70" name="TextBox 69">
              <a:extLst>
                <a:ext uri="{FF2B5EF4-FFF2-40B4-BE49-F238E27FC236}">
                  <a16:creationId xmlns:a16="http://schemas.microsoft.com/office/drawing/2014/main" id="{6E2BF1C7-8159-4C8A-942B-DF85B91FBE9F}"/>
                </a:ext>
              </a:extLst>
            </p:cNvPr>
            <p:cNvSpPr txBox="1"/>
            <p:nvPr/>
          </p:nvSpPr>
          <p:spPr>
            <a:xfrm>
              <a:off x="2326274" y="3273061"/>
              <a:ext cx="46117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B</a:t>
              </a:r>
            </a:p>
          </p:txBody>
        </p:sp>
      </p:grpSp>
      <p:pic>
        <p:nvPicPr>
          <p:cNvPr id="78" name="Graphic 77">
            <a:extLst>
              <a:ext uri="{FF2B5EF4-FFF2-40B4-BE49-F238E27FC236}">
                <a16:creationId xmlns:a16="http://schemas.microsoft.com/office/drawing/2014/main" id="{D03F9D9E-F378-44D8-A989-D91F9B73368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82261" y="3260361"/>
            <a:ext cx="544845" cy="544845"/>
          </a:xfrm>
          <a:prstGeom prst="rect">
            <a:avLst/>
          </a:prstGeom>
        </p:spPr>
      </p:pic>
      <p:pic>
        <p:nvPicPr>
          <p:cNvPr id="79" name="Graphic 78">
            <a:extLst>
              <a:ext uri="{FF2B5EF4-FFF2-40B4-BE49-F238E27FC236}">
                <a16:creationId xmlns:a16="http://schemas.microsoft.com/office/drawing/2014/main" id="{6C914273-C2F3-4321-BBB6-EF7201113B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94367" y="3870325"/>
            <a:ext cx="544845" cy="544845"/>
          </a:xfrm>
          <a:prstGeom prst="rect">
            <a:avLst/>
          </a:prstGeom>
        </p:spPr>
      </p:pic>
      <p:cxnSp>
        <p:nvCxnSpPr>
          <p:cNvPr id="11" name="Straight Arrow Connector 10">
            <a:extLst>
              <a:ext uri="{FF2B5EF4-FFF2-40B4-BE49-F238E27FC236}">
                <a16:creationId xmlns:a16="http://schemas.microsoft.com/office/drawing/2014/main" id="{0322F70D-FD72-450B-9B50-93B3A9D6A018}"/>
              </a:ext>
            </a:extLst>
          </p:cNvPr>
          <p:cNvCxnSpPr>
            <a:cxnSpLocks/>
            <a:stCxn id="60" idx="2"/>
            <a:endCxn id="78" idx="1"/>
          </p:cNvCxnSpPr>
          <p:nvPr/>
        </p:nvCxnSpPr>
        <p:spPr>
          <a:xfrm>
            <a:off x="7444209" y="3089314"/>
            <a:ext cx="938052" cy="44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58DAC62-9F7E-41D1-AD66-7DA4C18E8452}"/>
              </a:ext>
            </a:extLst>
          </p:cNvPr>
          <p:cNvCxnSpPr>
            <a:cxnSpLocks/>
            <a:stCxn id="60" idx="2"/>
            <a:endCxn id="79" idx="0"/>
          </p:cNvCxnSpPr>
          <p:nvPr/>
        </p:nvCxnSpPr>
        <p:spPr>
          <a:xfrm flipH="1">
            <a:off x="6866790" y="3089314"/>
            <a:ext cx="577419" cy="781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Slide Number Placeholder 4">
            <a:extLst>
              <a:ext uri="{FF2B5EF4-FFF2-40B4-BE49-F238E27FC236}">
                <a16:creationId xmlns:a16="http://schemas.microsoft.com/office/drawing/2014/main" id="{B5A1D4BA-FDB2-4D1B-97D5-EC6545E0AE7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16</a:t>
            </a:fld>
            <a:endParaRPr lang="en-US" b="1" dirty="0">
              <a:solidFill>
                <a:schemeClr val="tx1"/>
              </a:solidFill>
            </a:endParaRPr>
          </a:p>
        </p:txBody>
      </p:sp>
    </p:spTree>
    <p:extLst>
      <p:ext uri="{BB962C8B-B14F-4D97-AF65-F5344CB8AC3E}">
        <p14:creationId xmlns:p14="http://schemas.microsoft.com/office/powerpoint/2010/main" val="18925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5E0-8654-48C3-9D1A-BB87B497116D}"/>
              </a:ext>
            </a:extLst>
          </p:cNvPr>
          <p:cNvSpPr>
            <a:spLocks noGrp="1"/>
          </p:cNvSpPr>
          <p:nvPr>
            <p:ph type="title"/>
          </p:nvPr>
        </p:nvSpPr>
        <p:spPr>
          <a:xfrm>
            <a:off x="838200" y="336550"/>
            <a:ext cx="10515600" cy="1325563"/>
          </a:xfrm>
        </p:spPr>
        <p:txBody>
          <a:bodyPr/>
          <a:lstStyle/>
          <a:p>
            <a:r>
              <a:rPr lang="en-US" dirty="0"/>
              <a:t>Summary of the Key Changes</a:t>
            </a:r>
          </a:p>
        </p:txBody>
      </p:sp>
      <p:sp>
        <p:nvSpPr>
          <p:cNvPr id="4" name="Content Placeholder 1">
            <a:extLst>
              <a:ext uri="{FF2B5EF4-FFF2-40B4-BE49-F238E27FC236}">
                <a16:creationId xmlns:a16="http://schemas.microsoft.com/office/drawing/2014/main" id="{B5AE3AC1-0604-4165-B0C1-C0BCD19E0AD9}"/>
              </a:ext>
            </a:extLst>
          </p:cNvPr>
          <p:cNvSpPr txBox="1">
            <a:spLocks/>
          </p:cNvSpPr>
          <p:nvPr/>
        </p:nvSpPr>
        <p:spPr>
          <a:xfrm>
            <a:off x="838200" y="1666754"/>
            <a:ext cx="10450795" cy="42522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2000" dirty="0"/>
              <a:t>Key Points for Owners and Developers</a:t>
            </a:r>
          </a:p>
          <a:p>
            <a:pPr lvl="1">
              <a:lnSpc>
                <a:spcPct val="120000"/>
              </a:lnSpc>
              <a:spcBef>
                <a:spcPts val="0"/>
              </a:spcBef>
            </a:pPr>
            <a:r>
              <a:rPr lang="en-US" sz="1600" dirty="0"/>
              <a:t>Except for the transition period through Dec-2022, ENERGY STAR Existing Building Certification will no longer be an accepted Green Certification</a:t>
            </a:r>
          </a:p>
          <a:p>
            <a:pPr lvl="1">
              <a:lnSpc>
                <a:spcPct val="120000"/>
              </a:lnSpc>
              <a:spcBef>
                <a:spcPts val="0"/>
              </a:spcBef>
            </a:pPr>
            <a:r>
              <a:rPr lang="en-US" sz="1600" dirty="0"/>
              <a:t>Developers planning for a 223(f) after construction, should plan to secure a green building certification during construction</a:t>
            </a:r>
          </a:p>
          <a:p>
            <a:pPr lvl="1">
              <a:lnSpc>
                <a:spcPct val="120000"/>
              </a:lnSpc>
              <a:spcBef>
                <a:spcPts val="0"/>
              </a:spcBef>
            </a:pPr>
            <a:r>
              <a:rPr lang="en-US" sz="1600" dirty="0"/>
              <a:t>Owners considering a renovation should work with a Green Verifier to secure the certification during the renovation</a:t>
            </a:r>
          </a:p>
          <a:p>
            <a:pPr>
              <a:lnSpc>
                <a:spcPct val="120000"/>
              </a:lnSpc>
              <a:spcBef>
                <a:spcPts val="0"/>
              </a:spcBef>
            </a:pPr>
            <a:endParaRPr lang="en-US" sz="2000" dirty="0"/>
          </a:p>
          <a:p>
            <a:pPr>
              <a:lnSpc>
                <a:spcPct val="120000"/>
              </a:lnSpc>
              <a:spcBef>
                <a:spcPts val="0"/>
              </a:spcBef>
            </a:pPr>
            <a:r>
              <a:rPr lang="en-US" sz="2000" dirty="0"/>
              <a:t>New specific guidance for energy analysis:</a:t>
            </a:r>
          </a:p>
          <a:p>
            <a:pPr lvl="1">
              <a:lnSpc>
                <a:spcPct val="120000"/>
              </a:lnSpc>
              <a:spcBef>
                <a:spcPts val="0"/>
              </a:spcBef>
            </a:pPr>
            <a:r>
              <a:rPr lang="en-US" sz="1600" dirty="0"/>
              <a:t>SEP &amp; Data Plan must be performed by Qualified Energy Professional</a:t>
            </a:r>
          </a:p>
          <a:p>
            <a:pPr lvl="1">
              <a:lnSpc>
                <a:spcPct val="120000"/>
              </a:lnSpc>
              <a:spcBef>
                <a:spcPts val="0"/>
              </a:spcBef>
            </a:pPr>
            <a:r>
              <a:rPr lang="en-US" sz="1600" dirty="0"/>
              <a:t>Essentially no sampling for SEPs: 100% aggregated data from utility or install remote meters/data-loggers</a:t>
            </a:r>
          </a:p>
          <a:p>
            <a:pPr lvl="1">
              <a:lnSpc>
                <a:spcPct val="120000"/>
              </a:lnSpc>
              <a:spcBef>
                <a:spcPts val="0"/>
              </a:spcBef>
            </a:pPr>
            <a:r>
              <a:rPr lang="en-US" sz="1600" dirty="0"/>
              <a:t>Submitted SEP should be based on data within 6 months of application</a:t>
            </a:r>
          </a:p>
          <a:p>
            <a:pPr lvl="1">
              <a:lnSpc>
                <a:spcPct val="120000"/>
              </a:lnSpc>
              <a:spcBef>
                <a:spcPts val="0"/>
              </a:spcBef>
            </a:pPr>
            <a:r>
              <a:rPr lang="en-US" sz="1600" dirty="0"/>
              <a:t>Qualifications for Energy Modeling are based on the type of buildings (3-story vs. 4+ stories)</a:t>
            </a:r>
          </a:p>
          <a:p>
            <a:pPr lvl="1">
              <a:lnSpc>
                <a:spcPct val="120000"/>
              </a:lnSpc>
              <a:spcBef>
                <a:spcPts val="0"/>
              </a:spcBef>
            </a:pPr>
            <a:r>
              <a:rPr lang="en-US" sz="1600" dirty="0"/>
              <a:t>Clear definition that if ENERGY STAR algorithm is changed, past loans will be held to the energy use intensity (EUI) at time of application</a:t>
            </a:r>
          </a:p>
        </p:txBody>
      </p:sp>
      <p:pic>
        <p:nvPicPr>
          <p:cNvPr id="7" name="Picture 6" descr="A picture containing drawing&#10;&#10;Description automatically generated">
            <a:extLst>
              <a:ext uri="{FF2B5EF4-FFF2-40B4-BE49-F238E27FC236}">
                <a16:creationId xmlns:a16="http://schemas.microsoft.com/office/drawing/2014/main" id="{A8F27F94-9D36-4D77-90BB-93E74DF7A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6" name="Slide Number Placeholder 4">
            <a:extLst>
              <a:ext uri="{FF2B5EF4-FFF2-40B4-BE49-F238E27FC236}">
                <a16:creationId xmlns:a16="http://schemas.microsoft.com/office/drawing/2014/main" id="{2D4465EF-52CA-4C87-9F3E-E8C8CF5809A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17</a:t>
            </a:fld>
            <a:endParaRPr lang="en-US" b="1" dirty="0">
              <a:solidFill>
                <a:schemeClr val="tx1"/>
              </a:solidFill>
            </a:endParaRPr>
          </a:p>
        </p:txBody>
      </p:sp>
    </p:spTree>
    <p:extLst>
      <p:ext uri="{BB962C8B-B14F-4D97-AF65-F5344CB8AC3E}">
        <p14:creationId xmlns:p14="http://schemas.microsoft.com/office/powerpoint/2010/main" val="367688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B3B-0F5D-4333-9186-06F4673A7B2C}"/>
              </a:ext>
            </a:extLst>
          </p:cNvPr>
          <p:cNvSpPr>
            <a:spLocks noGrp="1"/>
          </p:cNvSpPr>
          <p:nvPr>
            <p:ph type="title"/>
          </p:nvPr>
        </p:nvSpPr>
        <p:spPr/>
        <p:txBody>
          <a:bodyPr>
            <a:normAutofit/>
          </a:bodyPr>
          <a:lstStyle/>
          <a:p>
            <a:pPr algn="ctr"/>
            <a:r>
              <a:rPr lang="en-US" dirty="0"/>
              <a:t>II. Green MIP Documentation</a:t>
            </a:r>
          </a:p>
        </p:txBody>
      </p:sp>
      <p:sp>
        <p:nvSpPr>
          <p:cNvPr id="4" name="Slide Number Placeholder 4">
            <a:extLst>
              <a:ext uri="{FF2B5EF4-FFF2-40B4-BE49-F238E27FC236}">
                <a16:creationId xmlns:a16="http://schemas.microsoft.com/office/drawing/2014/main" id="{FF307344-A301-4F86-85E6-A79B95E181F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18</a:t>
            </a:fld>
            <a:endParaRPr lang="en-US" b="1" dirty="0">
              <a:solidFill>
                <a:schemeClr val="tx1"/>
              </a:solidFill>
            </a:endParaRPr>
          </a:p>
        </p:txBody>
      </p:sp>
      <p:sp>
        <p:nvSpPr>
          <p:cNvPr id="7" name="Content Placeholder 2">
            <a:extLst>
              <a:ext uri="{FF2B5EF4-FFF2-40B4-BE49-F238E27FC236}">
                <a16:creationId xmlns:a16="http://schemas.microsoft.com/office/drawing/2014/main" id="{039BA05B-1456-4A86-AF6D-3DD8F266081A}"/>
              </a:ext>
            </a:extLst>
          </p:cNvPr>
          <p:cNvSpPr txBox="1">
            <a:spLocks/>
          </p:cNvSpPr>
          <p:nvPr/>
        </p:nvSpPr>
        <p:spPr>
          <a:xfrm>
            <a:off x="838200" y="1504335"/>
            <a:ext cx="10515600" cy="4175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b="1" dirty="0"/>
              <a:t>Robert A. Fradley</a:t>
            </a:r>
          </a:p>
          <a:p>
            <a:pPr marL="0" indent="0" algn="ctr">
              <a:buFont typeface="Arial" panose="020B0604020202020204" pitchFamily="34" charset="0"/>
              <a:buNone/>
            </a:pPr>
            <a:r>
              <a:rPr lang="en-US" dirty="0"/>
              <a:t>Construction Analyst, Multifamily Production </a:t>
            </a:r>
          </a:p>
          <a:p>
            <a:pPr marL="0" indent="0" algn="ctr">
              <a:buFont typeface="Arial" panose="020B0604020202020204" pitchFamily="34" charset="0"/>
              <a:buNone/>
            </a:pPr>
            <a:r>
              <a:rPr lang="en-US" dirty="0"/>
              <a:t>Denver HUD </a:t>
            </a:r>
          </a:p>
        </p:txBody>
      </p:sp>
    </p:spTree>
    <p:extLst>
      <p:ext uri="{BB962C8B-B14F-4D97-AF65-F5344CB8AC3E}">
        <p14:creationId xmlns:p14="http://schemas.microsoft.com/office/powerpoint/2010/main" val="136059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fontScale="85000" lnSpcReduction="10000"/>
          </a:bodyPr>
          <a:lstStyle/>
          <a:p>
            <a:pPr marL="0" indent="0">
              <a:buNone/>
            </a:pPr>
            <a:r>
              <a:rPr lang="en-US" dirty="0"/>
              <a:t>The following documentation must be submitted with the Firm Application to ensure underwriting to the reduced MIP of .25</a:t>
            </a:r>
          </a:p>
          <a:p>
            <a:endParaRPr lang="en-US" dirty="0"/>
          </a:p>
          <a:p>
            <a:r>
              <a:rPr lang="en-US" dirty="0"/>
              <a:t>1)	HUD-92013-D</a:t>
            </a:r>
          </a:p>
          <a:p>
            <a:pPr lvl="1"/>
            <a:r>
              <a:rPr lang="en-US" i="1" dirty="0"/>
              <a:t>Owner’s Certification and Acknowledgement of Program Obligation for Broadly Affordable, Affordable and Green/Energy Efficient Multifamily Housing Mortgage Insurance Premiums (MIPs) and the Acceptance of Housing Choice Vouchers</a:t>
            </a:r>
          </a:p>
          <a:p>
            <a:r>
              <a:rPr lang="en-US" dirty="0"/>
              <a:t>2)	Evidence of the Energy Star’s standard keeper review, approval, or acceptance of the project.  This is to include:</a:t>
            </a:r>
          </a:p>
          <a:p>
            <a:pPr lvl="1"/>
            <a:r>
              <a:rPr lang="en-US" dirty="0" err="1"/>
              <a:t>i</a:t>
            </a:r>
            <a:r>
              <a:rPr lang="en-US" dirty="0"/>
              <a:t>.	The identity of the standard keeper </a:t>
            </a:r>
          </a:p>
          <a:p>
            <a:pPr lvl="1"/>
            <a:r>
              <a:rPr lang="en-US" dirty="0"/>
              <a:t>ii.	 The name of the proposed national or multi-state green building certification</a:t>
            </a:r>
          </a:p>
        </p:txBody>
      </p:sp>
      <p:sp>
        <p:nvSpPr>
          <p:cNvPr id="4" name="Slide Number Placeholder 4">
            <a:extLst>
              <a:ext uri="{FF2B5EF4-FFF2-40B4-BE49-F238E27FC236}">
                <a16:creationId xmlns:a16="http://schemas.microsoft.com/office/drawing/2014/main" id="{61B53815-2C2B-4DB3-A140-640B17A7683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19</a:t>
            </a:fld>
            <a:endParaRPr lang="en-US" b="1" dirty="0">
              <a:solidFill>
                <a:schemeClr val="tx1"/>
              </a:solidFill>
            </a:endParaRPr>
          </a:p>
        </p:txBody>
      </p:sp>
    </p:spTree>
    <p:extLst>
      <p:ext uri="{BB962C8B-B14F-4D97-AF65-F5344CB8AC3E}">
        <p14:creationId xmlns:p14="http://schemas.microsoft.com/office/powerpoint/2010/main" val="1009027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pPr algn="ctr"/>
            <a:r>
              <a:rPr lang="en-US" dirty="0"/>
              <a:t>Green MIP </a:t>
            </a:r>
            <a:endParaRPr lang="en-US" dirty="0">
              <a:highlight>
                <a:srgbClr val="FFFF00"/>
              </a:highlight>
            </a:endParaRP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a:xfrm>
            <a:off x="450850" y="1504335"/>
            <a:ext cx="11201400" cy="4175703"/>
          </a:xfrm>
        </p:spPr>
        <p:txBody>
          <a:bodyPr>
            <a:normAutofit/>
          </a:bodyPr>
          <a:lstStyle/>
          <a:p>
            <a:pPr marL="0" indent="0">
              <a:buNone/>
            </a:pPr>
            <a:endParaRPr lang="en-US" dirty="0"/>
          </a:p>
          <a:p>
            <a:pPr marL="0" indent="0">
              <a:lnSpc>
                <a:spcPct val="100000"/>
              </a:lnSpc>
              <a:buNone/>
            </a:pPr>
            <a:r>
              <a:rPr lang="en-US" sz="2000" dirty="0">
                <a:effectLst/>
                <a:ea typeface="Calibri" panose="020F0502020204030204" pitchFamily="34" charset="0"/>
              </a:rPr>
              <a:t>Stephen Evanko, Managing Director of Energy and Sustainability, Dominion Due Diligence Group</a:t>
            </a:r>
          </a:p>
          <a:p>
            <a:pPr marL="0" indent="0">
              <a:lnSpc>
                <a:spcPct val="100000"/>
              </a:lnSpc>
              <a:buNone/>
            </a:pPr>
            <a:r>
              <a:rPr lang="en-US" sz="2000" dirty="0">
                <a:effectLst/>
                <a:ea typeface="Calibri" panose="020F0502020204030204" pitchFamily="34" charset="0"/>
              </a:rPr>
              <a:t>Robert A. Fradley, Construction Analyst, Multifamily Production, Denver HUD</a:t>
            </a:r>
          </a:p>
          <a:p>
            <a:pPr marL="0" indent="0">
              <a:lnSpc>
                <a:spcPct val="100000"/>
              </a:lnSpc>
              <a:buNone/>
            </a:pPr>
            <a:r>
              <a:rPr lang="en-US" sz="2000" dirty="0">
                <a:effectLst/>
                <a:ea typeface="Calibri" panose="020F0502020204030204" pitchFamily="34" charset="0"/>
              </a:rPr>
              <a:t>Kevin J. Han, Senior Technical Specialist, HUD HQ</a:t>
            </a:r>
          </a:p>
          <a:p>
            <a:pPr marL="0" indent="0">
              <a:lnSpc>
                <a:spcPct val="100000"/>
              </a:lnSpc>
              <a:buNone/>
            </a:pPr>
            <a:r>
              <a:rPr lang="en-US" sz="2000" dirty="0">
                <a:effectLst/>
                <a:ea typeface="Calibri" panose="020F0502020204030204" pitchFamily="34" charset="0"/>
              </a:rPr>
              <a:t>David Jasso, President, </a:t>
            </a:r>
            <a:r>
              <a:rPr lang="en-US" sz="2000" dirty="0" err="1">
                <a:effectLst/>
                <a:ea typeface="Calibri" panose="020F0502020204030204" pitchFamily="34" charset="0"/>
              </a:rPr>
              <a:t>Leetex</a:t>
            </a:r>
            <a:r>
              <a:rPr lang="en-US" sz="2000" dirty="0">
                <a:effectLst/>
                <a:ea typeface="Calibri" panose="020F0502020204030204" pitchFamily="34" charset="0"/>
              </a:rPr>
              <a:t> Group</a:t>
            </a:r>
          </a:p>
          <a:p>
            <a:pPr marL="0" indent="0">
              <a:lnSpc>
                <a:spcPct val="100000"/>
              </a:lnSpc>
              <a:buNone/>
            </a:pPr>
            <a:r>
              <a:rPr lang="en-US" sz="2000" dirty="0">
                <a:effectLst/>
                <a:ea typeface="Calibri" panose="020F0502020204030204" pitchFamily="34" charset="0"/>
              </a:rPr>
              <a:t>Barbara P. Lloyd, Managing Director, Housing &amp; Healthcare Finance</a:t>
            </a:r>
          </a:p>
          <a:p>
            <a:pPr marL="0" indent="0">
              <a:lnSpc>
                <a:spcPct val="100000"/>
              </a:lnSpc>
              <a:buNone/>
            </a:pPr>
            <a:r>
              <a:rPr lang="en-US" sz="2000" dirty="0">
                <a:effectLst/>
                <a:ea typeface="Calibri" panose="020F0502020204030204" pitchFamily="34" charset="0"/>
              </a:rPr>
              <a:t>Gustavo Serrano, FHA Chief Underwriter, PNC</a:t>
            </a:r>
          </a:p>
          <a:p>
            <a:pPr marL="0" indent="0">
              <a:lnSpc>
                <a:spcPct val="100000"/>
              </a:lnSpc>
              <a:buNone/>
            </a:pPr>
            <a:r>
              <a:rPr lang="en-US" sz="2000" dirty="0">
                <a:effectLst/>
                <a:ea typeface="Calibri" panose="020F0502020204030204" pitchFamily="34" charset="0"/>
              </a:rPr>
              <a:t>Riahna Phillips, FHA Underwriter, Forbix Financial (Moderator)</a:t>
            </a:r>
          </a:p>
          <a:p>
            <a:pPr marL="0" indent="0">
              <a:buNone/>
            </a:pPr>
            <a:endParaRPr lang="en-US" dirty="0">
              <a:highlight>
                <a:srgbClr val="FFFF00"/>
              </a:highlight>
            </a:endParaRPr>
          </a:p>
        </p:txBody>
      </p:sp>
      <p:sp>
        <p:nvSpPr>
          <p:cNvPr id="6" name="Slide Number Placeholder 4">
            <a:extLst>
              <a:ext uri="{FF2B5EF4-FFF2-40B4-BE49-F238E27FC236}">
                <a16:creationId xmlns:a16="http://schemas.microsoft.com/office/drawing/2014/main" id="{D35A47EC-43EB-4DFF-89C3-DDCB4730D606}"/>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a:t>
            </a:fld>
            <a:endParaRPr lang="en-US" b="1" dirty="0">
              <a:solidFill>
                <a:schemeClr val="tx1"/>
              </a:solidFill>
            </a:endParaRPr>
          </a:p>
        </p:txBody>
      </p:sp>
    </p:spTree>
    <p:extLst>
      <p:ext uri="{BB962C8B-B14F-4D97-AF65-F5344CB8AC3E}">
        <p14:creationId xmlns:p14="http://schemas.microsoft.com/office/powerpoint/2010/main" val="931529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lnSpcReduction="10000"/>
          </a:bodyPr>
          <a:lstStyle/>
          <a:p>
            <a:pPr lvl="1"/>
            <a:r>
              <a:rPr lang="en-US" dirty="0"/>
              <a:t>iii. The selected level or grade of achievement (e.g., silver, gold, platinum, etc.)</a:t>
            </a:r>
          </a:p>
          <a:p>
            <a:pPr lvl="1"/>
            <a:r>
              <a:rPr lang="en-US" dirty="0"/>
              <a:t>iv. The Project Architect’s certification</a:t>
            </a:r>
          </a:p>
          <a:p>
            <a:r>
              <a:rPr lang="en-US" dirty="0"/>
              <a:t>3)	Documentation of design and construction milestones to achieve the Energy Star Certification:</a:t>
            </a:r>
          </a:p>
          <a:p>
            <a:pPr lvl="1"/>
            <a:r>
              <a:rPr lang="en-US" dirty="0" err="1"/>
              <a:t>i</a:t>
            </a:r>
            <a:r>
              <a:rPr lang="en-US" dirty="0"/>
              <a:t>.	Review of final drawings and specifications prior to application for firm commitment</a:t>
            </a:r>
          </a:p>
          <a:p>
            <a:pPr lvl="1"/>
            <a:r>
              <a:rPr lang="en-US" dirty="0"/>
              <a:t>ii. On-site inspections of the building envelope and rough mechanical installation prior to drywall or closing of wall cavities </a:t>
            </a:r>
          </a:p>
          <a:p>
            <a:pPr lvl="1"/>
            <a:r>
              <a:rPr lang="en-US" dirty="0"/>
              <a:t>iii. A final inspection or commissioning after construction completion</a:t>
            </a:r>
          </a:p>
          <a:p>
            <a:endParaRPr lang="en-US" dirty="0"/>
          </a:p>
          <a:p>
            <a:pPr marL="0" indent="0">
              <a:buNone/>
            </a:pPr>
            <a:endParaRPr lang="en-US" dirty="0"/>
          </a:p>
        </p:txBody>
      </p:sp>
      <p:sp>
        <p:nvSpPr>
          <p:cNvPr id="4" name="Slide Number Placeholder 4">
            <a:extLst>
              <a:ext uri="{FF2B5EF4-FFF2-40B4-BE49-F238E27FC236}">
                <a16:creationId xmlns:a16="http://schemas.microsoft.com/office/drawing/2014/main" id="{A64BA3CF-B778-46CE-9EB2-BD39830E3A44}"/>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20</a:t>
            </a:fld>
            <a:endParaRPr lang="en-US" b="1" dirty="0">
              <a:solidFill>
                <a:schemeClr val="tx1"/>
              </a:solidFill>
            </a:endParaRPr>
          </a:p>
        </p:txBody>
      </p:sp>
    </p:spTree>
    <p:extLst>
      <p:ext uri="{BB962C8B-B14F-4D97-AF65-F5344CB8AC3E}">
        <p14:creationId xmlns:p14="http://schemas.microsoft.com/office/powerpoint/2010/main" val="106651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a:bodyPr>
          <a:lstStyle/>
          <a:p>
            <a:r>
              <a:rPr lang="en-US" dirty="0"/>
              <a:t>4)	Energy Star Certification requirements included in the plans and specifications</a:t>
            </a:r>
          </a:p>
          <a:p>
            <a:r>
              <a:rPr lang="en-US" dirty="0"/>
              <a:t>5)	Description of construction milestones included in the construction progress schedule</a:t>
            </a:r>
          </a:p>
          <a:p>
            <a:r>
              <a:rPr lang="en-US" dirty="0"/>
              <a:t>6)	Statement of Energy Design Intent (SEDI) with a score of not less than 75</a:t>
            </a:r>
          </a:p>
          <a:p>
            <a:pPr lvl="1"/>
            <a:r>
              <a:rPr lang="en-US" dirty="0" err="1"/>
              <a:t>i</a:t>
            </a:r>
            <a:r>
              <a:rPr lang="en-US" dirty="0"/>
              <a:t>.	Properly filled out report including all relevant Property &amp; Contact Information</a:t>
            </a:r>
          </a:p>
          <a:p>
            <a:endParaRPr lang="en-US" dirty="0"/>
          </a:p>
        </p:txBody>
      </p:sp>
      <p:sp>
        <p:nvSpPr>
          <p:cNvPr id="4" name="Slide Number Placeholder 4">
            <a:extLst>
              <a:ext uri="{FF2B5EF4-FFF2-40B4-BE49-F238E27FC236}">
                <a16:creationId xmlns:a16="http://schemas.microsoft.com/office/drawing/2014/main" id="{A9139668-6DC2-4D98-B04D-D2A7F3E289FB}"/>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21</a:t>
            </a:fld>
            <a:endParaRPr lang="en-US" b="1" dirty="0">
              <a:solidFill>
                <a:schemeClr val="tx1"/>
              </a:solidFill>
            </a:endParaRPr>
          </a:p>
        </p:txBody>
      </p:sp>
    </p:spTree>
    <p:extLst>
      <p:ext uri="{BB962C8B-B14F-4D97-AF65-F5344CB8AC3E}">
        <p14:creationId xmlns:p14="http://schemas.microsoft.com/office/powerpoint/2010/main" val="1947816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fontScale="92500" lnSpcReduction="20000"/>
          </a:bodyPr>
          <a:lstStyle/>
          <a:p>
            <a:pPr lvl="1"/>
            <a:r>
              <a:rPr lang="en-US" dirty="0"/>
              <a:t>ii.	 Report to be signed (and stamped/sealed if prepared by a licensed engineer) </a:t>
            </a:r>
          </a:p>
          <a:p>
            <a:pPr lvl="2"/>
            <a:r>
              <a:rPr lang="en-US" dirty="0"/>
              <a:t>If the SEDI is submitted unsigned, it will be considered a draft version and rejected</a:t>
            </a:r>
          </a:p>
          <a:p>
            <a:pPr lvl="1"/>
            <a:r>
              <a:rPr lang="en-US" dirty="0"/>
              <a:t>iii. HERS Index Score is not an acceptable alternative to the SEDI/SEP</a:t>
            </a:r>
          </a:p>
          <a:p>
            <a:pPr lvl="1"/>
            <a:endParaRPr lang="en-US" dirty="0"/>
          </a:p>
          <a:p>
            <a:pPr marL="457200" lvl="1" indent="0">
              <a:buNone/>
            </a:pPr>
            <a:r>
              <a:rPr lang="en-US" dirty="0"/>
              <a:t>** There is a potential risk for increased early repair/replacement costs if the project starts off with a low passing score.  Per Section 6.4.1 - Continuing Performance Required under Green MIP:  </a:t>
            </a:r>
          </a:p>
          <a:p>
            <a:pPr lvl="2"/>
            <a:r>
              <a:rPr lang="en-US" dirty="0"/>
              <a:t>1. All Borrowers with loans endorsed at Green MIP rates and secured by properties of 20 or more units must annually demonstrate continuing performance by delivering to HUD an ENERGY STAR® Statement of Energy Performance (SEP) showing an ENERGY STAR® Score of not less than 75.  (See Section 6.4.5 on planning for future data collection for purposes of demonstrating continuing performance.)  </a:t>
            </a:r>
            <a:r>
              <a:rPr lang="en-US" u="sng" dirty="0"/>
              <a:t>It is the property owner’s obligation to maintain, repair, and replace components as necessary to retain this minimum performance score for the life of the insured mortgage.</a:t>
            </a:r>
          </a:p>
          <a:p>
            <a:pPr lvl="1"/>
            <a:endParaRPr lang="en-US" dirty="0"/>
          </a:p>
          <a:p>
            <a:endParaRPr lang="en-US" dirty="0"/>
          </a:p>
        </p:txBody>
      </p:sp>
      <p:sp>
        <p:nvSpPr>
          <p:cNvPr id="4" name="Slide Number Placeholder 4">
            <a:extLst>
              <a:ext uri="{FF2B5EF4-FFF2-40B4-BE49-F238E27FC236}">
                <a16:creationId xmlns:a16="http://schemas.microsoft.com/office/drawing/2014/main" id="{C827C9EC-CEB2-47D1-BD82-5D97FF243A84}"/>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22</a:t>
            </a:fld>
            <a:endParaRPr lang="en-US" b="1" dirty="0">
              <a:solidFill>
                <a:schemeClr val="tx1"/>
              </a:solidFill>
            </a:endParaRPr>
          </a:p>
        </p:txBody>
      </p:sp>
    </p:spTree>
    <p:extLst>
      <p:ext uri="{BB962C8B-B14F-4D97-AF65-F5344CB8AC3E}">
        <p14:creationId xmlns:p14="http://schemas.microsoft.com/office/powerpoint/2010/main" val="178454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lnSpcReduction="10000"/>
          </a:bodyPr>
          <a:lstStyle/>
          <a:p>
            <a:r>
              <a:rPr lang="en-US" dirty="0"/>
              <a:t>7)	Data Collection Plan demonstrating the owner’s ability to annually submit Statement of Energy Performance (SEP). </a:t>
            </a:r>
          </a:p>
          <a:p>
            <a:pPr lvl="1"/>
            <a:r>
              <a:rPr lang="en-US" dirty="0" err="1"/>
              <a:t>i</a:t>
            </a:r>
            <a:r>
              <a:rPr lang="en-US" dirty="0"/>
              <a:t>.	Plan should show the owner understands the data needed, management procedures required, and any technical solutions implemented </a:t>
            </a:r>
          </a:p>
          <a:p>
            <a:pPr lvl="1"/>
            <a:r>
              <a:rPr lang="en-US" dirty="0"/>
              <a:t>ii.	 Plan must contain details of steps and technology used to obtain, organize, store, and report the data to EPA’s Portfolio Manager</a:t>
            </a:r>
          </a:p>
          <a:p>
            <a:pPr lvl="2"/>
            <a:r>
              <a:rPr lang="en-US" dirty="0"/>
              <a:t>1. Whole building metering or sub-metering is to be determined at the Firm Application phase, with the required metering equipment installed by the start of the monitoring process</a:t>
            </a:r>
          </a:p>
          <a:p>
            <a:pPr lvl="1"/>
            <a:r>
              <a:rPr lang="en-US" dirty="0"/>
              <a:t>iii. The plan should detail requirements of utility providers and tenant cooperation needed in the data collection</a:t>
            </a:r>
          </a:p>
          <a:p>
            <a:endParaRPr lang="en-US" dirty="0"/>
          </a:p>
        </p:txBody>
      </p:sp>
      <p:sp>
        <p:nvSpPr>
          <p:cNvPr id="4" name="Slide Number Placeholder 4">
            <a:extLst>
              <a:ext uri="{FF2B5EF4-FFF2-40B4-BE49-F238E27FC236}">
                <a16:creationId xmlns:a16="http://schemas.microsoft.com/office/drawing/2014/main" id="{DE6E865E-DF2F-4CE9-98A8-EEB6610A8D3B}"/>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23</a:t>
            </a:fld>
            <a:endParaRPr lang="en-US" b="1" dirty="0">
              <a:solidFill>
                <a:schemeClr val="tx1"/>
              </a:solidFill>
            </a:endParaRPr>
          </a:p>
        </p:txBody>
      </p:sp>
    </p:spTree>
    <p:extLst>
      <p:ext uri="{BB962C8B-B14F-4D97-AF65-F5344CB8AC3E}">
        <p14:creationId xmlns:p14="http://schemas.microsoft.com/office/powerpoint/2010/main" val="1264326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r>
              <a:rPr lang="en-US" dirty="0"/>
              <a:t>Green MIP Documentation</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p:txBody>
          <a:bodyPr>
            <a:normAutofit/>
          </a:bodyPr>
          <a:lstStyle/>
          <a:p>
            <a:pPr lvl="1"/>
            <a:r>
              <a:rPr lang="en-US" dirty="0"/>
              <a:t>iv. Sampling should include whole building data, if available, from local utility or metering system.</a:t>
            </a:r>
          </a:p>
          <a:p>
            <a:pPr lvl="2"/>
            <a:r>
              <a:rPr lang="en-US" dirty="0"/>
              <a:t>1. When whole building data is not available, the following sample routine should be used:</a:t>
            </a:r>
          </a:p>
          <a:p>
            <a:pPr lvl="3"/>
            <a:r>
              <a:rPr lang="en-US" dirty="0"/>
              <a:t>a.	25% of all units, randomly selected, but must be representative all unit types, buildings, each size of unit and exterior exposure by direction (e.g., north, south, east, west), each floor or building level, and each materially different HVAC package.</a:t>
            </a:r>
          </a:p>
          <a:p>
            <a:endParaRPr lang="en-US" dirty="0"/>
          </a:p>
        </p:txBody>
      </p:sp>
      <p:sp>
        <p:nvSpPr>
          <p:cNvPr id="4" name="Slide Number Placeholder 4">
            <a:extLst>
              <a:ext uri="{FF2B5EF4-FFF2-40B4-BE49-F238E27FC236}">
                <a16:creationId xmlns:a16="http://schemas.microsoft.com/office/drawing/2014/main" id="{1CC4A04F-9780-4694-9EFC-353F21CACD90}"/>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24</a:t>
            </a:fld>
            <a:endParaRPr lang="en-US" b="1" dirty="0">
              <a:solidFill>
                <a:schemeClr val="tx1"/>
              </a:solidFill>
            </a:endParaRPr>
          </a:p>
        </p:txBody>
      </p:sp>
    </p:spTree>
    <p:extLst>
      <p:ext uri="{BB962C8B-B14F-4D97-AF65-F5344CB8AC3E}">
        <p14:creationId xmlns:p14="http://schemas.microsoft.com/office/powerpoint/2010/main" val="1794221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B3B-0F5D-4333-9186-06F4673A7B2C}"/>
              </a:ext>
            </a:extLst>
          </p:cNvPr>
          <p:cNvSpPr>
            <a:spLocks noGrp="1"/>
          </p:cNvSpPr>
          <p:nvPr>
            <p:ph type="title"/>
          </p:nvPr>
        </p:nvSpPr>
        <p:spPr/>
        <p:txBody>
          <a:bodyPr>
            <a:normAutofit/>
          </a:bodyPr>
          <a:lstStyle/>
          <a:p>
            <a:pPr algn="ctr"/>
            <a:r>
              <a:rPr lang="en-US" dirty="0"/>
              <a:t>III. Getting Ready for Construction</a:t>
            </a:r>
          </a:p>
        </p:txBody>
      </p:sp>
      <p:sp>
        <p:nvSpPr>
          <p:cNvPr id="4" name="Slide Number Placeholder 4">
            <a:extLst>
              <a:ext uri="{FF2B5EF4-FFF2-40B4-BE49-F238E27FC236}">
                <a16:creationId xmlns:a16="http://schemas.microsoft.com/office/drawing/2014/main" id="{FF307344-A301-4F86-85E6-A79B95E181F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25</a:t>
            </a:fld>
            <a:endParaRPr lang="en-US" b="1" dirty="0">
              <a:solidFill>
                <a:schemeClr val="tx1"/>
              </a:solidFill>
            </a:endParaRPr>
          </a:p>
        </p:txBody>
      </p:sp>
      <p:sp>
        <p:nvSpPr>
          <p:cNvPr id="7" name="Content Placeholder 2">
            <a:extLst>
              <a:ext uri="{FF2B5EF4-FFF2-40B4-BE49-F238E27FC236}">
                <a16:creationId xmlns:a16="http://schemas.microsoft.com/office/drawing/2014/main" id="{039BA05B-1456-4A86-AF6D-3DD8F266081A}"/>
              </a:ext>
            </a:extLst>
          </p:cNvPr>
          <p:cNvSpPr txBox="1">
            <a:spLocks/>
          </p:cNvSpPr>
          <p:nvPr/>
        </p:nvSpPr>
        <p:spPr>
          <a:xfrm>
            <a:off x="838200" y="1504335"/>
            <a:ext cx="10515600" cy="4175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highlight>
                <a:srgbClr val="FFFF00"/>
              </a:highlight>
            </a:endParaRPr>
          </a:p>
          <a:p>
            <a:pPr marL="0" indent="0" algn="ctr">
              <a:buFont typeface="Arial" panose="020B0604020202020204" pitchFamily="34" charset="0"/>
              <a:buNone/>
            </a:pPr>
            <a:r>
              <a:rPr lang="en-US" b="1" dirty="0"/>
              <a:t>David Jasso</a:t>
            </a:r>
          </a:p>
          <a:p>
            <a:pPr marL="0" indent="0" algn="ctr">
              <a:buFont typeface="Arial" panose="020B0604020202020204" pitchFamily="34" charset="0"/>
              <a:buNone/>
            </a:pPr>
            <a:r>
              <a:rPr lang="en-US" dirty="0"/>
              <a:t>President </a:t>
            </a:r>
          </a:p>
          <a:p>
            <a:pPr marL="0" indent="0" algn="ctr">
              <a:buFont typeface="Arial" panose="020B0604020202020204" pitchFamily="34" charset="0"/>
              <a:buNone/>
            </a:pPr>
            <a:r>
              <a:rPr lang="en-US" dirty="0" err="1"/>
              <a:t>Leetex</a:t>
            </a:r>
            <a:r>
              <a:rPr lang="en-US" dirty="0"/>
              <a:t> Group </a:t>
            </a:r>
          </a:p>
        </p:txBody>
      </p:sp>
    </p:spTree>
    <p:extLst>
      <p:ext uri="{BB962C8B-B14F-4D97-AF65-F5344CB8AC3E}">
        <p14:creationId xmlns:p14="http://schemas.microsoft.com/office/powerpoint/2010/main" val="353367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5E0-8654-48C3-9D1A-BB87B497116D}"/>
              </a:ext>
            </a:extLst>
          </p:cNvPr>
          <p:cNvSpPr>
            <a:spLocks noGrp="1"/>
          </p:cNvSpPr>
          <p:nvPr>
            <p:ph type="title"/>
          </p:nvPr>
        </p:nvSpPr>
        <p:spPr>
          <a:xfrm>
            <a:off x="838200" y="336550"/>
            <a:ext cx="10515600" cy="1325563"/>
          </a:xfrm>
        </p:spPr>
        <p:txBody>
          <a:bodyPr/>
          <a:lstStyle/>
          <a:p>
            <a:pPr algn="ctr"/>
            <a:r>
              <a:rPr lang="en-US" dirty="0"/>
              <a:t>Getting Ready for Construction</a:t>
            </a:r>
          </a:p>
        </p:txBody>
      </p:sp>
      <p:sp>
        <p:nvSpPr>
          <p:cNvPr id="4" name="Content Placeholder 1">
            <a:extLst>
              <a:ext uri="{FF2B5EF4-FFF2-40B4-BE49-F238E27FC236}">
                <a16:creationId xmlns:a16="http://schemas.microsoft.com/office/drawing/2014/main" id="{B5AE3AC1-0604-4165-B0C1-C0BCD19E0AD9}"/>
              </a:ext>
            </a:extLst>
          </p:cNvPr>
          <p:cNvSpPr txBox="1">
            <a:spLocks/>
          </p:cNvSpPr>
          <p:nvPr/>
        </p:nvSpPr>
        <p:spPr>
          <a:xfrm>
            <a:off x="838200" y="1666754"/>
            <a:ext cx="10450795" cy="4252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Conduct pre-construction conferences</a:t>
            </a: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Assist the development team with HUD requirements</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Observe and report on on-site construction activities for compliance with contract documents (Plans/Specs/Green MIP)</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Evaluate Builder’s organization, operations and supervision.  Builder’s conformance with construction schedule (On-Schedule/Ahead/Behind)</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Conduct Critical Phase inspections (When Applicable; Building Pad/Formwork Slab/Pre-Sheetrock/Fire Walls/Roofing/Formwork Paving/Green MIP)</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Evaluate architect’s services and administration (Architectural Field Reports, Change Order Logs, ASI Logs)</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Monthly review of Builder’s Requisition (HUD 92448) (includes on-site stored materials/retainage)</a:t>
            </a:r>
            <a:endParaRPr lang="en-US" sz="1600" dirty="0">
              <a:solidFill>
                <a:srgbClr val="000000"/>
              </a:solidFill>
              <a:effectLs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ea typeface="Times New Roman" panose="02020603050405020304" pitchFamily="18" charset="0"/>
              </a:rPr>
              <a:t>Monthly review of Advance of Escrow Funds (HUD 92464M)</a:t>
            </a:r>
            <a:endParaRPr lang="en-US" sz="1600" dirty="0"/>
          </a:p>
        </p:txBody>
      </p:sp>
      <p:pic>
        <p:nvPicPr>
          <p:cNvPr id="7" name="Picture 6" descr="A picture containing drawing&#10;&#10;Description automatically generated">
            <a:extLst>
              <a:ext uri="{FF2B5EF4-FFF2-40B4-BE49-F238E27FC236}">
                <a16:creationId xmlns:a16="http://schemas.microsoft.com/office/drawing/2014/main" id="{A8F27F94-9D36-4D77-90BB-93E74DF7A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6" name="Slide Number Placeholder 4">
            <a:extLst>
              <a:ext uri="{FF2B5EF4-FFF2-40B4-BE49-F238E27FC236}">
                <a16:creationId xmlns:a16="http://schemas.microsoft.com/office/drawing/2014/main" id="{2D4465EF-52CA-4C87-9F3E-E8C8CF5809A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26</a:t>
            </a:fld>
            <a:endParaRPr lang="en-US" b="1" dirty="0">
              <a:solidFill>
                <a:schemeClr val="tx1"/>
              </a:solidFill>
            </a:endParaRPr>
          </a:p>
        </p:txBody>
      </p:sp>
    </p:spTree>
    <p:extLst>
      <p:ext uri="{BB962C8B-B14F-4D97-AF65-F5344CB8AC3E}">
        <p14:creationId xmlns:p14="http://schemas.microsoft.com/office/powerpoint/2010/main" val="258022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95E0-8654-48C3-9D1A-BB87B497116D}"/>
              </a:ext>
            </a:extLst>
          </p:cNvPr>
          <p:cNvSpPr>
            <a:spLocks noGrp="1"/>
          </p:cNvSpPr>
          <p:nvPr>
            <p:ph type="title"/>
          </p:nvPr>
        </p:nvSpPr>
        <p:spPr>
          <a:xfrm>
            <a:off x="838200" y="336550"/>
            <a:ext cx="10515600" cy="1325563"/>
          </a:xfrm>
        </p:spPr>
        <p:txBody>
          <a:bodyPr/>
          <a:lstStyle/>
          <a:p>
            <a:pPr algn="ctr"/>
            <a:r>
              <a:rPr lang="en-US" dirty="0"/>
              <a:t>Getting Ready for Construction</a:t>
            </a:r>
          </a:p>
        </p:txBody>
      </p:sp>
      <p:sp>
        <p:nvSpPr>
          <p:cNvPr id="4" name="Content Placeholder 1">
            <a:extLst>
              <a:ext uri="{FF2B5EF4-FFF2-40B4-BE49-F238E27FC236}">
                <a16:creationId xmlns:a16="http://schemas.microsoft.com/office/drawing/2014/main" id="{B5AE3AC1-0604-4165-B0C1-C0BCD19E0AD9}"/>
              </a:ext>
            </a:extLst>
          </p:cNvPr>
          <p:cNvSpPr txBox="1">
            <a:spLocks/>
          </p:cNvSpPr>
          <p:nvPr/>
        </p:nvSpPr>
        <p:spPr>
          <a:xfrm>
            <a:off x="838200" y="1666754"/>
            <a:ext cx="10450795" cy="42522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Review Change Orders (Betterments/Necessities/Time/Architect’s justification/Builder labor and material breakdown/Consent of Surety/Green MIP)</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Review Architect’s Supplemental Instructions (Minor Change/No Impact on Cost/Time, Not Structural, Green MIP)</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Report on Special Circumstances (Work Stoppage/Labor Issues/Extended Weather/etc.)</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Report non-compliance (Deviation from Plans/Specs)</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Conduct Davis Bacon wage interviews (HUD 11)</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Conduct Permission to Occupy (Certificate of Occupancy/Owner Evidence of Insurance Coverage)</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Conduct HUD Final Inspection (Adequate Ingress/Egress/Life Safety/Utilities Connected Operable/Establish Cut of Date/Items of Delayed </a:t>
            </a:r>
            <a:r>
              <a:rPr lang="en-US" sz="1800" dirty="0">
                <a:solidFill>
                  <a:srgbClr val="000000"/>
                </a:solidFill>
                <a:effectLst/>
                <a:latin typeface="Calibri" panose="020F0502020204030204" pitchFamily="34" charset="0"/>
                <a:ea typeface="Times New Roman" panose="02020603050405020304" pitchFamily="18" charset="0"/>
              </a:rPr>
              <a:t>Completion/Transmittals/Submittals/O&amp;M manuals)</a:t>
            </a:r>
            <a:r>
              <a:rPr lang="en-US" sz="1600" dirty="0">
                <a:solidFill>
                  <a:srgbClr val="000000"/>
                </a:solidFill>
                <a:effectLst/>
                <a:latin typeface="Arial" panose="020B0604020202020204" pitchFamily="34" charset="0"/>
                <a:ea typeface="Times New Roman" panose="02020603050405020304" pitchFamily="18" charset="0"/>
              </a:rPr>
              <a:t> </a:t>
            </a:r>
          </a:p>
          <a:p>
            <a:pPr marL="342900" marR="0" lvl="0" indent="-342900">
              <a:spcBef>
                <a:spcPts val="0"/>
              </a:spcBef>
              <a:spcAft>
                <a:spcPts val="0"/>
              </a:spcAft>
              <a:buSzPts val="1000"/>
              <a:buFont typeface="Symbol" panose="05050102010706020507" pitchFamily="18" charset="2"/>
              <a:buChar char=""/>
              <a:tabLst>
                <a:tab pos="457200" algn="l"/>
              </a:tabLst>
            </a:pPr>
            <a:endParaRPr lang="en-US" sz="8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Warranty Inspections (9 and 12 Month Warranty)</a:t>
            </a:r>
            <a:endParaRPr lang="en-US" sz="1600" dirty="0">
              <a:solidFill>
                <a:srgbClr val="000000"/>
              </a:solidFill>
              <a:effectLst/>
              <a:latin typeface="Arial" panose="020B06040202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700" dirty="0">
              <a:solidFill>
                <a:srgbClr val="000000"/>
              </a:solidFill>
              <a:effectLst/>
              <a:latin typeface="Arial" panose="020B0604020202020204" pitchFamily="34" charset="0"/>
              <a:ea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000000"/>
                </a:solidFill>
                <a:effectLst/>
                <a:latin typeface="Arial" panose="020B0604020202020204" pitchFamily="34" charset="0"/>
                <a:ea typeface="Times New Roman" panose="02020603050405020304" pitchFamily="18" charset="0"/>
              </a:rPr>
              <a:t>Maintain Construction Record </a:t>
            </a:r>
            <a:endParaRPr lang="en-US" sz="1600" dirty="0"/>
          </a:p>
        </p:txBody>
      </p:sp>
      <p:pic>
        <p:nvPicPr>
          <p:cNvPr id="7" name="Picture 6" descr="A picture containing drawing&#10;&#10;Description automatically generated">
            <a:extLst>
              <a:ext uri="{FF2B5EF4-FFF2-40B4-BE49-F238E27FC236}">
                <a16:creationId xmlns:a16="http://schemas.microsoft.com/office/drawing/2014/main" id="{A8F27F94-9D36-4D77-90BB-93E74DF7A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6" name="Slide Number Placeholder 4">
            <a:extLst>
              <a:ext uri="{FF2B5EF4-FFF2-40B4-BE49-F238E27FC236}">
                <a16:creationId xmlns:a16="http://schemas.microsoft.com/office/drawing/2014/main" id="{2D4465EF-52CA-4C87-9F3E-E8C8CF5809A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27</a:t>
            </a:fld>
            <a:endParaRPr lang="en-US" b="1" dirty="0">
              <a:solidFill>
                <a:schemeClr val="tx1"/>
              </a:solidFill>
            </a:endParaRPr>
          </a:p>
        </p:txBody>
      </p:sp>
    </p:spTree>
    <p:extLst>
      <p:ext uri="{BB962C8B-B14F-4D97-AF65-F5344CB8AC3E}">
        <p14:creationId xmlns:p14="http://schemas.microsoft.com/office/powerpoint/2010/main" val="366796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B3B-0F5D-4333-9186-06F4673A7B2C}"/>
              </a:ext>
            </a:extLst>
          </p:cNvPr>
          <p:cNvSpPr>
            <a:spLocks noGrp="1"/>
          </p:cNvSpPr>
          <p:nvPr>
            <p:ph type="title"/>
          </p:nvPr>
        </p:nvSpPr>
        <p:spPr/>
        <p:txBody>
          <a:bodyPr>
            <a:normAutofit/>
          </a:bodyPr>
          <a:lstStyle/>
          <a:p>
            <a:pPr algn="ctr"/>
            <a:r>
              <a:rPr lang="en-US" dirty="0"/>
              <a:t>IV. Construction Servicing</a:t>
            </a:r>
          </a:p>
        </p:txBody>
      </p:sp>
      <p:sp>
        <p:nvSpPr>
          <p:cNvPr id="4" name="Slide Number Placeholder 4">
            <a:extLst>
              <a:ext uri="{FF2B5EF4-FFF2-40B4-BE49-F238E27FC236}">
                <a16:creationId xmlns:a16="http://schemas.microsoft.com/office/drawing/2014/main" id="{FF307344-A301-4F86-85E6-A79B95E181F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28</a:t>
            </a:fld>
            <a:endParaRPr lang="en-US" b="1" dirty="0">
              <a:solidFill>
                <a:schemeClr val="tx1"/>
              </a:solidFill>
            </a:endParaRPr>
          </a:p>
        </p:txBody>
      </p:sp>
      <p:sp>
        <p:nvSpPr>
          <p:cNvPr id="7" name="Content Placeholder 2">
            <a:extLst>
              <a:ext uri="{FF2B5EF4-FFF2-40B4-BE49-F238E27FC236}">
                <a16:creationId xmlns:a16="http://schemas.microsoft.com/office/drawing/2014/main" id="{039BA05B-1456-4A86-AF6D-3DD8F266081A}"/>
              </a:ext>
            </a:extLst>
          </p:cNvPr>
          <p:cNvSpPr txBox="1">
            <a:spLocks/>
          </p:cNvSpPr>
          <p:nvPr/>
        </p:nvSpPr>
        <p:spPr>
          <a:xfrm>
            <a:off x="838200" y="1504335"/>
            <a:ext cx="10515600" cy="4175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highlight>
                <a:srgbClr val="FFFF00"/>
              </a:highlight>
            </a:endParaRPr>
          </a:p>
          <a:p>
            <a:pPr marL="0" indent="0" algn="ctr">
              <a:buFont typeface="Arial" panose="020B0604020202020204" pitchFamily="34" charset="0"/>
              <a:buNone/>
            </a:pPr>
            <a:r>
              <a:rPr lang="en-US" b="1" dirty="0"/>
              <a:t>Barbara P. Lloyd </a:t>
            </a:r>
          </a:p>
          <a:p>
            <a:pPr marL="0" indent="0" algn="ctr">
              <a:buFont typeface="Arial" panose="020B0604020202020204" pitchFamily="34" charset="0"/>
              <a:buNone/>
            </a:pPr>
            <a:r>
              <a:rPr lang="en-US" dirty="0"/>
              <a:t>Managing Director</a:t>
            </a:r>
          </a:p>
          <a:p>
            <a:pPr marL="0" indent="0" algn="ctr">
              <a:buFont typeface="Arial" panose="020B0604020202020204" pitchFamily="34" charset="0"/>
              <a:buNone/>
            </a:pPr>
            <a:r>
              <a:rPr lang="en-US" dirty="0"/>
              <a:t>Housing &amp; Healthcare Finance, LLC </a:t>
            </a:r>
          </a:p>
        </p:txBody>
      </p:sp>
    </p:spTree>
    <p:extLst>
      <p:ext uri="{BB962C8B-B14F-4D97-AF65-F5344CB8AC3E}">
        <p14:creationId xmlns:p14="http://schemas.microsoft.com/office/powerpoint/2010/main" val="295137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8C1A-5B7F-4669-A006-7F99B5BA8BC8}"/>
              </a:ext>
            </a:extLst>
          </p:cNvPr>
          <p:cNvSpPr>
            <a:spLocks noGrp="1"/>
          </p:cNvSpPr>
          <p:nvPr>
            <p:ph type="title"/>
          </p:nvPr>
        </p:nvSpPr>
        <p:spPr/>
        <p:txBody>
          <a:bodyPr/>
          <a:lstStyle/>
          <a:p>
            <a:pPr algn="ctr"/>
            <a:r>
              <a:rPr lang="en-US" dirty="0"/>
              <a:t>Construction Servicing</a:t>
            </a:r>
          </a:p>
        </p:txBody>
      </p:sp>
      <p:sp>
        <p:nvSpPr>
          <p:cNvPr id="3" name="Content Placeholder 2">
            <a:extLst>
              <a:ext uri="{FF2B5EF4-FFF2-40B4-BE49-F238E27FC236}">
                <a16:creationId xmlns:a16="http://schemas.microsoft.com/office/drawing/2014/main" id="{8D9BB203-8A41-4F3A-A446-CA3171AE9821}"/>
              </a:ext>
            </a:extLst>
          </p:cNvPr>
          <p:cNvSpPr>
            <a:spLocks noGrp="1"/>
          </p:cNvSpPr>
          <p:nvPr>
            <p:ph idx="1"/>
          </p:nvPr>
        </p:nvSpPr>
        <p:spPr>
          <a:xfrm>
            <a:off x="323385" y="1825625"/>
            <a:ext cx="11030415" cy="3854413"/>
          </a:xfrm>
        </p:spPr>
        <p:txBody>
          <a:bodyPr>
            <a:normAutofit fontScale="92500" lnSpcReduction="10000"/>
          </a:bodyPr>
          <a:lstStyle/>
          <a:p>
            <a:pPr marL="0" marR="0" lvl="0" indent="0">
              <a:lnSpc>
                <a:spcPct val="150000"/>
              </a:lnSpc>
              <a:spcBef>
                <a:spcPts val="0"/>
              </a:spcBef>
              <a:spcAft>
                <a:spcPts val="0"/>
              </a:spcAft>
              <a:buNone/>
            </a:pPr>
            <a:r>
              <a:rPr lang="en-US" sz="2400" b="1" u="sng" dirty="0">
                <a:latin typeface="Arial" panose="020B0604020202020204" pitchFamily="34" charset="0"/>
                <a:ea typeface="Calibri" panose="020F0502020204030204" pitchFamily="34" charset="0"/>
                <a:cs typeface="Times New Roman" panose="02020603050405020304" pitchFamily="18" charset="0"/>
              </a:rPr>
              <a:t> Contacts:</a:t>
            </a: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Borrower</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General Contractor &amp; Surety</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Supervisory Architect</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Lender</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Title Company</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HUD Construction Analyst</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HUD Contracted Inspector</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HUD Underwriter</a:t>
            </a:r>
          </a:p>
          <a:p>
            <a:pPr marL="342900" marR="0" lvl="0" indent="-342900">
              <a:lnSpc>
                <a:spcPct val="107000"/>
              </a:lnSpc>
              <a:spcBef>
                <a:spcPts val="0"/>
              </a:spcBef>
              <a:spcAft>
                <a:spcPts val="300"/>
              </a:spcAft>
              <a:buSzPts val="1000"/>
              <a:buFont typeface="Symbol" panose="05050102010706020507" pitchFamily="18" charset="2"/>
              <a:buChar char=""/>
              <a:tabLst>
                <a:tab pos="457200" algn="l"/>
              </a:tabLst>
            </a:pPr>
            <a:r>
              <a:rPr lang="en-US" sz="2400" dirty="0">
                <a:solidFill>
                  <a:srgbClr val="202124"/>
                </a:solidFill>
                <a:latin typeface="Arial" panose="020B0604020202020204" pitchFamily="34" charset="0"/>
                <a:ea typeface="Calibri" panose="020F0502020204030204" pitchFamily="34" charset="0"/>
                <a:cs typeface="Times New Roman" panose="02020603050405020304" pitchFamily="18" charset="0"/>
              </a:rPr>
              <a:t>Investor</a:t>
            </a:r>
            <a:endParaRPr lang="en-US" sz="2400" dirty="0">
              <a:solidFill>
                <a:srgbClr val="20212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0"/>
              </a:spcAft>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4">
            <a:extLst>
              <a:ext uri="{FF2B5EF4-FFF2-40B4-BE49-F238E27FC236}">
                <a16:creationId xmlns:a16="http://schemas.microsoft.com/office/drawing/2014/main" id="{2E2C57C3-4347-4EB8-92F7-B268479910BD}"/>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29</a:t>
            </a:fld>
            <a:endParaRPr lang="en-US" b="1" dirty="0">
              <a:solidFill>
                <a:schemeClr val="tx1"/>
              </a:solidFill>
            </a:endParaRPr>
          </a:p>
        </p:txBody>
      </p:sp>
    </p:spTree>
    <p:extLst>
      <p:ext uri="{BB962C8B-B14F-4D97-AF65-F5344CB8AC3E}">
        <p14:creationId xmlns:p14="http://schemas.microsoft.com/office/powerpoint/2010/main" val="426541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8D1E-02DF-43DC-817C-6C3B92D053BD}"/>
              </a:ext>
            </a:extLst>
          </p:cNvPr>
          <p:cNvSpPr>
            <a:spLocks noGrp="1"/>
          </p:cNvSpPr>
          <p:nvPr>
            <p:ph type="title"/>
          </p:nvPr>
        </p:nvSpPr>
        <p:spPr/>
        <p:txBody>
          <a:bodyPr/>
          <a:lstStyle/>
          <a:p>
            <a:pPr algn="ctr"/>
            <a:r>
              <a:rPr lang="en-US" dirty="0"/>
              <a:t>Green MIP</a:t>
            </a:r>
          </a:p>
        </p:txBody>
      </p:sp>
      <p:sp>
        <p:nvSpPr>
          <p:cNvPr id="3" name="Content Placeholder 2">
            <a:extLst>
              <a:ext uri="{FF2B5EF4-FFF2-40B4-BE49-F238E27FC236}">
                <a16:creationId xmlns:a16="http://schemas.microsoft.com/office/drawing/2014/main" id="{08FAE1E7-70A9-446B-8A0D-C5525884E0B5}"/>
              </a:ext>
            </a:extLst>
          </p:cNvPr>
          <p:cNvSpPr>
            <a:spLocks noGrp="1"/>
          </p:cNvSpPr>
          <p:nvPr>
            <p:ph idx="1"/>
          </p:nvPr>
        </p:nvSpPr>
        <p:spPr>
          <a:xfrm>
            <a:off x="838200" y="1533833"/>
            <a:ext cx="10515600" cy="4146206"/>
          </a:xfrm>
        </p:spPr>
        <p:txBody>
          <a:bodyPr/>
          <a:lstStyle/>
          <a:p>
            <a:pPr marL="0" indent="0">
              <a:buNone/>
            </a:pPr>
            <a:r>
              <a:rPr lang="en-US" u="sng" dirty="0"/>
              <a:t>Topics</a:t>
            </a:r>
          </a:p>
          <a:p>
            <a:endParaRPr lang="en-US" sz="1200" u="sng" dirty="0"/>
          </a:p>
          <a:p>
            <a:pPr marL="0" indent="0">
              <a:buNone/>
            </a:pPr>
            <a:r>
              <a:rPr lang="en-US" dirty="0"/>
              <a:t>I. Green MIP Requirements</a:t>
            </a:r>
          </a:p>
          <a:p>
            <a:pPr marL="0" indent="0">
              <a:buNone/>
            </a:pPr>
            <a:r>
              <a:rPr lang="en-US" dirty="0"/>
              <a:t>II. Green MIP Documentation</a:t>
            </a:r>
          </a:p>
          <a:p>
            <a:pPr marL="0" indent="0">
              <a:buNone/>
            </a:pPr>
            <a:r>
              <a:rPr lang="en-US" dirty="0"/>
              <a:t>III. Getting Ready For Construction</a:t>
            </a:r>
          </a:p>
          <a:p>
            <a:pPr marL="0" indent="0">
              <a:buNone/>
            </a:pPr>
            <a:r>
              <a:rPr lang="en-US" dirty="0"/>
              <a:t>IV. Construction Servicing</a:t>
            </a:r>
          </a:p>
          <a:p>
            <a:pPr marL="0" indent="0">
              <a:buNone/>
            </a:pPr>
            <a:r>
              <a:rPr lang="en-US" dirty="0"/>
              <a:t>V.  Green During the Construction Process</a:t>
            </a:r>
          </a:p>
          <a:p>
            <a:pPr marL="0" indent="0">
              <a:buNone/>
            </a:pPr>
            <a:r>
              <a:rPr lang="en-US" dirty="0"/>
              <a:t>VI. Questions</a:t>
            </a:r>
          </a:p>
          <a:p>
            <a:pPr marL="0" indent="0">
              <a:buNone/>
            </a:pPr>
            <a:endParaRPr lang="en-US" dirty="0">
              <a:highlight>
                <a:srgbClr val="FFFF00"/>
              </a:highlight>
            </a:endParaRPr>
          </a:p>
          <a:p>
            <a:endParaRPr lang="en-US" dirty="0"/>
          </a:p>
        </p:txBody>
      </p:sp>
      <p:sp>
        <p:nvSpPr>
          <p:cNvPr id="4" name="Slide Number Placeholder 3">
            <a:extLst>
              <a:ext uri="{FF2B5EF4-FFF2-40B4-BE49-F238E27FC236}">
                <a16:creationId xmlns:a16="http://schemas.microsoft.com/office/drawing/2014/main" id="{8960C50C-93F9-4A59-962E-8B3F03EDA4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49017-282F-4826-B370-85D963956B05}" type="slidenum">
              <a:rPr kumimoji="0" lang="en-US"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231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DC4C30-A331-4967-8159-CA7571C6A7DB}"/>
              </a:ext>
            </a:extLst>
          </p:cNvPr>
          <p:cNvSpPr txBox="1"/>
          <p:nvPr/>
        </p:nvSpPr>
        <p:spPr>
          <a:xfrm>
            <a:off x="111512" y="611528"/>
            <a:ext cx="12277493" cy="4941161"/>
          </a:xfrm>
          <a:prstGeom prst="rect">
            <a:avLst/>
          </a:prstGeom>
          <a:noFill/>
        </p:spPr>
        <p:txBody>
          <a:bodyPr wrap="square">
            <a:spAutoFit/>
          </a:bodyPr>
          <a:lstStyle/>
          <a:p>
            <a:pPr marL="0" marR="0" lvl="0" indent="0">
              <a:lnSpc>
                <a:spcPct val="150000"/>
              </a:lnSpc>
              <a:spcBef>
                <a:spcPts val="0"/>
              </a:spcBef>
              <a:spcAft>
                <a:spcPts val="0"/>
              </a:spcAft>
              <a:buNone/>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Closing / Servicing Handoff:</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Calibri" panose="020F0502020204030204" pitchFamily="34" charset="0"/>
                <a:cs typeface="Times New Roman" panose="02020603050405020304" pitchFamily="18" charset="0"/>
              </a:rPr>
              <a:t>Pre-Construction Conference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Calibri" panose="020F0502020204030204" pitchFamily="34" charset="0"/>
                <a:cs typeface="Times New Roman" panose="02020603050405020304" pitchFamily="18" charset="0"/>
              </a:rPr>
              <a:t>Final Closing Documents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Initial HUD 92403 – Application for Insurance of Advance of Mortgage Proceeds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Final reconciled HUD 92451 – Financial Record of Mortgage Loan Transaction (or similar format in an Excel Worksheet)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HUD 2328 – Contractor’s and/or Mortgagor’s Cost Breakdown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Construction Progress Schedule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Fully executed Contracts/Agreements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Closing Statement</a:t>
            </a:r>
          </a:p>
          <a:p>
            <a:pPr marR="0" lvl="2">
              <a:lnSpc>
                <a:spcPct val="107000"/>
              </a:lnSpc>
              <a:spcBef>
                <a:spcPts val="0"/>
              </a:spcBef>
              <a:spcAft>
                <a:spcPts val="0"/>
              </a:spcAft>
            </a:pPr>
            <a:endParaRPr lang="en-US" sz="2000" i="1" dirty="0">
              <a:latin typeface="Arial" panose="020B060402020202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sz="1600" i="1" dirty="0">
                <a:effectLst/>
                <a:latin typeface="Arial" panose="020B0604020202020204" pitchFamily="34" charset="0"/>
                <a:ea typeface="Calibri" panose="020F0502020204030204" pitchFamily="34" charset="0"/>
                <a:cs typeface="Times New Roman" panose="02020603050405020304" pitchFamily="18" charset="0"/>
              </a:rPr>
              <a:t>Chapter 12 - Construction Period, Section 12.2 Pre-Constructio</a:t>
            </a:r>
            <a:r>
              <a:rPr lang="en-US" sz="1600" i="1" dirty="0">
                <a:latin typeface="Arial" panose="020B0604020202020204" pitchFamily="34" charset="0"/>
                <a:ea typeface="Calibri" panose="020F0502020204030204" pitchFamily="34" charset="0"/>
                <a:cs typeface="Times New Roman" panose="02020603050405020304" pitchFamily="18" charset="0"/>
              </a:rPr>
              <a:t>n Conference</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272F9DFD-7D67-42ED-9791-CEF519EABA36}"/>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30</a:t>
            </a:fld>
            <a:endParaRPr lang="en-US" b="1" dirty="0">
              <a:solidFill>
                <a:schemeClr val="tx1"/>
              </a:solidFill>
            </a:endParaRPr>
          </a:p>
        </p:txBody>
      </p:sp>
    </p:spTree>
    <p:extLst>
      <p:ext uri="{BB962C8B-B14F-4D97-AF65-F5344CB8AC3E}">
        <p14:creationId xmlns:p14="http://schemas.microsoft.com/office/powerpoint/2010/main" val="174097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C93A53-8164-42F2-AB93-AF1214333B0E}"/>
              </a:ext>
            </a:extLst>
          </p:cNvPr>
          <p:cNvSpPr txBox="1"/>
          <p:nvPr/>
        </p:nvSpPr>
        <p:spPr>
          <a:xfrm>
            <a:off x="1627692" y="1386229"/>
            <a:ext cx="8430708" cy="3060005"/>
          </a:xfrm>
          <a:prstGeom prst="rect">
            <a:avLst/>
          </a:prstGeom>
          <a:noFill/>
        </p:spPr>
        <p:txBody>
          <a:bodyPr wrap="square">
            <a:spAutoFit/>
          </a:bodyPr>
          <a:lstStyle/>
          <a:p>
            <a:pPr marL="0" marR="0" lvl="0" indent="0">
              <a:lnSpc>
                <a:spcPct val="150000"/>
              </a:lnSpc>
              <a:spcBef>
                <a:spcPts val="0"/>
              </a:spcBef>
              <a:spcAft>
                <a:spcPts val="0"/>
              </a:spcAft>
              <a:buNone/>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Post-Closing Welcome Call with Borrower:</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Lender’s Team</a:t>
            </a:r>
          </a:p>
          <a:p>
            <a:pPr marL="742950" marR="0" lvl="1" indent="-285750">
              <a:lnSpc>
                <a:spcPct val="107000"/>
              </a:lnSpc>
              <a:spcBef>
                <a:spcPts val="0"/>
              </a:spcBef>
              <a:spcAft>
                <a:spcPts val="0"/>
              </a:spcAft>
              <a:buFont typeface="Courier New" panose="02070309020205020404" pitchFamily="49" charset="0"/>
              <a:buChar char="o"/>
            </a:pPr>
            <a:r>
              <a:rPr lang="en-US" sz="2000" dirty="0">
                <a:latin typeface="+mj-lt"/>
                <a:ea typeface="Calibri" panose="020F0502020204030204" pitchFamily="34" charset="0"/>
                <a:cs typeface="Times New Roman" panose="02020603050405020304" pitchFamily="18" charset="0"/>
              </a:rPr>
              <a:t>Borrower’s Team</a:t>
            </a:r>
            <a:endParaRPr lang="en-US" sz="20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Construction Draw Forms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Remittance Information</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Draw Timeline</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Critical Construction Dates</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Cost Certification</a:t>
            </a:r>
          </a:p>
        </p:txBody>
      </p:sp>
      <p:sp>
        <p:nvSpPr>
          <p:cNvPr id="4" name="Slide Number Placeholder 4">
            <a:extLst>
              <a:ext uri="{FF2B5EF4-FFF2-40B4-BE49-F238E27FC236}">
                <a16:creationId xmlns:a16="http://schemas.microsoft.com/office/drawing/2014/main" id="{F89CC5FF-E792-4326-828C-6F7B46DC9E0C}"/>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31</a:t>
            </a:fld>
            <a:endParaRPr lang="en-US" b="1" dirty="0">
              <a:solidFill>
                <a:schemeClr val="tx1"/>
              </a:solidFill>
            </a:endParaRPr>
          </a:p>
        </p:txBody>
      </p:sp>
    </p:spTree>
    <p:extLst>
      <p:ext uri="{BB962C8B-B14F-4D97-AF65-F5344CB8AC3E}">
        <p14:creationId xmlns:p14="http://schemas.microsoft.com/office/powerpoint/2010/main" val="3438629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053FA6-EEC5-478B-A3F9-D39B1902647E}"/>
              </a:ext>
            </a:extLst>
          </p:cNvPr>
          <p:cNvSpPr txBox="1"/>
          <p:nvPr/>
        </p:nvSpPr>
        <p:spPr>
          <a:xfrm>
            <a:off x="1541417" y="958556"/>
            <a:ext cx="7367452" cy="3398623"/>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Monthly Construction Draw Package:</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92403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92448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Architect’s Supervisory </a:t>
            </a:r>
            <a:r>
              <a:rPr lang="en-US" sz="2000" dirty="0">
                <a:latin typeface="Arial" panose="020B0604020202020204" pitchFamily="34" charset="0"/>
                <a:ea typeface="Calibri" panose="020F0502020204030204" pitchFamily="34" charset="0"/>
                <a:cs typeface="Times New Roman" panose="02020603050405020304" pitchFamily="18" charset="0"/>
              </a:rPr>
              <a:t>F</a:t>
            </a:r>
            <a:r>
              <a:rPr lang="en-US" sz="2000" dirty="0">
                <a:effectLst/>
                <a:latin typeface="Arial" panose="020B0604020202020204" pitchFamily="34" charset="0"/>
                <a:ea typeface="Calibri" panose="020F0502020204030204" pitchFamily="34" charset="0"/>
                <a:cs typeface="Times New Roman" panose="02020603050405020304" pitchFamily="18" charset="0"/>
              </a:rPr>
              <a:t>ee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Calculation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No holdback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Title Date Downs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Supporting Invoices</a:t>
            </a:r>
          </a:p>
          <a:p>
            <a:pPr marL="742950" marR="0" lvl="1" indent="-285750">
              <a:lnSpc>
                <a:spcPct val="107000"/>
              </a:lnSpc>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Draw Securitization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8399A39-CB74-487B-9E75-9EDDA842FE8B}"/>
              </a:ext>
            </a:extLst>
          </p:cNvPr>
          <p:cNvSpPr txBox="1"/>
          <p:nvPr/>
        </p:nvSpPr>
        <p:spPr>
          <a:xfrm>
            <a:off x="-379142" y="5032724"/>
            <a:ext cx="11820292" cy="605935"/>
          </a:xfrm>
          <a:prstGeom prst="rect">
            <a:avLst/>
          </a:prstGeom>
          <a:noFill/>
        </p:spPr>
        <p:txBody>
          <a:bodyPr wrap="square">
            <a:spAutoFit/>
          </a:bodyPr>
          <a:lstStyle/>
          <a:p>
            <a:pPr marR="0" lvl="2">
              <a:lnSpc>
                <a:spcPct val="107000"/>
              </a:lnSpc>
              <a:spcBef>
                <a:spcPts val="0"/>
              </a:spcBef>
              <a:spcAft>
                <a:spcPts val="0"/>
              </a:spcAft>
            </a:pPr>
            <a:r>
              <a:rPr lang="en-US" sz="1600" i="1" dirty="0">
                <a:effectLst/>
                <a:ea typeface="Calibri" panose="020F0502020204030204" pitchFamily="34" charset="0"/>
                <a:cs typeface="Times New Roman" panose="02020603050405020304" pitchFamily="18" charset="0"/>
              </a:rPr>
              <a:t>2020 MAP Guide, Chapter 12 - Construction Period, Section 12.7 Application for Insurance of Advances,</a:t>
            </a:r>
            <a:r>
              <a:rPr lang="en-US" sz="1600" i="1" dirty="0">
                <a:ea typeface="Calibri" panose="020F0502020204030204" pitchFamily="34" charset="0"/>
                <a:cs typeface="Times New Roman" panose="02020603050405020304" pitchFamily="18" charset="0"/>
              </a:rPr>
              <a:t> Appendix 12. Section A.12.1 Approving of Advances and Section A.12.2 Contractor’s Monthly Requisition</a:t>
            </a:r>
            <a:endParaRPr lang="en-US" sz="1600" i="1" dirty="0">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6677896-2FDE-44A7-9742-0677C618B0CE}"/>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32</a:t>
            </a:fld>
            <a:endParaRPr lang="en-US" b="1" dirty="0">
              <a:solidFill>
                <a:schemeClr val="tx1"/>
              </a:solidFill>
            </a:endParaRPr>
          </a:p>
        </p:txBody>
      </p:sp>
    </p:spTree>
    <p:extLst>
      <p:ext uri="{BB962C8B-B14F-4D97-AF65-F5344CB8AC3E}">
        <p14:creationId xmlns:p14="http://schemas.microsoft.com/office/powerpoint/2010/main" val="185953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E6A74B-1F03-4FB6-A6DE-D08FCCB01B2F}"/>
              </a:ext>
            </a:extLst>
          </p:cNvPr>
          <p:cNvSpPr txBox="1"/>
          <p:nvPr/>
        </p:nvSpPr>
        <p:spPr>
          <a:xfrm>
            <a:off x="1815311" y="377322"/>
            <a:ext cx="7384445" cy="5035930"/>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mj-lt"/>
                <a:ea typeface="Calibri" panose="020F0502020204030204" pitchFamily="34" charset="0"/>
                <a:cs typeface="Times New Roman" panose="02020603050405020304" pitchFamily="18" charset="0"/>
              </a:rPr>
              <a:t>Construction Progress Monitoring:</a:t>
            </a:r>
            <a:endParaRPr lang="en-US" sz="2400" u="sng" dirty="0">
              <a:effectLst/>
              <a:latin typeface="+mj-lt"/>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Construction Progress Schedule</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mj-lt"/>
                <a:ea typeface="Calibri" panose="020F0502020204030204" pitchFamily="34" charset="0"/>
                <a:cs typeface="Times New Roman" panose="02020603050405020304" pitchFamily="18" charset="0"/>
              </a:rPr>
              <a:t>HUD Representative’s Trip Report (Form HUD-95379)</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Schedule Progress vs. Actual Progress</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Participants at Inspection</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Site Work</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Architect Supervision and Services</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Approved and Pending Change </a:t>
            </a:r>
            <a:r>
              <a:rPr lang="en-US" sz="2000" dirty="0">
                <a:latin typeface="+mj-lt"/>
                <a:ea typeface="Calibri" panose="020F0502020204030204" pitchFamily="34" charset="0"/>
                <a:cs typeface="Times New Roman" panose="02020603050405020304" pitchFamily="18" charset="0"/>
              </a:rPr>
              <a:t>O</a:t>
            </a:r>
            <a:r>
              <a:rPr lang="en-US" sz="2000" dirty="0">
                <a:effectLst/>
                <a:latin typeface="+mj-lt"/>
                <a:ea typeface="Calibri" panose="020F0502020204030204" pitchFamily="34" charset="0"/>
                <a:cs typeface="Times New Roman" panose="02020603050405020304" pitchFamily="18" charset="0"/>
              </a:rPr>
              <a:t>rders</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Non-compliant </a:t>
            </a:r>
            <a:r>
              <a:rPr lang="en-US" sz="2000" dirty="0">
                <a:latin typeface="+mj-lt"/>
                <a:ea typeface="Calibri" panose="020F0502020204030204" pitchFamily="34" charset="0"/>
                <a:cs typeface="Times New Roman" panose="02020603050405020304" pitchFamily="18" charset="0"/>
              </a:rPr>
              <a:t>W</a:t>
            </a:r>
            <a:r>
              <a:rPr lang="en-US" sz="2000" dirty="0">
                <a:effectLst/>
                <a:latin typeface="+mj-lt"/>
                <a:ea typeface="Calibri" panose="020F0502020204030204" pitchFamily="34" charset="0"/>
                <a:cs typeface="Times New Roman" panose="02020603050405020304" pitchFamily="18" charset="0"/>
              </a:rPr>
              <a:t>ork</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Stored Materials claimed on/off-site</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Major / Minor </a:t>
            </a:r>
            <a:r>
              <a:rPr lang="en-US" sz="2000" dirty="0">
                <a:latin typeface="+mj-lt"/>
                <a:ea typeface="Calibri" panose="020F0502020204030204" pitchFamily="34" charset="0"/>
                <a:cs typeface="Times New Roman" panose="02020603050405020304" pitchFamily="18" charset="0"/>
              </a:rPr>
              <a:t>M</a:t>
            </a:r>
            <a:r>
              <a:rPr lang="en-US" sz="2000" dirty="0">
                <a:effectLst/>
                <a:latin typeface="+mj-lt"/>
                <a:ea typeface="Calibri" panose="020F0502020204030204" pitchFamily="34" charset="0"/>
                <a:cs typeface="Times New Roman" panose="02020603050405020304" pitchFamily="18" charset="0"/>
              </a:rPr>
              <a:t>ovables </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mj-lt"/>
                <a:ea typeface="Calibri" panose="020F0502020204030204" pitchFamily="34" charset="0"/>
                <a:cs typeface="Times New Roman" panose="02020603050405020304" pitchFamily="18" charset="0"/>
              </a:rPr>
              <a:t>Draw Approval</a:t>
            </a:r>
            <a:endParaRPr lang="en-US" sz="2000" dirty="0">
              <a:latin typeface="+mj-lt"/>
              <a:ea typeface="Calibri" panose="020F0502020204030204" pitchFamily="34" charset="0"/>
              <a:cs typeface="Times New Roman" panose="02020603050405020304" pitchFamily="18" charset="0"/>
            </a:endParaRPr>
          </a:p>
          <a:p>
            <a:pPr marR="0" lvl="2">
              <a:lnSpc>
                <a:spcPct val="107000"/>
              </a:lnSpc>
              <a:spcBef>
                <a:spcPts val="0"/>
              </a:spcBef>
              <a:spcAft>
                <a:spcPts val="0"/>
              </a:spcAft>
            </a:pPr>
            <a:endParaRPr lang="en-US" sz="2000" dirty="0">
              <a:latin typeface="+mj-lt"/>
              <a:ea typeface="Calibri" panose="020F0502020204030204" pitchFamily="34" charset="0"/>
              <a:cs typeface="Times New Roman" panose="02020603050405020304" pitchFamily="18" charset="0"/>
            </a:endParaRPr>
          </a:p>
          <a:p>
            <a:pPr marR="0" lvl="2">
              <a:lnSpc>
                <a:spcPct val="107000"/>
              </a:lnSpc>
              <a:spcBef>
                <a:spcPts val="0"/>
              </a:spcBef>
              <a:spcAft>
                <a:spcPts val="0"/>
              </a:spcAft>
            </a:pPr>
            <a:endParaRPr lang="en-US" sz="2000" dirty="0">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519E165-250B-452C-AA21-EFAE3AA0F7EF}"/>
              </a:ext>
            </a:extLst>
          </p:cNvPr>
          <p:cNvSpPr txBox="1"/>
          <p:nvPr/>
        </p:nvSpPr>
        <p:spPr>
          <a:xfrm>
            <a:off x="-189571" y="5242019"/>
            <a:ext cx="12121376" cy="342466"/>
          </a:xfrm>
          <a:prstGeom prst="rect">
            <a:avLst/>
          </a:prstGeom>
          <a:noFill/>
        </p:spPr>
        <p:txBody>
          <a:bodyPr wrap="square">
            <a:spAutoFit/>
          </a:bodyPr>
          <a:lstStyle/>
          <a:p>
            <a:pPr lvl="2">
              <a:lnSpc>
                <a:spcPct val="107000"/>
              </a:lnSpc>
            </a:pPr>
            <a:r>
              <a:rPr lang="en-US" sz="1600" i="1" dirty="0">
                <a:effectLst/>
                <a:latin typeface="Arial" panose="020B0604020202020204" pitchFamily="34" charset="0"/>
                <a:ea typeface="Calibri" panose="020F0502020204030204" pitchFamily="34" charset="0"/>
                <a:cs typeface="Times New Roman" panose="02020603050405020304" pitchFamily="18" charset="0"/>
              </a:rPr>
              <a:t>2020 MAP Guide, Chapter 12 - Construction Period, Section 12.3 HUD Construction Inspection and Monitoring</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721E94FE-D0EE-45B9-9FB9-90CD5ED3DA5D}"/>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33</a:t>
            </a:fld>
            <a:endParaRPr lang="en-US" b="1" dirty="0">
              <a:solidFill>
                <a:schemeClr val="tx1"/>
              </a:solidFill>
            </a:endParaRPr>
          </a:p>
        </p:txBody>
      </p:sp>
    </p:spTree>
    <p:extLst>
      <p:ext uri="{BB962C8B-B14F-4D97-AF65-F5344CB8AC3E}">
        <p14:creationId xmlns:p14="http://schemas.microsoft.com/office/powerpoint/2010/main" val="2695129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F819-0DDC-4267-9C5A-DF6A7882E62A}"/>
              </a:ext>
            </a:extLst>
          </p:cNvPr>
          <p:cNvSpPr txBox="1"/>
          <p:nvPr/>
        </p:nvSpPr>
        <p:spPr>
          <a:xfrm>
            <a:off x="958076" y="707207"/>
            <a:ext cx="10894741" cy="3982116"/>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Construction Retainage Reductions are Permissible, when:</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Contractor has no identity-of-interest with the owner greater than 5% equity interest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If applicable, prior written consent from the surety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No questions regarding the contractor’s performance concerning: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the quality of 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compliance with the contract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change orders or work in progress</a:t>
            </a:r>
          </a:p>
          <a:p>
            <a:pPr marR="0" lvl="2">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2">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Chapter 12, Section 12.15.5 Amount of Contractor’s Retainage and Release</a:t>
            </a:r>
          </a:p>
          <a:p>
            <a:pPr marR="0" lvl="2">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94144A07-54FB-4F79-A8E6-3C82B45277C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34</a:t>
            </a:fld>
            <a:endParaRPr lang="en-US" b="1" dirty="0">
              <a:solidFill>
                <a:schemeClr val="tx1"/>
              </a:solidFill>
            </a:endParaRPr>
          </a:p>
        </p:txBody>
      </p:sp>
    </p:spTree>
    <p:extLst>
      <p:ext uri="{BB962C8B-B14F-4D97-AF65-F5344CB8AC3E}">
        <p14:creationId xmlns:p14="http://schemas.microsoft.com/office/powerpoint/2010/main" val="2485039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9731C-8C00-42FF-A730-C3CB9178CACA}"/>
              </a:ext>
            </a:extLst>
          </p:cNvPr>
          <p:cNvSpPr txBox="1"/>
          <p:nvPr/>
        </p:nvSpPr>
        <p:spPr>
          <a:xfrm>
            <a:off x="1332305" y="1219982"/>
            <a:ext cx="9194447" cy="4979376"/>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Construction Cost Retainage Reduction:</a:t>
            </a:r>
            <a:endParaRPr lang="en-US" sz="24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10% holdback until 50% completion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5% until 75% completion upon HUD’s approval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2.5% until the loan </a:t>
            </a:r>
            <a:r>
              <a:rPr lang="en-US" sz="2000" dirty="0">
                <a:latin typeface="Arial" panose="020B0604020202020204" pitchFamily="34" charset="0"/>
                <a:ea typeface="Calibri" panose="020F0502020204030204" pitchFamily="34" charset="0"/>
                <a:cs typeface="Times New Roman" panose="02020603050405020304" pitchFamily="18" charset="0"/>
              </a:rPr>
              <a:t>achieves</a:t>
            </a:r>
            <a:r>
              <a:rPr lang="en-US" sz="2000" dirty="0">
                <a:effectLst/>
                <a:latin typeface="Arial" panose="020B0604020202020204" pitchFamily="34" charset="0"/>
                <a:ea typeface="Calibri" panose="020F0502020204030204" pitchFamily="34" charset="0"/>
                <a:cs typeface="Times New Roman" panose="02020603050405020304" pitchFamily="18" charset="0"/>
              </a:rPr>
              <a:t> Final Endorsement upon HUD’s approval</a:t>
            </a: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Chapter 12, Section 12.15.5 Amount of Contractor’s Retainage and Release</a:t>
            </a:r>
          </a:p>
          <a:p>
            <a:pPr marR="0" lvl="1">
              <a:lnSpc>
                <a:spcPct val="107000"/>
              </a:lnSpc>
              <a:spcBef>
                <a:spcPts val="0"/>
              </a:spcBef>
              <a:spcAft>
                <a:spcPts val="0"/>
              </a:spcAft>
            </a:pPr>
            <a:endParaRPr lang="en-US" sz="1600" dirty="0">
              <a:latin typeface="Arial" panose="020B060402020202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E95705A2-A7B6-4B32-84DB-BD09A5BE76E5}"/>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35</a:t>
            </a:fld>
            <a:endParaRPr lang="en-US" b="1" dirty="0">
              <a:solidFill>
                <a:schemeClr val="tx1"/>
              </a:solidFill>
            </a:endParaRPr>
          </a:p>
        </p:txBody>
      </p:sp>
    </p:spTree>
    <p:extLst>
      <p:ext uri="{BB962C8B-B14F-4D97-AF65-F5344CB8AC3E}">
        <p14:creationId xmlns:p14="http://schemas.microsoft.com/office/powerpoint/2010/main" val="1525749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9ED15-B5BC-4769-88CF-E940DCCDABFD}"/>
              </a:ext>
            </a:extLst>
          </p:cNvPr>
          <p:cNvSpPr txBox="1"/>
          <p:nvPr/>
        </p:nvSpPr>
        <p:spPr>
          <a:xfrm>
            <a:off x="452845" y="1128617"/>
            <a:ext cx="9144001" cy="2081339"/>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Components Stored Offsite: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List of stored components must be approved by HUD at Initial Closing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Construction Contract must include the “Amendment to the Construction Contract for Components Stored Offsite”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74AC6C8-5F8D-4E9E-8E66-A3E8015262E5}"/>
              </a:ext>
            </a:extLst>
          </p:cNvPr>
          <p:cNvSpPr txBox="1"/>
          <p:nvPr/>
        </p:nvSpPr>
        <p:spPr>
          <a:xfrm>
            <a:off x="-69869" y="5178884"/>
            <a:ext cx="11555625" cy="600101"/>
          </a:xfrm>
          <a:prstGeom prst="rect">
            <a:avLst/>
          </a:prstGeom>
          <a:noFill/>
        </p:spPr>
        <p:txBody>
          <a:bodyPr wrap="square">
            <a:spAutoFit/>
          </a:bodyPr>
          <a:lstStyle/>
          <a:p>
            <a:pPr marR="0" lvl="2" algn="ctr">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Appendix 12.A.12.3 Components Stored Offsite &amp; Appendix 12.A.12.4 Amendment to the Construction Contract for Payment for Components Stored Offsite </a:t>
            </a:r>
          </a:p>
        </p:txBody>
      </p:sp>
      <p:sp>
        <p:nvSpPr>
          <p:cNvPr id="5" name="Slide Number Placeholder 4">
            <a:extLst>
              <a:ext uri="{FF2B5EF4-FFF2-40B4-BE49-F238E27FC236}">
                <a16:creationId xmlns:a16="http://schemas.microsoft.com/office/drawing/2014/main" id="{2E4B048D-E234-42B5-8989-696AA5F8AE6D}"/>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36</a:t>
            </a:fld>
            <a:endParaRPr lang="en-US" b="1" dirty="0">
              <a:solidFill>
                <a:schemeClr val="tx1"/>
              </a:solidFill>
            </a:endParaRPr>
          </a:p>
        </p:txBody>
      </p:sp>
    </p:spTree>
    <p:extLst>
      <p:ext uri="{BB962C8B-B14F-4D97-AF65-F5344CB8AC3E}">
        <p14:creationId xmlns:p14="http://schemas.microsoft.com/office/powerpoint/2010/main" val="904710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28373-C375-4CAC-821A-1C3F188907A0}"/>
              </a:ext>
            </a:extLst>
          </p:cNvPr>
          <p:cNvSpPr txBox="1"/>
          <p:nvPr/>
        </p:nvSpPr>
        <p:spPr>
          <a:xfrm>
            <a:off x="1073305" y="998113"/>
            <a:ext cx="9486899" cy="2079352"/>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Change Orders:</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92437 – Request for Construction Changes on Project Mortgages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Supporting Documentation</a:t>
            </a: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Modifying Energy Measures – 2020 MAP Guide, Section 6.4.10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Approval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79629C-DF29-45D3-9091-23CB4BA54D67}"/>
              </a:ext>
            </a:extLst>
          </p:cNvPr>
          <p:cNvSpPr txBox="1"/>
          <p:nvPr/>
        </p:nvSpPr>
        <p:spPr>
          <a:xfrm>
            <a:off x="1407842" y="5310450"/>
            <a:ext cx="8260266" cy="336631"/>
          </a:xfrm>
          <a:prstGeom prst="rect">
            <a:avLst/>
          </a:prstGeom>
          <a:noFill/>
        </p:spPr>
        <p:txBody>
          <a:bodyPr wrap="square">
            <a:spAutoFit/>
          </a:bodyPr>
          <a:lstStyle/>
          <a:p>
            <a:pPr marR="0" lvl="2">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Chapter 12.8 – 12.11 Change Orders </a:t>
            </a:r>
          </a:p>
        </p:txBody>
      </p:sp>
      <p:sp>
        <p:nvSpPr>
          <p:cNvPr id="5" name="Slide Number Placeholder 4">
            <a:extLst>
              <a:ext uri="{FF2B5EF4-FFF2-40B4-BE49-F238E27FC236}">
                <a16:creationId xmlns:a16="http://schemas.microsoft.com/office/drawing/2014/main" id="{A1ED3067-833F-4985-8882-8CA20DDCF937}"/>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37</a:t>
            </a:fld>
            <a:endParaRPr lang="en-US" b="1" dirty="0">
              <a:solidFill>
                <a:schemeClr val="tx1"/>
              </a:solidFill>
            </a:endParaRPr>
          </a:p>
        </p:txBody>
      </p:sp>
    </p:spTree>
    <p:extLst>
      <p:ext uri="{BB962C8B-B14F-4D97-AF65-F5344CB8AC3E}">
        <p14:creationId xmlns:p14="http://schemas.microsoft.com/office/powerpoint/2010/main" val="506431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28373-C375-4CAC-821A-1C3F188907A0}"/>
              </a:ext>
            </a:extLst>
          </p:cNvPr>
          <p:cNvSpPr txBox="1"/>
          <p:nvPr/>
        </p:nvSpPr>
        <p:spPr>
          <a:xfrm>
            <a:off x="1073305" y="1518813"/>
            <a:ext cx="9486899" cy="3060005"/>
          </a:xfrm>
          <a:prstGeom prst="rect">
            <a:avLst/>
          </a:prstGeom>
          <a:noFill/>
        </p:spPr>
        <p:txBody>
          <a:bodyPr wrap="square">
            <a:spAutoFit/>
          </a:bodyPr>
          <a:lstStyle/>
          <a:p>
            <a:pPr marR="0" lvl="0">
              <a:lnSpc>
                <a:spcPct val="150000"/>
              </a:lnSpc>
              <a:spcBef>
                <a:spcPts val="0"/>
              </a:spcBef>
              <a:spcAft>
                <a:spcPts val="0"/>
              </a:spcAft>
            </a:pPr>
            <a:r>
              <a:rPr lang="en-US" sz="2400" b="1" u="sng" dirty="0">
                <a:latin typeface="Arial" panose="020B0604020202020204" pitchFamily="34" charset="0"/>
                <a:ea typeface="Calibri" panose="020F0502020204030204" pitchFamily="34" charset="0"/>
                <a:cs typeface="Times New Roman" panose="02020603050405020304" pitchFamily="18" charset="0"/>
              </a:rPr>
              <a:t>Permission to Occupy</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92485 – </a:t>
            </a:r>
            <a:r>
              <a:rPr lang="en-US" sz="2000" dirty="0">
                <a:latin typeface="Arial" panose="020B0604020202020204" pitchFamily="34" charset="0"/>
                <a:ea typeface="Calibri" panose="020F0502020204030204" pitchFamily="34" charset="0"/>
                <a:cs typeface="Times New Roman" panose="02020603050405020304" pitchFamily="18" charset="0"/>
              </a:rPr>
              <a:t>Permission to Occupy (PTO)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Supporting Documentation</a:t>
            </a:r>
          </a:p>
          <a:p>
            <a:pPr marL="1200150" lvl="2" indent="-28575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Acord or Certificate of property and liability insurance </a:t>
            </a:r>
          </a:p>
          <a:p>
            <a:pPr marL="1200150" lvl="2" indent="-28575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Certificate of Occupancy or equivalent permit from the governing municipal authority for units and facilities listed on PTO, and</a:t>
            </a:r>
          </a:p>
          <a:p>
            <a:pPr marL="1200150" lvl="2" indent="-285750">
              <a:lnSpc>
                <a:spcPct val="107000"/>
              </a:lnSpc>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Any other required permits or authorizations</a:t>
            </a:r>
          </a:p>
          <a:p>
            <a:pPr lvl="2">
              <a:lnSpc>
                <a:spcPct val="107000"/>
              </a:lnSpc>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A79629C-DF29-45D3-9091-23CB4BA54D67}"/>
              </a:ext>
            </a:extLst>
          </p:cNvPr>
          <p:cNvSpPr txBox="1"/>
          <p:nvPr/>
        </p:nvSpPr>
        <p:spPr>
          <a:xfrm>
            <a:off x="1407842" y="5310450"/>
            <a:ext cx="8260266" cy="336631"/>
          </a:xfrm>
          <a:prstGeom prst="rect">
            <a:avLst/>
          </a:prstGeom>
          <a:noFill/>
        </p:spPr>
        <p:txBody>
          <a:bodyPr wrap="square">
            <a:spAutoFit/>
          </a:bodyPr>
          <a:lstStyle/>
          <a:p>
            <a:pPr marR="0" lvl="2">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Chapter 12.8 – 12.14 Permission to Occupy </a:t>
            </a:r>
          </a:p>
        </p:txBody>
      </p:sp>
      <p:sp>
        <p:nvSpPr>
          <p:cNvPr id="5" name="Slide Number Placeholder 4">
            <a:extLst>
              <a:ext uri="{FF2B5EF4-FFF2-40B4-BE49-F238E27FC236}">
                <a16:creationId xmlns:a16="http://schemas.microsoft.com/office/drawing/2014/main" id="{DD0592B1-3667-4D34-B9AC-3D3C32CD5C72}"/>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38</a:t>
            </a:fld>
            <a:endParaRPr lang="en-US" b="1" dirty="0">
              <a:solidFill>
                <a:schemeClr val="tx1"/>
              </a:solidFill>
            </a:endParaRPr>
          </a:p>
        </p:txBody>
      </p:sp>
    </p:spTree>
    <p:extLst>
      <p:ext uri="{BB962C8B-B14F-4D97-AF65-F5344CB8AC3E}">
        <p14:creationId xmlns:p14="http://schemas.microsoft.com/office/powerpoint/2010/main" val="3735619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D075C1-0829-4873-B57C-05FA1C48FB32}"/>
              </a:ext>
            </a:extLst>
          </p:cNvPr>
          <p:cNvSpPr txBox="1"/>
          <p:nvPr/>
        </p:nvSpPr>
        <p:spPr>
          <a:xfrm>
            <a:off x="1600199" y="1648026"/>
            <a:ext cx="9275028" cy="1750031"/>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Releasing Escrow Funds:</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Form HUD-92464M – Request for Approval of Advance of Escrow 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Lender Review and submission to HUD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HUD Approval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A769D50-0D9A-4161-BADF-09E17A62DB11}"/>
              </a:ext>
            </a:extLst>
          </p:cNvPr>
          <p:cNvSpPr txBox="1"/>
          <p:nvPr/>
        </p:nvSpPr>
        <p:spPr>
          <a:xfrm>
            <a:off x="0" y="5247695"/>
            <a:ext cx="11977340" cy="336631"/>
          </a:xfrm>
          <a:prstGeom prst="rect">
            <a:avLst/>
          </a:prstGeom>
          <a:noFill/>
        </p:spPr>
        <p:txBody>
          <a:bodyPr wrap="square">
            <a:spAutoFit/>
          </a:bodyPr>
          <a:lstStyle/>
          <a:p>
            <a:pPr marR="0" lvl="2">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Chapter 12.15 Escrowed Funds, Letters of Credit, Deposits, Holdbacks and Related Matters</a:t>
            </a:r>
          </a:p>
        </p:txBody>
      </p:sp>
      <p:sp>
        <p:nvSpPr>
          <p:cNvPr id="5" name="Slide Number Placeholder 4">
            <a:extLst>
              <a:ext uri="{FF2B5EF4-FFF2-40B4-BE49-F238E27FC236}">
                <a16:creationId xmlns:a16="http://schemas.microsoft.com/office/drawing/2014/main" id="{2819FDD3-C371-41BC-8466-9A75068928A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39</a:t>
            </a:fld>
            <a:endParaRPr lang="en-US" b="1" dirty="0">
              <a:solidFill>
                <a:schemeClr val="tx1"/>
              </a:solidFill>
            </a:endParaRPr>
          </a:p>
        </p:txBody>
      </p:sp>
    </p:spTree>
    <p:extLst>
      <p:ext uri="{BB962C8B-B14F-4D97-AF65-F5344CB8AC3E}">
        <p14:creationId xmlns:p14="http://schemas.microsoft.com/office/powerpoint/2010/main" val="222240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B3B-0F5D-4333-9186-06F4673A7B2C}"/>
              </a:ext>
            </a:extLst>
          </p:cNvPr>
          <p:cNvSpPr>
            <a:spLocks noGrp="1"/>
          </p:cNvSpPr>
          <p:nvPr>
            <p:ph type="title"/>
          </p:nvPr>
        </p:nvSpPr>
        <p:spPr/>
        <p:txBody>
          <a:bodyPr>
            <a:normAutofit/>
          </a:bodyPr>
          <a:lstStyle/>
          <a:p>
            <a:pPr algn="ctr"/>
            <a:r>
              <a:rPr lang="en-US" dirty="0"/>
              <a:t>I. Green MIP Requirements</a:t>
            </a:r>
          </a:p>
        </p:txBody>
      </p:sp>
      <p:sp>
        <p:nvSpPr>
          <p:cNvPr id="4" name="Slide Number Placeholder 4">
            <a:extLst>
              <a:ext uri="{FF2B5EF4-FFF2-40B4-BE49-F238E27FC236}">
                <a16:creationId xmlns:a16="http://schemas.microsoft.com/office/drawing/2014/main" id="{FF307344-A301-4F86-85E6-A79B95E181F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249017-282F-4826-B370-85D963956B05}" type="slidenum">
              <a:rPr kumimoji="0" lang="en-US"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6A2F61F8-ADB2-4A14-B6EB-F8462F9137B8}"/>
              </a:ext>
            </a:extLst>
          </p:cNvPr>
          <p:cNvSpPr txBox="1">
            <a:spLocks/>
          </p:cNvSpPr>
          <p:nvPr/>
        </p:nvSpPr>
        <p:spPr>
          <a:xfrm>
            <a:off x="838200" y="1504335"/>
            <a:ext cx="10515600" cy="4175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a:p>
            <a:pPr marL="0" indent="0" algn="ctr">
              <a:buNone/>
            </a:pPr>
            <a:endParaRPr lang="en-US" sz="2200" b="1" dirty="0">
              <a:solidFill>
                <a:prstClr val="black"/>
              </a:solidFill>
              <a:highlight>
                <a:srgbClr val="FFFF00"/>
              </a:highlight>
            </a:endParaRPr>
          </a:p>
          <a:p>
            <a:pPr marL="0" indent="0" algn="ctr">
              <a:buNone/>
            </a:pPr>
            <a:r>
              <a:rPr lang="en-US" sz="2200" b="1" dirty="0">
                <a:solidFill>
                  <a:prstClr val="black"/>
                </a:solidFill>
              </a:rPr>
              <a:t>Kevin J. Han </a:t>
            </a:r>
          </a:p>
          <a:p>
            <a:pPr marL="0" indent="0" algn="ctr">
              <a:buNone/>
            </a:pPr>
            <a:r>
              <a:rPr lang="en-US" sz="2200" dirty="0">
                <a:solidFill>
                  <a:prstClr val="black"/>
                </a:solidFill>
              </a:rPr>
              <a:t>Senior Technical Specialist</a:t>
            </a:r>
          </a:p>
          <a:p>
            <a:pPr marL="0" indent="0" algn="ctr">
              <a:buNone/>
            </a:pPr>
            <a:r>
              <a:rPr lang="en-US" sz="2200" dirty="0">
                <a:solidFill>
                  <a:prstClr val="black"/>
                </a:solidFill>
              </a:rPr>
              <a:t>O</a:t>
            </a:r>
            <a:r>
              <a:rPr lang="en-US" sz="2200" dirty="0" err="1">
                <a:solidFill>
                  <a:prstClr val="black"/>
                </a:solidFill>
              </a:rPr>
              <a:t>ffice</a:t>
            </a:r>
            <a:r>
              <a:rPr lang="en-US" sz="2200" dirty="0">
                <a:solidFill>
                  <a:prstClr val="black"/>
                </a:solidFill>
              </a:rPr>
              <a:t> of Multifamily Production </a:t>
            </a:r>
          </a:p>
          <a:p>
            <a:pPr marL="0" indent="0" algn="ctr">
              <a:buNone/>
            </a:pPr>
            <a:r>
              <a:rPr kumimoji="0" lang="en-US" sz="2200" b="0" i="0" u="none" strike="noStrike" kern="1200" cap="none" spc="0" normalizeH="0" baseline="0" noProof="0" dirty="0">
                <a:ln>
                  <a:noFill/>
                </a:ln>
                <a:solidFill>
                  <a:prstClr val="black"/>
                </a:solidFill>
                <a:effectLst/>
                <a:uLnTx/>
                <a:uFillTx/>
                <a:ea typeface="+mn-ea"/>
                <a:cs typeface="+mn-cs"/>
              </a:rPr>
              <a:t>HUD HQ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ea typeface="+mn-ea"/>
                <a:cs typeface="+mn-cs"/>
              </a:rPr>
              <a:t>Stephen Evanko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ea typeface="+mn-ea"/>
                <a:cs typeface="+mn-cs"/>
              </a:rPr>
              <a:t>Managing Director of Energy &amp; Sustainability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ea typeface="+mn-ea"/>
                <a:cs typeface="+mn-cs"/>
              </a:rPr>
              <a:t>Dominion Due Diligence Group </a:t>
            </a:r>
          </a:p>
        </p:txBody>
      </p:sp>
    </p:spTree>
    <p:extLst>
      <p:ext uri="{BB962C8B-B14F-4D97-AF65-F5344CB8AC3E}">
        <p14:creationId xmlns:p14="http://schemas.microsoft.com/office/powerpoint/2010/main" val="2124059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AEA2D0-CF44-4BE3-B163-9EE805249B04}"/>
              </a:ext>
            </a:extLst>
          </p:cNvPr>
          <p:cNvSpPr txBox="1"/>
          <p:nvPr/>
        </p:nvSpPr>
        <p:spPr>
          <a:xfrm>
            <a:off x="1441294" y="1489917"/>
            <a:ext cx="8907037" cy="2408673"/>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Construction Difficulties/Delays:</a:t>
            </a:r>
            <a:endParaRPr lang="en-US" sz="24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Reason for delays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 Cure for delay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Written notification to surety with copy to general contractor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Ongoing discussions and construction progress to complete project and achieve final closing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82667CB-29F0-4C32-8A53-35D6088A1437}"/>
              </a:ext>
            </a:extLst>
          </p:cNvPr>
          <p:cNvSpPr txBox="1"/>
          <p:nvPr/>
        </p:nvSpPr>
        <p:spPr>
          <a:xfrm>
            <a:off x="816826" y="5218035"/>
            <a:ext cx="11014617" cy="336631"/>
          </a:xfrm>
          <a:prstGeom prst="rect">
            <a:avLst/>
          </a:prstGeom>
          <a:noFill/>
        </p:spPr>
        <p:txBody>
          <a:bodyPr wrap="square">
            <a:spAutoFit/>
          </a:bodyPr>
          <a:lstStyle/>
          <a:p>
            <a:pPr marR="0" lvl="2">
              <a:lnSpc>
                <a:spcPct val="107000"/>
              </a:lnSpc>
              <a:spcBef>
                <a:spcPts val="0"/>
              </a:spcBef>
              <a:spcAft>
                <a:spcPts val="0"/>
              </a:spcAft>
            </a:pPr>
            <a:r>
              <a:rPr lang="en-US" sz="1600" i="1" dirty="0">
                <a:latin typeface="Arial" panose="020B0604020202020204" pitchFamily="34" charset="0"/>
                <a:ea typeface="Calibri" panose="020F0502020204030204" pitchFamily="34" charset="0"/>
                <a:cs typeface="Times New Roman" panose="02020603050405020304" pitchFamily="18" charset="0"/>
              </a:rPr>
              <a:t>2020 MAP Guide, Appendix 12.A.12.5 Projects Experiencing Difficulties Before Final Closing</a:t>
            </a:r>
          </a:p>
        </p:txBody>
      </p:sp>
      <p:sp>
        <p:nvSpPr>
          <p:cNvPr id="5" name="Slide Number Placeholder 4">
            <a:extLst>
              <a:ext uri="{FF2B5EF4-FFF2-40B4-BE49-F238E27FC236}">
                <a16:creationId xmlns:a16="http://schemas.microsoft.com/office/drawing/2014/main" id="{77F49229-4297-4839-BE6D-394799CE39F5}"/>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40</a:t>
            </a:fld>
            <a:endParaRPr lang="en-US" b="1" dirty="0">
              <a:solidFill>
                <a:schemeClr val="tx1"/>
              </a:solidFill>
            </a:endParaRPr>
          </a:p>
        </p:txBody>
      </p:sp>
    </p:spTree>
    <p:extLst>
      <p:ext uri="{BB962C8B-B14F-4D97-AF65-F5344CB8AC3E}">
        <p14:creationId xmlns:p14="http://schemas.microsoft.com/office/powerpoint/2010/main" val="2607471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21BD3-288D-4F8D-9F1A-BA57710CCEFE}"/>
              </a:ext>
            </a:extLst>
          </p:cNvPr>
          <p:cNvSpPr txBox="1"/>
          <p:nvPr/>
        </p:nvSpPr>
        <p:spPr>
          <a:xfrm>
            <a:off x="147753" y="673207"/>
            <a:ext cx="11397476" cy="4713919"/>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Reminders: </a:t>
            </a:r>
            <a:endParaRPr lang="en-US" sz="2000" u="sng"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50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2020 MAP Guide Chapter 12 and Appendix 12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Keep the 92451 updated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Do not overrun construction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Ensure monthly advances are proportionate to construction progress </a:t>
            </a: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Review Architect Reports and HUD Trip Reports (Form HUD-95379)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a:t>
            </a:r>
            <a:r>
              <a:rPr lang="en-US" sz="2000" dirty="0">
                <a:effectLst/>
                <a:latin typeface="Arial" panose="020B0604020202020204" pitchFamily="34" charset="0"/>
                <a:ea typeface="Calibri" panose="020F0502020204030204" pitchFamily="34" charset="0"/>
                <a:cs typeface="Times New Roman" panose="02020603050405020304" pitchFamily="18" charset="0"/>
              </a:rPr>
              <a:t>mount approved for a requested item cannot exceed the amount claimed by Borrower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Reconcile any discrepancies before approval of advance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Explain any disallowance on 92403, page 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Notify borrower of discrepancies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Forward copy of final approved HUD 92403, 92448 and 2451 to borrower after each draw approval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Times New Roman" panose="02020603050405020304" pitchFamily="18" charset="0"/>
              </a:rPr>
              <a:t>Send Approved Monthly Draw Packages to HUD Construction Team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F2BB2891-22E0-4A8C-B123-E686FCA5F43C}"/>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41</a:t>
            </a:fld>
            <a:endParaRPr lang="en-US" b="1" dirty="0">
              <a:solidFill>
                <a:schemeClr val="tx1"/>
              </a:solidFill>
            </a:endParaRPr>
          </a:p>
        </p:txBody>
      </p:sp>
    </p:spTree>
    <p:extLst>
      <p:ext uri="{BB962C8B-B14F-4D97-AF65-F5344CB8AC3E}">
        <p14:creationId xmlns:p14="http://schemas.microsoft.com/office/powerpoint/2010/main" val="3946942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3FAED2-EA48-4B27-A95E-A7552517F7C3}"/>
              </a:ext>
            </a:extLst>
          </p:cNvPr>
          <p:cNvSpPr txBox="1"/>
          <p:nvPr/>
        </p:nvSpPr>
        <p:spPr>
          <a:xfrm>
            <a:off x="560347" y="563359"/>
            <a:ext cx="11482969" cy="4055277"/>
          </a:xfrm>
          <a:prstGeom prst="rect">
            <a:avLst/>
          </a:prstGeom>
          <a:noFill/>
        </p:spPr>
        <p:txBody>
          <a:bodyPr wrap="square">
            <a:spAutoFit/>
          </a:bodyPr>
          <a:lstStyle/>
          <a:p>
            <a:pPr marR="0" lvl="0">
              <a:lnSpc>
                <a:spcPct val="150000"/>
              </a:lnSpc>
              <a:spcBef>
                <a:spcPts val="0"/>
              </a:spcBef>
              <a:spcAft>
                <a:spcPts val="0"/>
              </a:spcAft>
            </a:pPr>
            <a:r>
              <a:rPr lang="en-US" sz="2400" b="1" u="sng" dirty="0">
                <a:effectLst/>
                <a:latin typeface="Arial" panose="020B0604020202020204" pitchFamily="34" charset="0"/>
                <a:ea typeface="Calibri" panose="020F0502020204030204" pitchFamily="34" charset="0"/>
                <a:cs typeface="Times New Roman" panose="02020603050405020304" pitchFamily="18" charset="0"/>
              </a:rPr>
              <a:t>2020 MAP Guide Updates/Changes</a:t>
            </a:r>
            <a:r>
              <a:rPr lang="en-US" sz="2400" b="1" u="sng" dirty="0">
                <a:latin typeface="Arial" panose="020B0604020202020204" pitchFamily="34" charset="0"/>
                <a:ea typeface="Calibri" panose="020F0502020204030204" pitchFamily="34" charset="0"/>
                <a:cs typeface="Times New Roman" panose="02020603050405020304" pitchFamily="18" charset="0"/>
              </a:rPr>
              <a:t>:</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12.2  -  Pre-Construction Conference Expected Attendees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12.3  -  HUD Construction Inspection and Monitoring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12.6  </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Completion Inspections for New Construction and Substantial Rehabilitation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12.8  -  Change Orders – HUD Duties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12.11 - Change Order – HUD Underwriter Instructions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12.14 - Permission to Occupy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12.15 - Escrowed Funds, Letters of Credit, Deposits, Holdbacks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12.16 - Insurance Upon Completion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12.17 - Completion of Repairs and Alterations Pursuant to Section 223a7 and 223f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Chapter 12.18 - Casualty Events During Construction - New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54ABC1FE-D43A-4476-B75C-752FEE74F5E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42</a:t>
            </a:fld>
            <a:endParaRPr lang="en-US" b="1" dirty="0">
              <a:solidFill>
                <a:schemeClr val="tx1"/>
              </a:solidFill>
            </a:endParaRPr>
          </a:p>
        </p:txBody>
      </p:sp>
    </p:spTree>
    <p:extLst>
      <p:ext uri="{BB962C8B-B14F-4D97-AF65-F5344CB8AC3E}">
        <p14:creationId xmlns:p14="http://schemas.microsoft.com/office/powerpoint/2010/main" val="235560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D4948C-BE69-4690-9F9E-AA10C138C289}"/>
              </a:ext>
            </a:extLst>
          </p:cNvPr>
          <p:cNvSpPr txBox="1"/>
          <p:nvPr/>
        </p:nvSpPr>
        <p:spPr>
          <a:xfrm>
            <a:off x="880947" y="1171460"/>
            <a:ext cx="9478536" cy="3666901"/>
          </a:xfrm>
          <a:prstGeom prst="rect">
            <a:avLst/>
          </a:prstGeom>
          <a:noFill/>
        </p:spPr>
        <p:txBody>
          <a:bodyPr wrap="square">
            <a:spAutoFit/>
          </a:bodyPr>
          <a:lstStyle/>
          <a:p>
            <a:pPr marR="0" lvl="0">
              <a:lnSpc>
                <a:spcPct val="150000"/>
              </a:lnSpc>
              <a:spcBef>
                <a:spcPts val="0"/>
              </a:spcBef>
              <a:spcAft>
                <a:spcPts val="0"/>
              </a:spcAft>
            </a:pPr>
            <a:r>
              <a:rPr lang="en-US" sz="2800" b="1" u="sng" dirty="0">
                <a:latin typeface="Arial" panose="020B0604020202020204" pitchFamily="34" charset="0"/>
                <a:ea typeface="Calibri" panose="020F0502020204030204" pitchFamily="34" charset="0"/>
                <a:cs typeface="Times New Roman" panose="02020603050405020304" pitchFamily="18" charset="0"/>
              </a:rPr>
              <a:t>LISTEN:</a:t>
            </a:r>
            <a:endParaRPr lang="en-US" sz="2800" u="sng"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50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Lead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Involved and Informed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Stay Engaged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Teamwork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Empathize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Arial" panose="020B0604020202020204" pitchFamily="34" charset="0"/>
                <a:ea typeface="Calibri" panose="020F0502020204030204" pitchFamily="34" charset="0"/>
                <a:cs typeface="Times New Roman" panose="02020603050405020304" pitchFamily="18" charset="0"/>
              </a:rPr>
              <a:t>Navigate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C52A0EA5-9799-4050-92D5-5C64EC6BF7CC}"/>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43</a:t>
            </a:fld>
            <a:endParaRPr lang="en-US" b="1" dirty="0">
              <a:solidFill>
                <a:schemeClr val="tx1"/>
              </a:solidFill>
            </a:endParaRPr>
          </a:p>
        </p:txBody>
      </p:sp>
    </p:spTree>
    <p:extLst>
      <p:ext uri="{BB962C8B-B14F-4D97-AF65-F5344CB8AC3E}">
        <p14:creationId xmlns:p14="http://schemas.microsoft.com/office/powerpoint/2010/main" val="1073616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2B3B-0F5D-4333-9186-06F4673A7B2C}"/>
              </a:ext>
            </a:extLst>
          </p:cNvPr>
          <p:cNvSpPr>
            <a:spLocks noGrp="1"/>
          </p:cNvSpPr>
          <p:nvPr>
            <p:ph type="title"/>
          </p:nvPr>
        </p:nvSpPr>
        <p:spPr/>
        <p:txBody>
          <a:bodyPr>
            <a:normAutofit/>
          </a:bodyPr>
          <a:lstStyle/>
          <a:p>
            <a:pPr algn="ctr"/>
            <a:r>
              <a:rPr lang="en-US" dirty="0"/>
              <a:t>V. Green During the Construction Process</a:t>
            </a:r>
          </a:p>
        </p:txBody>
      </p:sp>
      <p:sp>
        <p:nvSpPr>
          <p:cNvPr id="4" name="Slide Number Placeholder 4">
            <a:extLst>
              <a:ext uri="{FF2B5EF4-FFF2-40B4-BE49-F238E27FC236}">
                <a16:creationId xmlns:a16="http://schemas.microsoft.com/office/drawing/2014/main" id="{FF307344-A301-4F86-85E6-A79B95E181F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44</a:t>
            </a:fld>
            <a:endParaRPr lang="en-US" b="1" dirty="0">
              <a:solidFill>
                <a:schemeClr val="tx1"/>
              </a:solidFill>
            </a:endParaRPr>
          </a:p>
        </p:txBody>
      </p:sp>
      <p:sp>
        <p:nvSpPr>
          <p:cNvPr id="5" name="Content Placeholder 2">
            <a:extLst>
              <a:ext uri="{FF2B5EF4-FFF2-40B4-BE49-F238E27FC236}">
                <a16:creationId xmlns:a16="http://schemas.microsoft.com/office/drawing/2014/main" id="{EC7ADC23-A8D5-4744-B50D-5E4CE3A797D8}"/>
              </a:ext>
            </a:extLst>
          </p:cNvPr>
          <p:cNvSpPr txBox="1">
            <a:spLocks/>
          </p:cNvSpPr>
          <p:nvPr/>
        </p:nvSpPr>
        <p:spPr>
          <a:xfrm>
            <a:off x="838200" y="1504335"/>
            <a:ext cx="10515600" cy="41757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mn-cs"/>
            </a:endParaRPr>
          </a:p>
          <a:p>
            <a:pPr marL="0" indent="0" algn="ctr">
              <a:buNone/>
            </a:pPr>
            <a:endParaRPr lang="en-US" sz="2200" b="1" dirty="0">
              <a:solidFill>
                <a:prstClr val="black"/>
              </a:solidFill>
              <a:highlight>
                <a:srgbClr val="FFFF00"/>
              </a:highlight>
            </a:endParaRPr>
          </a:p>
          <a:p>
            <a:pPr marL="0" indent="0" algn="ctr">
              <a:buNone/>
            </a:pPr>
            <a:r>
              <a:rPr lang="en-US" sz="2200" b="1" dirty="0">
                <a:solidFill>
                  <a:prstClr val="black"/>
                </a:solidFill>
              </a:rPr>
              <a:t>Kevin J. Han </a:t>
            </a:r>
          </a:p>
          <a:p>
            <a:pPr marL="0" indent="0" algn="ctr">
              <a:buNone/>
            </a:pPr>
            <a:r>
              <a:rPr lang="en-US" sz="2200" dirty="0">
                <a:solidFill>
                  <a:prstClr val="black"/>
                </a:solidFill>
              </a:rPr>
              <a:t>Senior Technical Specialist</a:t>
            </a:r>
          </a:p>
          <a:p>
            <a:pPr marL="0" indent="0" algn="ctr">
              <a:buNone/>
            </a:pPr>
            <a:r>
              <a:rPr lang="en-US" sz="2200" dirty="0">
                <a:solidFill>
                  <a:prstClr val="black"/>
                </a:solidFill>
              </a:rPr>
              <a:t>O</a:t>
            </a:r>
            <a:r>
              <a:rPr lang="en-US" sz="2200" dirty="0" err="1">
                <a:solidFill>
                  <a:prstClr val="black"/>
                </a:solidFill>
              </a:rPr>
              <a:t>ffice</a:t>
            </a:r>
            <a:r>
              <a:rPr lang="en-US" sz="2200" dirty="0">
                <a:solidFill>
                  <a:prstClr val="black"/>
                </a:solidFill>
              </a:rPr>
              <a:t> of Multifamily Production </a:t>
            </a:r>
          </a:p>
          <a:p>
            <a:pPr marL="0" indent="0" algn="ctr">
              <a:buNone/>
            </a:pPr>
            <a:r>
              <a:rPr kumimoji="0" lang="en-US" sz="2200" b="0" i="0" u="none" strike="noStrike" kern="1200" cap="none" spc="0" normalizeH="0" baseline="0" noProof="0" dirty="0">
                <a:ln>
                  <a:noFill/>
                </a:ln>
                <a:solidFill>
                  <a:prstClr val="black"/>
                </a:solidFill>
                <a:effectLst/>
                <a:uLnTx/>
                <a:uFillTx/>
                <a:ea typeface="+mn-ea"/>
                <a:cs typeface="+mn-cs"/>
              </a:rPr>
              <a:t>HUD HQ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ea typeface="+mn-ea"/>
                <a:cs typeface="+mn-cs"/>
              </a:rPr>
              <a:t>Stephen Evanko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ea typeface="+mn-ea"/>
                <a:cs typeface="+mn-cs"/>
              </a:rPr>
              <a:t>Managing Director of Energy &amp; Sustainability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ea typeface="+mn-ea"/>
                <a:cs typeface="+mn-cs"/>
              </a:rPr>
              <a:t>Dominion Due Diligence Group </a:t>
            </a:r>
          </a:p>
        </p:txBody>
      </p:sp>
    </p:spTree>
    <p:extLst>
      <p:ext uri="{BB962C8B-B14F-4D97-AF65-F5344CB8AC3E}">
        <p14:creationId xmlns:p14="http://schemas.microsoft.com/office/powerpoint/2010/main" val="19003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0251A-C2CB-49B8-9772-A0BE021D3EBD}"/>
              </a:ext>
            </a:extLst>
          </p:cNvPr>
          <p:cNvSpPr>
            <a:spLocks noGrp="1"/>
          </p:cNvSpPr>
          <p:nvPr>
            <p:ph type="title"/>
          </p:nvPr>
        </p:nvSpPr>
        <p:spPr>
          <a:xfrm>
            <a:off x="838200" y="336550"/>
            <a:ext cx="10515600" cy="1325563"/>
          </a:xfrm>
        </p:spPr>
        <p:txBody>
          <a:bodyPr/>
          <a:lstStyle/>
          <a:p>
            <a:r>
              <a:rPr lang="en-US" dirty="0"/>
              <a:t>Green during the construction process</a:t>
            </a:r>
          </a:p>
        </p:txBody>
      </p:sp>
      <p:sp>
        <p:nvSpPr>
          <p:cNvPr id="3" name="Content Placeholder 2">
            <a:extLst>
              <a:ext uri="{FF2B5EF4-FFF2-40B4-BE49-F238E27FC236}">
                <a16:creationId xmlns:a16="http://schemas.microsoft.com/office/drawing/2014/main" id="{5D3413C9-3F91-4D35-8EC2-A7DD3B1BA34F}"/>
              </a:ext>
            </a:extLst>
          </p:cNvPr>
          <p:cNvSpPr>
            <a:spLocks noGrp="1"/>
          </p:cNvSpPr>
          <p:nvPr>
            <p:ph idx="1"/>
          </p:nvPr>
        </p:nvSpPr>
        <p:spPr/>
        <p:txBody>
          <a:bodyPr>
            <a:normAutofit/>
          </a:bodyPr>
          <a:lstStyle/>
          <a:p>
            <a:r>
              <a:rPr lang="en-US" dirty="0"/>
              <a:t>6.4.10 For properties where construction is proposed to achieve green building certification, change orders that modify construction … by reducing the proposed level of performance or reducing the approved level of certification may only be approved if HUD determines that the change is a necessary change order.  In no event may a change order result in construction that will fail to achieve the approve green building certification”</a:t>
            </a:r>
          </a:p>
          <a:p>
            <a:endParaRPr lang="en-US" dirty="0"/>
          </a:p>
        </p:txBody>
      </p:sp>
      <p:pic>
        <p:nvPicPr>
          <p:cNvPr id="4" name="Picture 3" descr="A picture containing drawing&#10;&#10;Description automatically generated">
            <a:extLst>
              <a:ext uri="{FF2B5EF4-FFF2-40B4-BE49-F238E27FC236}">
                <a16:creationId xmlns:a16="http://schemas.microsoft.com/office/drawing/2014/main" id="{64F6677E-5864-4D2A-B011-A2C26DEB1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6" name="Slide Number Placeholder 4">
            <a:extLst>
              <a:ext uri="{FF2B5EF4-FFF2-40B4-BE49-F238E27FC236}">
                <a16:creationId xmlns:a16="http://schemas.microsoft.com/office/drawing/2014/main" id="{517A0B54-2996-4CC6-A65A-5FCA1F09D257}"/>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45</a:t>
            </a:fld>
            <a:endParaRPr lang="en-US" b="1" dirty="0">
              <a:solidFill>
                <a:schemeClr val="tx1"/>
              </a:solidFill>
            </a:endParaRPr>
          </a:p>
        </p:txBody>
      </p:sp>
    </p:spTree>
    <p:extLst>
      <p:ext uri="{BB962C8B-B14F-4D97-AF65-F5344CB8AC3E}">
        <p14:creationId xmlns:p14="http://schemas.microsoft.com/office/powerpoint/2010/main" val="3625531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0A7E1-094E-4EFD-A36D-BCB7DA55929D}"/>
              </a:ext>
            </a:extLst>
          </p:cNvPr>
          <p:cNvSpPr>
            <a:spLocks noGrp="1"/>
          </p:cNvSpPr>
          <p:nvPr>
            <p:ph type="title"/>
          </p:nvPr>
        </p:nvSpPr>
        <p:spPr>
          <a:xfrm>
            <a:off x="838200" y="231775"/>
            <a:ext cx="10515600" cy="1325563"/>
          </a:xfrm>
        </p:spPr>
        <p:txBody>
          <a:bodyPr>
            <a:normAutofit/>
          </a:bodyPr>
          <a:lstStyle/>
          <a:p>
            <a:r>
              <a:rPr lang="en-US" sz="3200" dirty="0"/>
              <a:t>Green Building Inspections must occur during construction</a:t>
            </a:r>
          </a:p>
        </p:txBody>
      </p:sp>
      <p:pic>
        <p:nvPicPr>
          <p:cNvPr id="4" name="Picture 3" descr="A picture containing drawing&#10;&#10;Description automatically generated">
            <a:extLst>
              <a:ext uri="{FF2B5EF4-FFF2-40B4-BE49-F238E27FC236}">
                <a16:creationId xmlns:a16="http://schemas.microsoft.com/office/drawing/2014/main" id="{0BA296D8-C7D9-47A1-95A1-2C236F008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7" name="Arrow: Right 6">
            <a:extLst>
              <a:ext uri="{FF2B5EF4-FFF2-40B4-BE49-F238E27FC236}">
                <a16:creationId xmlns:a16="http://schemas.microsoft.com/office/drawing/2014/main" id="{376BA3F0-90B5-4E28-8CC0-7D8C1013690E}"/>
              </a:ext>
            </a:extLst>
          </p:cNvPr>
          <p:cNvSpPr/>
          <p:nvPr/>
        </p:nvSpPr>
        <p:spPr bwMode="auto">
          <a:xfrm>
            <a:off x="1393370" y="2198010"/>
            <a:ext cx="8928100" cy="850900"/>
          </a:xfrm>
          <a:prstGeom prst="rightArrow">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p:spPr>
        <p:txBody>
          <a:bodyPr anchor="ctr"/>
          <a:lstStyle/>
          <a:p>
            <a:pPr algn="ctr" eaLnBrk="1" hangingPunct="1">
              <a:lnSpc>
                <a:spcPct val="120000"/>
              </a:lnSpc>
              <a:spcBef>
                <a:spcPct val="20000"/>
              </a:spcBef>
              <a:defRPr/>
            </a:pPr>
            <a:endParaRPr lang="en-US"/>
          </a:p>
        </p:txBody>
      </p:sp>
      <p:sp>
        <p:nvSpPr>
          <p:cNvPr id="8" name="Content Placeholder 2">
            <a:extLst>
              <a:ext uri="{FF2B5EF4-FFF2-40B4-BE49-F238E27FC236}">
                <a16:creationId xmlns:a16="http://schemas.microsoft.com/office/drawing/2014/main" id="{5923DD12-122B-4E79-9D7E-5CDCA9DCA509}"/>
              </a:ext>
            </a:extLst>
          </p:cNvPr>
          <p:cNvSpPr>
            <a:spLocks noGrp="1"/>
          </p:cNvSpPr>
          <p:nvPr>
            <p:ph idx="1"/>
          </p:nvPr>
        </p:nvSpPr>
        <p:spPr>
          <a:xfrm>
            <a:off x="4535715" y="4007760"/>
            <a:ext cx="7237187" cy="1859640"/>
          </a:xfrm>
        </p:spPr>
        <p:txBody>
          <a:bodyPr>
            <a:normAutofit/>
          </a:bodyPr>
          <a:lstStyle/>
          <a:p>
            <a:pPr>
              <a:defRPr/>
            </a:pPr>
            <a:r>
              <a:rPr lang="en-US" sz="2400" b="0" dirty="0"/>
              <a:t>GC/Subs should walk the site with the verifier</a:t>
            </a:r>
          </a:p>
          <a:p>
            <a:pPr>
              <a:defRPr/>
            </a:pPr>
            <a:r>
              <a:rPr lang="en-US" sz="2400" b="0" dirty="0"/>
              <a:t>Correct any identified issues</a:t>
            </a:r>
          </a:p>
          <a:p>
            <a:pPr>
              <a:defRPr/>
            </a:pPr>
            <a:r>
              <a:rPr lang="en-US" sz="2400" b="0" dirty="0"/>
              <a:t>Spend the time together on the first units, and capture lessons learned to avoid repeated issues</a:t>
            </a:r>
          </a:p>
          <a:p>
            <a:pPr>
              <a:spcBef>
                <a:spcPct val="0"/>
              </a:spcBef>
              <a:defRPr/>
            </a:pPr>
            <a:endParaRPr lang="en-US" altLang="en-US" sz="2400" dirty="0"/>
          </a:p>
        </p:txBody>
      </p:sp>
      <p:sp>
        <p:nvSpPr>
          <p:cNvPr id="9" name="Rectangle 8">
            <a:extLst>
              <a:ext uri="{FF2B5EF4-FFF2-40B4-BE49-F238E27FC236}">
                <a16:creationId xmlns:a16="http://schemas.microsoft.com/office/drawing/2014/main" id="{F4C0E43D-2692-44A0-ACA7-BFF83FDC0721}"/>
              </a:ext>
            </a:extLst>
          </p:cNvPr>
          <p:cNvSpPr/>
          <p:nvPr/>
        </p:nvSpPr>
        <p:spPr bwMode="auto">
          <a:xfrm>
            <a:off x="1621970" y="1404260"/>
            <a:ext cx="2057400" cy="381000"/>
          </a:xfrm>
          <a:prstGeom prst="rect">
            <a:avLst/>
          </a:prstGeom>
          <a:solidFill>
            <a:schemeClr val="bg2">
              <a:lumMod val="20000"/>
              <a:lumOff val="80000"/>
              <a:alpha val="50000"/>
            </a:schemeClr>
          </a:solidFill>
          <a:ln w="9525" cap="flat" cmpd="sng" algn="ctr">
            <a:noFill/>
            <a:prstDash val="solid"/>
            <a:round/>
            <a:headEnd type="none" w="med" len="med"/>
            <a:tailEnd type="none" w="med" len="med"/>
          </a:ln>
          <a:effectLst/>
        </p:spPr>
        <p:txBody>
          <a:bodyPr anchor="ctr"/>
          <a:lstStyle/>
          <a:p>
            <a:pPr algn="ctr" eaLnBrk="1" hangingPunct="1">
              <a:lnSpc>
                <a:spcPct val="120000"/>
              </a:lnSpc>
              <a:spcBef>
                <a:spcPct val="20000"/>
              </a:spcBef>
              <a:defRPr/>
            </a:pPr>
            <a:r>
              <a:rPr lang="en-US" dirty="0"/>
              <a:t>Design</a:t>
            </a:r>
          </a:p>
        </p:txBody>
      </p:sp>
      <p:sp>
        <p:nvSpPr>
          <p:cNvPr id="10" name="Rectangle 9">
            <a:extLst>
              <a:ext uri="{FF2B5EF4-FFF2-40B4-BE49-F238E27FC236}">
                <a16:creationId xmlns:a16="http://schemas.microsoft.com/office/drawing/2014/main" id="{BDB27A8D-7C0B-4221-97FF-3248D1271CF1}"/>
              </a:ext>
            </a:extLst>
          </p:cNvPr>
          <p:cNvSpPr/>
          <p:nvPr/>
        </p:nvSpPr>
        <p:spPr bwMode="auto">
          <a:xfrm>
            <a:off x="3755570" y="1404260"/>
            <a:ext cx="6311900" cy="381000"/>
          </a:xfrm>
          <a:prstGeom prst="rect">
            <a:avLst/>
          </a:prstGeom>
          <a:solidFill>
            <a:schemeClr val="bg2">
              <a:lumMod val="20000"/>
              <a:lumOff val="80000"/>
              <a:alpha val="50000"/>
            </a:schemeClr>
          </a:solidFill>
          <a:ln w="9525" cap="flat" cmpd="sng" algn="ctr">
            <a:noFill/>
            <a:prstDash val="solid"/>
            <a:round/>
            <a:headEnd type="none" w="med" len="med"/>
            <a:tailEnd type="none" w="med" len="med"/>
          </a:ln>
          <a:effectLst/>
        </p:spPr>
        <p:txBody>
          <a:bodyPr anchor="ctr"/>
          <a:lstStyle/>
          <a:p>
            <a:pPr algn="ctr" eaLnBrk="1" hangingPunct="1">
              <a:lnSpc>
                <a:spcPct val="120000"/>
              </a:lnSpc>
              <a:spcBef>
                <a:spcPct val="20000"/>
              </a:spcBef>
              <a:defRPr/>
            </a:pPr>
            <a:r>
              <a:rPr lang="en-US" dirty="0"/>
              <a:t>Construction and Verification</a:t>
            </a:r>
          </a:p>
        </p:txBody>
      </p:sp>
      <p:sp>
        <p:nvSpPr>
          <p:cNvPr id="11" name="Rectangle: Rounded Corners 2">
            <a:extLst>
              <a:ext uri="{FF2B5EF4-FFF2-40B4-BE49-F238E27FC236}">
                <a16:creationId xmlns:a16="http://schemas.microsoft.com/office/drawing/2014/main" id="{89AB4B0F-22A6-42F8-B8DF-7DCE57942004}"/>
              </a:ext>
            </a:extLst>
          </p:cNvPr>
          <p:cNvSpPr>
            <a:spLocks noChangeArrowheads="1"/>
          </p:cNvSpPr>
          <p:nvPr/>
        </p:nvSpPr>
        <p:spPr bwMode="auto">
          <a:xfrm>
            <a:off x="1621970" y="1937660"/>
            <a:ext cx="1524000" cy="1371600"/>
          </a:xfrm>
          <a:prstGeom prst="roundRect">
            <a:avLst>
              <a:gd name="adj" fmla="val 16667"/>
            </a:avLst>
          </a:prstGeom>
          <a:solidFill>
            <a:srgbClr val="339933"/>
          </a:solidFill>
          <a:ln w="9525" algn="ctr">
            <a:solidFill>
              <a:schemeClr val="tx1"/>
            </a:solidFill>
            <a:round/>
            <a:headEnd/>
            <a:tailEnd/>
          </a:ln>
        </p:spPr>
        <p:txBody>
          <a:bodyPr lIns="0" r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lnSpc>
                <a:spcPct val="120000"/>
              </a:lnSpc>
              <a:spcBef>
                <a:spcPct val="20000"/>
              </a:spcBef>
            </a:pPr>
            <a:r>
              <a:rPr lang="en-US" altLang="en-US" sz="1600">
                <a:solidFill>
                  <a:schemeClr val="bg1"/>
                </a:solidFill>
              </a:rPr>
              <a:t>Design Review</a:t>
            </a:r>
          </a:p>
        </p:txBody>
      </p:sp>
      <p:sp>
        <p:nvSpPr>
          <p:cNvPr id="12" name="Rectangle: Rounded Corners 7">
            <a:extLst>
              <a:ext uri="{FF2B5EF4-FFF2-40B4-BE49-F238E27FC236}">
                <a16:creationId xmlns:a16="http://schemas.microsoft.com/office/drawing/2014/main" id="{05689E85-CF2E-42FE-99DD-AAB0F4ED14FF}"/>
              </a:ext>
            </a:extLst>
          </p:cNvPr>
          <p:cNvSpPr>
            <a:spLocks noChangeArrowheads="1"/>
          </p:cNvSpPr>
          <p:nvPr/>
        </p:nvSpPr>
        <p:spPr bwMode="auto">
          <a:xfrm>
            <a:off x="3272970" y="1937660"/>
            <a:ext cx="1524000" cy="1371600"/>
          </a:xfrm>
          <a:prstGeom prst="roundRect">
            <a:avLst>
              <a:gd name="adj" fmla="val 16667"/>
            </a:avLst>
          </a:prstGeom>
          <a:solidFill>
            <a:srgbClr val="339933"/>
          </a:solidFill>
          <a:ln w="9525" algn="ctr">
            <a:solidFill>
              <a:schemeClr val="tx1"/>
            </a:solidFill>
            <a:round/>
            <a:headEnd/>
            <a:tailEnd/>
          </a:ln>
        </p:spPr>
        <p:txBody>
          <a:bodyPr lIns="0" r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lnSpc>
                <a:spcPct val="120000"/>
              </a:lnSpc>
              <a:spcBef>
                <a:spcPct val="20000"/>
              </a:spcBef>
            </a:pPr>
            <a:r>
              <a:rPr lang="en-US" altLang="en-US" sz="1600">
                <a:solidFill>
                  <a:schemeClr val="bg1"/>
                </a:solidFill>
              </a:rPr>
              <a:t>Construction Kick-off</a:t>
            </a:r>
          </a:p>
        </p:txBody>
      </p:sp>
      <p:sp>
        <p:nvSpPr>
          <p:cNvPr id="13" name="Rectangle: Rounded Corners 8">
            <a:extLst>
              <a:ext uri="{FF2B5EF4-FFF2-40B4-BE49-F238E27FC236}">
                <a16:creationId xmlns:a16="http://schemas.microsoft.com/office/drawing/2014/main" id="{2747D85C-6283-4402-A829-3277BD589D0B}"/>
              </a:ext>
            </a:extLst>
          </p:cNvPr>
          <p:cNvSpPr>
            <a:spLocks noChangeArrowheads="1"/>
          </p:cNvSpPr>
          <p:nvPr/>
        </p:nvSpPr>
        <p:spPr bwMode="auto">
          <a:xfrm>
            <a:off x="4949370" y="1937660"/>
            <a:ext cx="1524000" cy="1371600"/>
          </a:xfrm>
          <a:prstGeom prst="roundRect">
            <a:avLst>
              <a:gd name="adj" fmla="val 16667"/>
            </a:avLst>
          </a:prstGeom>
          <a:solidFill>
            <a:srgbClr val="008000"/>
          </a:solidFill>
          <a:ln w="9525" algn="ctr">
            <a:solidFill>
              <a:schemeClr val="tx1"/>
            </a:solidFill>
            <a:round/>
            <a:headEnd/>
            <a:tailEnd/>
          </a:ln>
        </p:spPr>
        <p:txBody>
          <a:bodyPr lIns="0" r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lnSpc>
                <a:spcPct val="120000"/>
              </a:lnSpc>
              <a:spcBef>
                <a:spcPct val="20000"/>
              </a:spcBef>
            </a:pPr>
            <a:r>
              <a:rPr lang="en-US" altLang="en-US" sz="1600">
                <a:solidFill>
                  <a:schemeClr val="bg1"/>
                </a:solidFill>
              </a:rPr>
              <a:t>Rough Pre-Drywall Inspection / Verification</a:t>
            </a:r>
          </a:p>
        </p:txBody>
      </p:sp>
      <p:sp>
        <p:nvSpPr>
          <p:cNvPr id="14" name="Rectangle: Rounded Corners 9">
            <a:extLst>
              <a:ext uri="{FF2B5EF4-FFF2-40B4-BE49-F238E27FC236}">
                <a16:creationId xmlns:a16="http://schemas.microsoft.com/office/drawing/2014/main" id="{0E7AD198-78D9-4F16-86FB-2656E9E2DA48}"/>
              </a:ext>
            </a:extLst>
          </p:cNvPr>
          <p:cNvSpPr>
            <a:spLocks noChangeArrowheads="1"/>
          </p:cNvSpPr>
          <p:nvPr/>
        </p:nvSpPr>
        <p:spPr bwMode="auto">
          <a:xfrm>
            <a:off x="6625770" y="1937660"/>
            <a:ext cx="1524000" cy="1371600"/>
          </a:xfrm>
          <a:prstGeom prst="roundRect">
            <a:avLst>
              <a:gd name="adj" fmla="val 16667"/>
            </a:avLst>
          </a:prstGeom>
          <a:solidFill>
            <a:srgbClr val="008000"/>
          </a:solidFill>
          <a:ln w="9525" algn="ctr">
            <a:solidFill>
              <a:schemeClr val="tx1"/>
            </a:solidFill>
            <a:round/>
            <a:headEnd/>
            <a:tailEnd/>
          </a:ln>
        </p:spPr>
        <p:txBody>
          <a:bodyPr lIns="0" r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lnSpc>
                <a:spcPct val="120000"/>
              </a:lnSpc>
              <a:spcBef>
                <a:spcPct val="20000"/>
              </a:spcBef>
            </a:pPr>
            <a:r>
              <a:rPr lang="en-US" altLang="en-US" sz="1600">
                <a:solidFill>
                  <a:schemeClr val="bg1"/>
                </a:solidFill>
              </a:rPr>
              <a:t>Final Inspection / Verification</a:t>
            </a:r>
          </a:p>
        </p:txBody>
      </p:sp>
      <p:sp>
        <p:nvSpPr>
          <p:cNvPr id="15" name="Rectangle: Rounded Corners 10">
            <a:extLst>
              <a:ext uri="{FF2B5EF4-FFF2-40B4-BE49-F238E27FC236}">
                <a16:creationId xmlns:a16="http://schemas.microsoft.com/office/drawing/2014/main" id="{934E5AB0-ACDA-4462-A055-620FF14DB530}"/>
              </a:ext>
            </a:extLst>
          </p:cNvPr>
          <p:cNvSpPr>
            <a:spLocks noChangeArrowheads="1"/>
          </p:cNvSpPr>
          <p:nvPr/>
        </p:nvSpPr>
        <p:spPr bwMode="auto">
          <a:xfrm>
            <a:off x="8276770" y="1937660"/>
            <a:ext cx="1524000" cy="1371600"/>
          </a:xfrm>
          <a:prstGeom prst="roundRect">
            <a:avLst>
              <a:gd name="adj" fmla="val 16667"/>
            </a:avLst>
          </a:prstGeom>
          <a:solidFill>
            <a:srgbClr val="339933"/>
          </a:solidFill>
          <a:ln w="9525" algn="ctr">
            <a:solidFill>
              <a:schemeClr val="tx1"/>
            </a:solidFill>
            <a:round/>
            <a:headEnd/>
            <a:tailEnd/>
          </a:ln>
        </p:spPr>
        <p:txBody>
          <a:bodyPr lIns="0" r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lnSpc>
                <a:spcPct val="120000"/>
              </a:lnSpc>
              <a:spcBef>
                <a:spcPct val="20000"/>
              </a:spcBef>
            </a:pPr>
            <a:r>
              <a:rPr lang="en-US" altLang="en-US" sz="1600">
                <a:solidFill>
                  <a:schemeClr val="bg1"/>
                </a:solidFill>
              </a:rPr>
              <a:t>Certification Submission</a:t>
            </a:r>
          </a:p>
        </p:txBody>
      </p:sp>
      <p:sp>
        <p:nvSpPr>
          <p:cNvPr id="16" name="Isosceles Triangle 15">
            <a:extLst>
              <a:ext uri="{FF2B5EF4-FFF2-40B4-BE49-F238E27FC236}">
                <a16:creationId xmlns:a16="http://schemas.microsoft.com/office/drawing/2014/main" id="{A92E0125-457E-42DE-9E29-CE2B3DD2229A}"/>
              </a:ext>
            </a:extLst>
          </p:cNvPr>
          <p:cNvSpPr/>
          <p:nvPr/>
        </p:nvSpPr>
        <p:spPr bwMode="auto">
          <a:xfrm flipV="1">
            <a:off x="4835070" y="3429910"/>
            <a:ext cx="3276600" cy="457200"/>
          </a:xfrm>
          <a:prstGeom prst="triangle">
            <a:avLst/>
          </a:prstGeom>
          <a:solidFill>
            <a:schemeClr val="bg1">
              <a:lumMod val="75000"/>
            </a:schemeClr>
          </a:solidFill>
          <a:ln w="9525" cap="flat" cmpd="sng" algn="ctr">
            <a:noFill/>
            <a:prstDash val="solid"/>
            <a:round/>
            <a:headEnd type="none" w="med" len="med"/>
            <a:tailEnd type="none" w="med" len="med"/>
          </a:ln>
          <a:effectLst/>
        </p:spPr>
        <p:txBody>
          <a:bodyPr anchor="ctr"/>
          <a:lstStyle/>
          <a:p>
            <a:pPr algn="ctr" eaLnBrk="1" hangingPunct="1">
              <a:lnSpc>
                <a:spcPct val="120000"/>
              </a:lnSpc>
              <a:spcBef>
                <a:spcPct val="20000"/>
              </a:spcBef>
              <a:defRPr/>
            </a:pPr>
            <a:endParaRPr lang="en-US"/>
          </a:p>
        </p:txBody>
      </p:sp>
      <p:sp>
        <p:nvSpPr>
          <p:cNvPr id="17" name="Slide Number Placeholder 4">
            <a:extLst>
              <a:ext uri="{FF2B5EF4-FFF2-40B4-BE49-F238E27FC236}">
                <a16:creationId xmlns:a16="http://schemas.microsoft.com/office/drawing/2014/main" id="{D0A9D85D-822B-4A9E-8719-747132EC5291}"/>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46</a:t>
            </a:fld>
            <a:endParaRPr lang="en-US" b="1" dirty="0">
              <a:solidFill>
                <a:schemeClr val="tx1"/>
              </a:solidFill>
            </a:endParaRPr>
          </a:p>
        </p:txBody>
      </p:sp>
    </p:spTree>
    <p:extLst>
      <p:ext uri="{BB962C8B-B14F-4D97-AF65-F5344CB8AC3E}">
        <p14:creationId xmlns:p14="http://schemas.microsoft.com/office/powerpoint/2010/main" val="13200018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3C7A-E03E-4AB0-B423-3429E0DD2113}"/>
              </a:ext>
            </a:extLst>
          </p:cNvPr>
          <p:cNvSpPr>
            <a:spLocks noGrp="1"/>
          </p:cNvSpPr>
          <p:nvPr>
            <p:ph type="title"/>
          </p:nvPr>
        </p:nvSpPr>
        <p:spPr>
          <a:xfrm>
            <a:off x="838200" y="203200"/>
            <a:ext cx="10515600" cy="1325563"/>
          </a:xfrm>
        </p:spPr>
        <p:txBody>
          <a:bodyPr>
            <a:noAutofit/>
          </a:bodyPr>
          <a:lstStyle/>
          <a:p>
            <a:r>
              <a:rPr lang="en-US" sz="3200" dirty="0"/>
              <a:t>During Rough Inspection, we verify flashing, air-sealing and insulation quality among other green practices</a:t>
            </a:r>
          </a:p>
        </p:txBody>
      </p:sp>
      <p:pic>
        <p:nvPicPr>
          <p:cNvPr id="5" name="Picture 4" descr="A close up of a door&#10;&#10;Description automatically generated">
            <a:extLst>
              <a:ext uri="{FF2B5EF4-FFF2-40B4-BE49-F238E27FC236}">
                <a16:creationId xmlns:a16="http://schemas.microsoft.com/office/drawing/2014/main" id="{A427D018-706D-4426-A8FA-26741130D0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2100" y="3883376"/>
            <a:ext cx="3770489" cy="2827867"/>
          </a:xfrm>
          <a:prstGeom prst="rect">
            <a:avLst/>
          </a:prstGeom>
        </p:spPr>
      </p:pic>
      <p:pic>
        <p:nvPicPr>
          <p:cNvPr id="9" name="Picture 8" descr="A picture containing indoor, snow, sitting, table&#10;&#10;Description automatically generated">
            <a:extLst>
              <a:ext uri="{FF2B5EF4-FFF2-40B4-BE49-F238E27FC236}">
                <a16:creationId xmlns:a16="http://schemas.microsoft.com/office/drawing/2014/main" id="{6280A4D9-0B22-444B-A4CB-26FD501276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89" y="1690688"/>
            <a:ext cx="3770490" cy="2827867"/>
          </a:xfrm>
          <a:prstGeom prst="rect">
            <a:avLst/>
          </a:prstGeom>
        </p:spPr>
      </p:pic>
      <p:pic>
        <p:nvPicPr>
          <p:cNvPr id="11" name="Picture 10" descr="A picture containing yellow, snow, sitting, riding&#10;&#10;Description automatically generated">
            <a:extLst>
              <a:ext uri="{FF2B5EF4-FFF2-40B4-BE49-F238E27FC236}">
                <a16:creationId xmlns:a16="http://schemas.microsoft.com/office/drawing/2014/main" id="{E1AE8E20-4B74-4F59-92EC-B84A7AB9D3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2100" y="1690688"/>
            <a:ext cx="3770489" cy="2827867"/>
          </a:xfrm>
          <a:prstGeom prst="rect">
            <a:avLst/>
          </a:prstGeom>
        </p:spPr>
      </p:pic>
      <p:sp>
        <p:nvSpPr>
          <p:cNvPr id="16" name="TextBox 15">
            <a:extLst>
              <a:ext uri="{FF2B5EF4-FFF2-40B4-BE49-F238E27FC236}">
                <a16:creationId xmlns:a16="http://schemas.microsoft.com/office/drawing/2014/main" id="{8BBB599F-4D54-45E7-A5A9-C5A0530C45A5}"/>
              </a:ext>
            </a:extLst>
          </p:cNvPr>
          <p:cNvSpPr txBox="1"/>
          <p:nvPr/>
        </p:nvSpPr>
        <p:spPr>
          <a:xfrm>
            <a:off x="7989710" y="2413337"/>
            <a:ext cx="3770489" cy="2031325"/>
          </a:xfrm>
          <a:prstGeom prst="rect">
            <a:avLst/>
          </a:prstGeom>
          <a:noFill/>
        </p:spPr>
        <p:txBody>
          <a:bodyPr wrap="square" rtlCol="0">
            <a:spAutoFit/>
          </a:bodyPr>
          <a:lstStyle/>
          <a:p>
            <a:r>
              <a:rPr lang="en-US" i="1" dirty="0"/>
              <a:t>Attic Insulation should have been R-38 which was about 13” of blown insulation</a:t>
            </a:r>
          </a:p>
          <a:p>
            <a:endParaRPr lang="en-US" i="1" dirty="0"/>
          </a:p>
          <a:p>
            <a:r>
              <a:rPr lang="en-US" i="1" dirty="0"/>
              <a:t>During inspection, we identified gaps where insulation was as low as 9” which is only an R-26</a:t>
            </a:r>
          </a:p>
        </p:txBody>
      </p:sp>
      <p:pic>
        <p:nvPicPr>
          <p:cNvPr id="7" name="Picture 6" descr="A picture containing drawing&#10;&#10;Description automatically generated">
            <a:extLst>
              <a:ext uri="{FF2B5EF4-FFF2-40B4-BE49-F238E27FC236}">
                <a16:creationId xmlns:a16="http://schemas.microsoft.com/office/drawing/2014/main" id="{2BC6C404-B4F5-4A37-95DC-C54F8F152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10" name="Slide Number Placeholder 4">
            <a:extLst>
              <a:ext uri="{FF2B5EF4-FFF2-40B4-BE49-F238E27FC236}">
                <a16:creationId xmlns:a16="http://schemas.microsoft.com/office/drawing/2014/main" id="{F4E53965-7094-47E8-8AE9-854F5B8628E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47</a:t>
            </a:fld>
            <a:endParaRPr lang="en-US" b="1" dirty="0">
              <a:solidFill>
                <a:schemeClr val="tx1"/>
              </a:solidFill>
            </a:endParaRPr>
          </a:p>
        </p:txBody>
      </p:sp>
    </p:spTree>
    <p:extLst>
      <p:ext uri="{BB962C8B-B14F-4D97-AF65-F5344CB8AC3E}">
        <p14:creationId xmlns:p14="http://schemas.microsoft.com/office/powerpoint/2010/main" val="1107326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3C7A-E03E-4AB0-B423-3429E0DD2113}"/>
              </a:ext>
            </a:extLst>
          </p:cNvPr>
          <p:cNvSpPr>
            <a:spLocks noGrp="1"/>
          </p:cNvSpPr>
          <p:nvPr>
            <p:ph type="title"/>
          </p:nvPr>
        </p:nvSpPr>
        <p:spPr>
          <a:xfrm>
            <a:off x="838200" y="203200"/>
            <a:ext cx="10515600" cy="1325563"/>
          </a:xfrm>
        </p:spPr>
        <p:txBody>
          <a:bodyPr>
            <a:noAutofit/>
          </a:bodyPr>
          <a:lstStyle/>
          <a:p>
            <a:r>
              <a:rPr lang="en-US" sz="3200" dirty="0"/>
              <a:t>During Rough Inspection, we verify flashing, air-sealing and insulation quality among other green practices</a:t>
            </a:r>
          </a:p>
        </p:txBody>
      </p:sp>
      <p:pic>
        <p:nvPicPr>
          <p:cNvPr id="3" name="Picture 2">
            <a:extLst>
              <a:ext uri="{FF2B5EF4-FFF2-40B4-BE49-F238E27FC236}">
                <a16:creationId xmlns:a16="http://schemas.microsoft.com/office/drawing/2014/main" id="{F2C05A25-2FD1-4388-A66F-BF0EE0DC45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895" y="1954786"/>
            <a:ext cx="5387105" cy="3975100"/>
          </a:xfrm>
          <a:prstGeom prst="rect">
            <a:avLst/>
          </a:prstGeom>
        </p:spPr>
      </p:pic>
      <p:sp>
        <p:nvSpPr>
          <p:cNvPr id="8" name="TextBox 7">
            <a:extLst>
              <a:ext uri="{FF2B5EF4-FFF2-40B4-BE49-F238E27FC236}">
                <a16:creationId xmlns:a16="http://schemas.microsoft.com/office/drawing/2014/main" id="{61AC8035-9074-4162-A7F3-7D788CA231E6}"/>
              </a:ext>
            </a:extLst>
          </p:cNvPr>
          <p:cNvSpPr txBox="1"/>
          <p:nvPr/>
        </p:nvSpPr>
        <p:spPr>
          <a:xfrm>
            <a:off x="4575895" y="1467556"/>
            <a:ext cx="3836585" cy="400110"/>
          </a:xfrm>
          <a:prstGeom prst="rect">
            <a:avLst/>
          </a:prstGeom>
          <a:noFill/>
        </p:spPr>
        <p:txBody>
          <a:bodyPr wrap="square" rtlCol="0">
            <a:spAutoFit/>
          </a:bodyPr>
          <a:lstStyle/>
          <a:p>
            <a:r>
              <a:rPr lang="en-US" sz="2000" i="1" dirty="0">
                <a:solidFill>
                  <a:srgbClr val="FF0000"/>
                </a:solidFill>
              </a:rPr>
              <a:t>See any issues with this one?</a:t>
            </a:r>
          </a:p>
        </p:txBody>
      </p:sp>
      <p:pic>
        <p:nvPicPr>
          <p:cNvPr id="6" name="Picture 5" descr="A picture containing indoor, building, wooden, sitting&#10;&#10;Description automatically generated">
            <a:extLst>
              <a:ext uri="{FF2B5EF4-FFF2-40B4-BE49-F238E27FC236}">
                <a16:creationId xmlns:a16="http://schemas.microsoft.com/office/drawing/2014/main" id="{2B53C007-2E20-416D-A3DB-13AB4386C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200" y="1954785"/>
            <a:ext cx="5251280" cy="3938460"/>
          </a:xfrm>
          <a:prstGeom prst="rect">
            <a:avLst/>
          </a:prstGeom>
        </p:spPr>
      </p:pic>
      <p:sp>
        <p:nvSpPr>
          <p:cNvPr id="12" name="TextBox 11">
            <a:extLst>
              <a:ext uri="{FF2B5EF4-FFF2-40B4-BE49-F238E27FC236}">
                <a16:creationId xmlns:a16="http://schemas.microsoft.com/office/drawing/2014/main" id="{DC6270E2-E202-46DC-AF6E-7F24045F86B7}"/>
              </a:ext>
            </a:extLst>
          </p:cNvPr>
          <p:cNvSpPr txBox="1"/>
          <p:nvPr/>
        </p:nvSpPr>
        <p:spPr>
          <a:xfrm>
            <a:off x="6299200" y="5552041"/>
            <a:ext cx="1507405" cy="400110"/>
          </a:xfrm>
          <a:prstGeom prst="rect">
            <a:avLst/>
          </a:prstGeom>
          <a:noFill/>
        </p:spPr>
        <p:txBody>
          <a:bodyPr wrap="square" rtlCol="0">
            <a:spAutoFit/>
          </a:bodyPr>
          <a:lstStyle/>
          <a:p>
            <a:r>
              <a:rPr lang="en-US" sz="2000" i="1" dirty="0"/>
              <a:t>Breezeway</a:t>
            </a:r>
          </a:p>
        </p:txBody>
      </p:sp>
      <p:sp>
        <p:nvSpPr>
          <p:cNvPr id="13" name="TextBox 12">
            <a:extLst>
              <a:ext uri="{FF2B5EF4-FFF2-40B4-BE49-F238E27FC236}">
                <a16:creationId xmlns:a16="http://schemas.microsoft.com/office/drawing/2014/main" id="{9E05D047-71A8-44FD-B47D-600BC8EA411F}"/>
              </a:ext>
            </a:extLst>
          </p:cNvPr>
          <p:cNvSpPr txBox="1"/>
          <p:nvPr/>
        </p:nvSpPr>
        <p:spPr>
          <a:xfrm>
            <a:off x="8133037" y="5522372"/>
            <a:ext cx="2319063" cy="400110"/>
          </a:xfrm>
          <a:prstGeom prst="rect">
            <a:avLst/>
          </a:prstGeom>
          <a:noFill/>
        </p:spPr>
        <p:txBody>
          <a:bodyPr wrap="square" rtlCol="0">
            <a:spAutoFit/>
          </a:bodyPr>
          <a:lstStyle/>
          <a:p>
            <a:r>
              <a:rPr lang="en-US" sz="2000" i="1" dirty="0"/>
              <a:t>Dwelling Unit</a:t>
            </a:r>
          </a:p>
        </p:txBody>
      </p:sp>
      <p:pic>
        <p:nvPicPr>
          <p:cNvPr id="9" name="Picture 8" descr="A picture containing drawing&#10;&#10;Description automatically generated">
            <a:extLst>
              <a:ext uri="{FF2B5EF4-FFF2-40B4-BE49-F238E27FC236}">
                <a16:creationId xmlns:a16="http://schemas.microsoft.com/office/drawing/2014/main" id="{BC182E89-5792-49C1-B2B2-A8872D6D85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10" name="Slide Number Placeholder 4">
            <a:extLst>
              <a:ext uri="{FF2B5EF4-FFF2-40B4-BE49-F238E27FC236}">
                <a16:creationId xmlns:a16="http://schemas.microsoft.com/office/drawing/2014/main" id="{CD8B42F9-0A37-4DE1-85C5-27518ED7988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48</a:t>
            </a:fld>
            <a:endParaRPr lang="en-US" b="1" dirty="0">
              <a:solidFill>
                <a:schemeClr val="tx1"/>
              </a:solidFill>
            </a:endParaRPr>
          </a:p>
        </p:txBody>
      </p:sp>
    </p:spTree>
    <p:extLst>
      <p:ext uri="{BB962C8B-B14F-4D97-AF65-F5344CB8AC3E}">
        <p14:creationId xmlns:p14="http://schemas.microsoft.com/office/powerpoint/2010/main" val="3174460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48D9-BBD2-4FC7-92C1-FBF034CD7A26}"/>
              </a:ext>
            </a:extLst>
          </p:cNvPr>
          <p:cNvSpPr>
            <a:spLocks noGrp="1"/>
          </p:cNvSpPr>
          <p:nvPr>
            <p:ph type="title"/>
          </p:nvPr>
        </p:nvSpPr>
        <p:spPr>
          <a:xfrm>
            <a:off x="838200" y="203200"/>
            <a:ext cx="10515600" cy="1325563"/>
          </a:xfrm>
        </p:spPr>
        <p:txBody>
          <a:bodyPr>
            <a:noAutofit/>
          </a:bodyPr>
          <a:lstStyle/>
          <a:p>
            <a:r>
              <a:rPr lang="en-US" sz="3200" dirty="0"/>
              <a:t>During Rough Inspection, we verify flashing, air-sealing and insulation quality among other green practices</a:t>
            </a:r>
          </a:p>
        </p:txBody>
      </p:sp>
      <p:pic>
        <p:nvPicPr>
          <p:cNvPr id="4" name="Picture 3" descr="A picture containing chair, wooden, sitting, table&#10;&#10;Description automatically generated">
            <a:extLst>
              <a:ext uri="{FF2B5EF4-FFF2-40B4-BE49-F238E27FC236}">
                <a16:creationId xmlns:a16="http://schemas.microsoft.com/office/drawing/2014/main" id="{40B5F216-9EB6-4BA0-98F3-EE028D25B9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632" y="1900416"/>
            <a:ext cx="5325131" cy="3993848"/>
          </a:xfrm>
          <a:prstGeom prst="rect">
            <a:avLst/>
          </a:prstGeom>
        </p:spPr>
      </p:pic>
      <p:pic>
        <p:nvPicPr>
          <p:cNvPr id="5" name="Picture 4" descr="A picture containing indoor, sitting, cat, standing&#10;&#10;Description automatically generated">
            <a:extLst>
              <a:ext uri="{FF2B5EF4-FFF2-40B4-BE49-F238E27FC236}">
                <a16:creationId xmlns:a16="http://schemas.microsoft.com/office/drawing/2014/main" id="{D9EE4DCD-8B23-470D-BE0C-E9BD727826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6113" y="1900418"/>
            <a:ext cx="5325131" cy="3993849"/>
          </a:xfrm>
          <a:prstGeom prst="rect">
            <a:avLst/>
          </a:prstGeom>
        </p:spPr>
      </p:pic>
      <p:sp>
        <p:nvSpPr>
          <p:cNvPr id="6" name="TextBox 5">
            <a:extLst>
              <a:ext uri="{FF2B5EF4-FFF2-40B4-BE49-F238E27FC236}">
                <a16:creationId xmlns:a16="http://schemas.microsoft.com/office/drawing/2014/main" id="{D6BD8435-5794-44DD-956B-9582F8E3CDC2}"/>
              </a:ext>
            </a:extLst>
          </p:cNvPr>
          <p:cNvSpPr txBox="1"/>
          <p:nvPr/>
        </p:nvSpPr>
        <p:spPr>
          <a:xfrm>
            <a:off x="2658299" y="6073422"/>
            <a:ext cx="7208601" cy="646331"/>
          </a:xfrm>
          <a:prstGeom prst="rect">
            <a:avLst/>
          </a:prstGeom>
          <a:noFill/>
        </p:spPr>
        <p:txBody>
          <a:bodyPr wrap="square" rtlCol="0">
            <a:spAutoFit/>
          </a:bodyPr>
          <a:lstStyle/>
          <a:p>
            <a:r>
              <a:rPr lang="en-US" i="1" dirty="0"/>
              <a:t>Attic Insulation along vertical wall is already falling away which unrepaired represents a big weakness in the thermal envelope</a:t>
            </a:r>
          </a:p>
        </p:txBody>
      </p:sp>
      <p:pic>
        <p:nvPicPr>
          <p:cNvPr id="7" name="Picture 6" descr="A picture containing drawing&#10;&#10;Description automatically generated">
            <a:extLst>
              <a:ext uri="{FF2B5EF4-FFF2-40B4-BE49-F238E27FC236}">
                <a16:creationId xmlns:a16="http://schemas.microsoft.com/office/drawing/2014/main" id="{9CFDA2A1-7CCC-4548-951E-EAC556F9A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3" name="Slide Number Placeholder 2">
            <a:extLst>
              <a:ext uri="{FF2B5EF4-FFF2-40B4-BE49-F238E27FC236}">
                <a16:creationId xmlns:a16="http://schemas.microsoft.com/office/drawing/2014/main" id="{DABDBFFA-CE5B-4F3A-8501-0E0462AE15A1}"/>
              </a:ext>
            </a:extLst>
          </p:cNvPr>
          <p:cNvSpPr>
            <a:spLocks noGrp="1"/>
          </p:cNvSpPr>
          <p:nvPr>
            <p:ph type="sldNum" sz="quarter" idx="12"/>
          </p:nvPr>
        </p:nvSpPr>
        <p:spPr/>
        <p:txBody>
          <a:bodyPr/>
          <a:lstStyle/>
          <a:p>
            <a:fld id="{F9E4D72C-EFC5-544D-B0B1-2266DBE5B8FB}" type="slidenum">
              <a:rPr lang="en-US" smtClean="0"/>
              <a:t>49</a:t>
            </a:fld>
            <a:endParaRPr lang="en-US"/>
          </a:p>
        </p:txBody>
      </p:sp>
      <p:sp>
        <p:nvSpPr>
          <p:cNvPr id="8" name="Slide Number Placeholder 4">
            <a:extLst>
              <a:ext uri="{FF2B5EF4-FFF2-40B4-BE49-F238E27FC236}">
                <a16:creationId xmlns:a16="http://schemas.microsoft.com/office/drawing/2014/main" id="{35D39FEB-9FFF-49BF-8C76-5EF7354AA6A7}"/>
              </a:ext>
            </a:extLst>
          </p:cNvPr>
          <p:cNvSpPr txBox="1">
            <a:spLocks/>
          </p:cNvSpPr>
          <p:nvPr/>
        </p:nvSpPr>
        <p:spPr>
          <a:xfrm>
            <a:off x="7538893"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49</a:t>
            </a:fld>
            <a:endParaRPr lang="en-US" b="1" dirty="0">
              <a:solidFill>
                <a:schemeClr val="tx1"/>
              </a:solidFill>
            </a:endParaRPr>
          </a:p>
        </p:txBody>
      </p:sp>
    </p:spTree>
    <p:extLst>
      <p:ext uri="{BB962C8B-B14F-4D97-AF65-F5344CB8AC3E}">
        <p14:creationId xmlns:p14="http://schemas.microsoft.com/office/powerpoint/2010/main" val="12915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AFC2DB-8ECD-4B38-A2D9-1F435B0E288F}"/>
              </a:ext>
            </a:extLst>
          </p:cNvPr>
          <p:cNvSpPr>
            <a:spLocks noGrp="1"/>
          </p:cNvSpPr>
          <p:nvPr>
            <p:ph type="title"/>
          </p:nvPr>
        </p:nvSpPr>
        <p:spPr>
          <a:xfrm>
            <a:off x="762000" y="559678"/>
            <a:ext cx="3567915" cy="4952492"/>
          </a:xfrm>
        </p:spPr>
        <p:txBody>
          <a:bodyPr>
            <a:normAutofit/>
          </a:bodyPr>
          <a:lstStyle/>
          <a:p>
            <a:r>
              <a:rPr lang="en-US">
                <a:solidFill>
                  <a:schemeClr val="bg1"/>
                </a:solidFill>
              </a:rPr>
              <a:t>Green MIP Requirements</a:t>
            </a:r>
          </a:p>
        </p:txBody>
      </p:sp>
      <p:cxnSp>
        <p:nvCxnSpPr>
          <p:cNvPr id="20" name="Straight Connector 19">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AB4EA56D-2534-432F-A094-520AD915DAB1}"/>
              </a:ext>
            </a:extLst>
          </p:cNvPr>
          <p:cNvGraphicFramePr>
            <a:graphicFrameLocks noGrp="1"/>
          </p:cNvGraphicFramePr>
          <p:nvPr>
            <p:ph idx="1"/>
            <p:extLst>
              <p:ext uri="{D42A27DB-BD31-4B8C-83A1-F6EECF244321}">
                <p14:modId xmlns:p14="http://schemas.microsoft.com/office/powerpoint/2010/main" val="344676736"/>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4">
            <a:extLst>
              <a:ext uri="{FF2B5EF4-FFF2-40B4-BE49-F238E27FC236}">
                <a16:creationId xmlns:a16="http://schemas.microsoft.com/office/drawing/2014/main" id="{95A6F9B3-A384-4D17-88E5-BCA08F57FD36}"/>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a:t>
            </a:fld>
            <a:endParaRPr lang="en-US" b="1" dirty="0">
              <a:solidFill>
                <a:schemeClr val="tx1"/>
              </a:solidFill>
            </a:endParaRPr>
          </a:p>
        </p:txBody>
      </p:sp>
    </p:spTree>
    <p:extLst>
      <p:ext uri="{BB962C8B-B14F-4D97-AF65-F5344CB8AC3E}">
        <p14:creationId xmlns:p14="http://schemas.microsoft.com/office/powerpoint/2010/main" val="2363112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E14-0294-4809-BC11-B65B9E680DB1}"/>
              </a:ext>
            </a:extLst>
          </p:cNvPr>
          <p:cNvSpPr>
            <a:spLocks noGrp="1"/>
          </p:cNvSpPr>
          <p:nvPr>
            <p:ph type="title"/>
          </p:nvPr>
        </p:nvSpPr>
        <p:spPr>
          <a:xfrm>
            <a:off x="838200" y="193675"/>
            <a:ext cx="10515600" cy="1325563"/>
          </a:xfrm>
        </p:spPr>
        <p:txBody>
          <a:bodyPr>
            <a:normAutofit/>
          </a:bodyPr>
          <a:lstStyle/>
          <a:p>
            <a:r>
              <a:rPr lang="en-US" sz="3200" dirty="0"/>
              <a:t>During the final inspection, we confirm appliances, HVAC, lighting, fixtures, etc.</a:t>
            </a:r>
          </a:p>
        </p:txBody>
      </p:sp>
      <p:pic>
        <p:nvPicPr>
          <p:cNvPr id="5" name="Picture 4" descr="A large lawn in front of a house&#10;&#10;Description automatically generated">
            <a:extLst>
              <a:ext uri="{FF2B5EF4-FFF2-40B4-BE49-F238E27FC236}">
                <a16:creationId xmlns:a16="http://schemas.microsoft.com/office/drawing/2014/main" id="{C4548493-4D1B-400B-AE82-F3A59F4030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8142" y="1727196"/>
            <a:ext cx="4200564" cy="3150423"/>
          </a:xfrm>
          <a:prstGeom prst="rect">
            <a:avLst/>
          </a:prstGeom>
        </p:spPr>
      </p:pic>
      <p:pic>
        <p:nvPicPr>
          <p:cNvPr id="7" name="Picture 6" descr="A picture containing black, table, sitting, white&#10;&#10;Description automatically generated">
            <a:extLst>
              <a:ext uri="{FF2B5EF4-FFF2-40B4-BE49-F238E27FC236}">
                <a16:creationId xmlns:a16="http://schemas.microsoft.com/office/drawing/2014/main" id="{4E708B5C-54C6-4FD9-9377-90AA31EB59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5750" y="1727196"/>
            <a:ext cx="3589868" cy="2692401"/>
          </a:xfrm>
          <a:prstGeom prst="rect">
            <a:avLst/>
          </a:prstGeom>
        </p:spPr>
      </p:pic>
      <p:pic>
        <p:nvPicPr>
          <p:cNvPr id="9" name="Picture 8" descr="A white refrigerator freezer sitting next to a sink&#10;&#10;Description automatically generated">
            <a:extLst>
              <a:ext uri="{FF2B5EF4-FFF2-40B4-BE49-F238E27FC236}">
                <a16:creationId xmlns:a16="http://schemas.microsoft.com/office/drawing/2014/main" id="{96D79AA6-2B2A-46F3-A608-F7A623D8A2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15865" y="1727197"/>
            <a:ext cx="3589867" cy="2692400"/>
          </a:xfrm>
          <a:prstGeom prst="rect">
            <a:avLst/>
          </a:prstGeom>
        </p:spPr>
      </p:pic>
      <p:pic>
        <p:nvPicPr>
          <p:cNvPr id="10" name="Picture 9">
            <a:extLst>
              <a:ext uri="{FF2B5EF4-FFF2-40B4-BE49-F238E27FC236}">
                <a16:creationId xmlns:a16="http://schemas.microsoft.com/office/drawing/2014/main" id="{B4A17D23-8F2C-453C-BAE4-CB98ED9152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5750" y="4502080"/>
            <a:ext cx="3614460" cy="2124498"/>
          </a:xfrm>
          <a:prstGeom prst="rect">
            <a:avLst/>
          </a:prstGeom>
        </p:spPr>
      </p:pic>
      <p:pic>
        <p:nvPicPr>
          <p:cNvPr id="12" name="Picture 11">
            <a:extLst>
              <a:ext uri="{FF2B5EF4-FFF2-40B4-BE49-F238E27FC236}">
                <a16:creationId xmlns:a16="http://schemas.microsoft.com/office/drawing/2014/main" id="{71FDE347-B62F-4D6A-8B64-C8DC399EB5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15865" y="4502080"/>
            <a:ext cx="2119181" cy="2124498"/>
          </a:xfrm>
          <a:prstGeom prst="rect">
            <a:avLst/>
          </a:prstGeom>
        </p:spPr>
      </p:pic>
      <p:pic>
        <p:nvPicPr>
          <p:cNvPr id="13" name="Picture 12">
            <a:extLst>
              <a:ext uri="{FF2B5EF4-FFF2-40B4-BE49-F238E27FC236}">
                <a16:creationId xmlns:a16="http://schemas.microsoft.com/office/drawing/2014/main" id="{3303D9EE-4204-4612-A20C-41A22C0CC5B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10798" y="4502079"/>
            <a:ext cx="1808979" cy="212449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0597859C-E55C-4C83-90EF-B8F0E4B694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pic>
        <p:nvPicPr>
          <p:cNvPr id="11" name="Picture 10">
            <a:extLst>
              <a:ext uri="{FF2B5EF4-FFF2-40B4-BE49-F238E27FC236}">
                <a16:creationId xmlns:a16="http://schemas.microsoft.com/office/drawing/2014/main" id="{62EECC2E-80CE-4EC0-863C-52518345EF4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8142" y="4934100"/>
            <a:ext cx="4200564" cy="1692478"/>
          </a:xfrm>
          <a:prstGeom prst="rect">
            <a:avLst/>
          </a:prstGeom>
        </p:spPr>
      </p:pic>
      <p:sp>
        <p:nvSpPr>
          <p:cNvPr id="15" name="Slide Number Placeholder 4">
            <a:extLst>
              <a:ext uri="{FF2B5EF4-FFF2-40B4-BE49-F238E27FC236}">
                <a16:creationId xmlns:a16="http://schemas.microsoft.com/office/drawing/2014/main" id="{82B9B70C-6CC1-46BD-8A02-57E15FFB4F4F}"/>
              </a:ext>
            </a:extLst>
          </p:cNvPr>
          <p:cNvSpPr txBox="1">
            <a:spLocks/>
          </p:cNvSpPr>
          <p:nvPr/>
        </p:nvSpPr>
        <p:spPr>
          <a:xfrm>
            <a:off x="3281218" y="655637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50</a:t>
            </a:fld>
            <a:endParaRPr lang="en-US" b="1" dirty="0">
              <a:solidFill>
                <a:schemeClr val="tx1"/>
              </a:solidFill>
            </a:endParaRPr>
          </a:p>
        </p:txBody>
      </p:sp>
    </p:spTree>
    <p:extLst>
      <p:ext uri="{BB962C8B-B14F-4D97-AF65-F5344CB8AC3E}">
        <p14:creationId xmlns:p14="http://schemas.microsoft.com/office/powerpoint/2010/main" val="3056923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6F85DC82-4CC2-476B-815B-FE344BF00A7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01100" y="5830499"/>
            <a:ext cx="914400" cy="914400"/>
          </a:xfrm>
          <a:prstGeom prst="rect">
            <a:avLst/>
          </a:prstGeom>
        </p:spPr>
      </p:pic>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5"/>
          <a:stretch>
            <a:fillRect/>
          </a:stretch>
        </p:blipFill>
        <p:spPr>
          <a:xfrm>
            <a:off x="243392" y="809235"/>
            <a:ext cx="657708" cy="657708"/>
          </a:xfrm>
          <a:prstGeom prst="rect">
            <a:avLst/>
          </a:prstGeom>
        </p:spPr>
      </p:pic>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6"/>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15" name="Speech Bubble: Rectangle 14">
            <a:extLst>
              <a:ext uri="{FF2B5EF4-FFF2-40B4-BE49-F238E27FC236}">
                <a16:creationId xmlns:a16="http://schemas.microsoft.com/office/drawing/2014/main" id="{C09F7F21-1354-4143-9A92-56093F71D1F6}"/>
              </a:ext>
            </a:extLst>
          </p:cNvPr>
          <p:cNvSpPr/>
          <p:nvPr/>
        </p:nvSpPr>
        <p:spPr>
          <a:xfrm>
            <a:off x="202520" y="2085260"/>
            <a:ext cx="2894642" cy="3448050"/>
          </a:xfrm>
          <a:prstGeom prst="wedgeRectCallout">
            <a:avLst>
              <a:gd name="adj1" fmla="val -7977"/>
              <a:gd name="adj2" fmla="val 60230"/>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EDA9306-951D-4B01-ACBE-1B95DB0FE188}"/>
              </a:ext>
            </a:extLst>
          </p:cNvPr>
          <p:cNvSpPr txBox="1"/>
          <p:nvPr/>
        </p:nvSpPr>
        <p:spPr>
          <a:xfrm>
            <a:off x="332204" y="2156158"/>
            <a:ext cx="2632222" cy="3298339"/>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2000" b="1" i="0" strike="noStrike" kern="1200" cap="none" spc="0" normalizeH="0" baseline="0" noProof="0" dirty="0">
                <a:ln>
                  <a:noFill/>
                </a:ln>
                <a:solidFill>
                  <a:prstClr val="black"/>
                </a:solidFill>
                <a:effectLst/>
                <a:uLnTx/>
                <a:uFillTx/>
                <a:latin typeface="Calibri" panose="020F0502020204030204"/>
                <a:ea typeface="+mn-ea"/>
                <a:cs typeface="+mn-cs"/>
              </a:rPr>
              <a:t>[MAP 6.4.1]</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“…must annually demonstrate continuing performance by delivering to HUD an Energy Star Statement of Energy Performance (SEP) showing…Score of not less than 75.”</a:t>
            </a:r>
            <a:endPar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8974E639-0F28-40F1-B1DE-9358D4594670}"/>
              </a:ext>
            </a:extLst>
          </p:cNvPr>
          <p:cNvGrpSpPr/>
          <p:nvPr/>
        </p:nvGrpSpPr>
        <p:grpSpPr>
          <a:xfrm>
            <a:off x="4060723" y="4119283"/>
            <a:ext cx="6757218" cy="1304542"/>
            <a:chOff x="4060723" y="4119283"/>
            <a:chExt cx="6757218" cy="1304542"/>
          </a:xfrm>
        </p:grpSpPr>
        <p:sp>
          <p:nvSpPr>
            <p:cNvPr id="6" name="Rectangle 5">
              <a:extLst>
                <a:ext uri="{FF2B5EF4-FFF2-40B4-BE49-F238E27FC236}">
                  <a16:creationId xmlns:a16="http://schemas.microsoft.com/office/drawing/2014/main" id="{068E4454-A90E-445D-A9D4-47396B115762}"/>
                </a:ext>
              </a:extLst>
            </p:cNvPr>
            <p:cNvSpPr/>
            <p:nvPr/>
          </p:nvSpPr>
          <p:spPr>
            <a:xfrm>
              <a:off x="4060723" y="4684194"/>
              <a:ext cx="514227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uble Bracket 6">
              <a:extLst>
                <a:ext uri="{FF2B5EF4-FFF2-40B4-BE49-F238E27FC236}">
                  <a16:creationId xmlns:a16="http://schemas.microsoft.com/office/drawing/2014/main" id="{4C7CA855-86F0-42B4-A0C2-B1BEC131DFB1}"/>
                </a:ext>
              </a:extLst>
            </p:cNvPr>
            <p:cNvSpPr/>
            <p:nvPr/>
          </p:nvSpPr>
          <p:spPr>
            <a:xfrm>
              <a:off x="4153754" y="4490252"/>
              <a:ext cx="4947670" cy="933573"/>
            </a:xfrm>
            <a:prstGeom prst="bracketPair">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D0AAE860-1CBC-43EF-8F0F-D643C2C45FDF}"/>
                </a:ext>
              </a:extLst>
            </p:cNvPr>
            <p:cNvSpPr txBox="1"/>
            <p:nvPr/>
          </p:nvSpPr>
          <p:spPr>
            <a:xfrm>
              <a:off x="4268513"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8106984"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9191516" y="4684192"/>
              <a:ext cx="1219201"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9506152"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73146" y="4119283"/>
              <a:ext cx="744795" cy="744795"/>
            </a:xfrm>
            <a:prstGeom prst="rect">
              <a:avLst/>
            </a:prstGeom>
          </p:spPr>
        </p:pic>
      </p:grpSp>
      <p:sp>
        <p:nvSpPr>
          <p:cNvPr id="32" name="Speech Bubble: Rectangle 31">
            <a:extLst>
              <a:ext uri="{FF2B5EF4-FFF2-40B4-BE49-F238E27FC236}">
                <a16:creationId xmlns:a16="http://schemas.microsoft.com/office/drawing/2014/main" id="{54E8146C-D117-49C5-9647-EAF9931C1A55}"/>
              </a:ext>
            </a:extLst>
          </p:cNvPr>
          <p:cNvSpPr/>
          <p:nvPr/>
        </p:nvSpPr>
        <p:spPr>
          <a:xfrm>
            <a:off x="5299737" y="2085259"/>
            <a:ext cx="4826893" cy="1756397"/>
          </a:xfrm>
          <a:prstGeom prst="wedgeRectCallout">
            <a:avLst>
              <a:gd name="adj1" fmla="val -20325"/>
              <a:gd name="adj2" fmla="val 76250"/>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[ML 2020-01]</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The SEP captures the consumption for a full calendar year (12 consecutive month period starting in Jan 1 to Dec 31).  </a:t>
            </a:r>
          </a:p>
          <a:p>
            <a:pPr marL="0" marR="0" lvl="0" indent="0"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The SEP is due annually by </a:t>
            </a:r>
            <a:r>
              <a:rPr lang="en-US" sz="2000" b="1" u="sng" dirty="0">
                <a:solidFill>
                  <a:schemeClr val="tx1"/>
                </a:solidFill>
              </a:rPr>
              <a:t>March 31</a:t>
            </a:r>
            <a:r>
              <a:rPr lang="en-US" sz="2000" u="sng" dirty="0">
                <a:solidFill>
                  <a:schemeClr val="tx1"/>
                </a:solidFill>
              </a:rPr>
              <a:t>.</a:t>
            </a:r>
            <a:endParaRPr kumimoji="0" lang="en-US" sz="2000" b="0" i="0" u="sng" strike="noStrike" kern="1200" cap="none" spc="0" normalizeH="0" baseline="0" noProof="0" dirty="0">
              <a:ln>
                <a:noFill/>
              </a:ln>
              <a:solidFill>
                <a:schemeClr val="tx1"/>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2ED1364-6D5C-498A-87BF-FE8EFC32A3E2}"/>
              </a:ext>
            </a:extLst>
          </p:cNvPr>
          <p:cNvGrpSpPr/>
          <p:nvPr/>
        </p:nvGrpSpPr>
        <p:grpSpPr>
          <a:xfrm>
            <a:off x="5958988" y="4249783"/>
            <a:ext cx="1545144" cy="984254"/>
            <a:chOff x="5958988" y="4249783"/>
            <a:chExt cx="1545144" cy="984254"/>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4445" y="4249783"/>
              <a:ext cx="747414" cy="74741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5958988" y="4772372"/>
              <a:ext cx="1545144" cy="461665"/>
            </a:xfrm>
            <a:prstGeom prst="rect">
              <a:avLst/>
            </a:prstGeom>
            <a:noFill/>
          </p:spPr>
          <p:txBody>
            <a:bodyPr wrap="square">
              <a:spAutoFit/>
            </a:bodyPr>
            <a:lstStyle/>
            <a:p>
              <a:pPr algn="ctr"/>
              <a:r>
                <a:rPr lang="en-US" sz="2400" b="1" dirty="0">
                  <a:solidFill>
                    <a:srgbClr val="CC0000"/>
                  </a:solidFill>
                  <a:latin typeface="Calibri" panose="020F0502020204030204"/>
                </a:rPr>
                <a:t>12-mo</a:t>
              </a:r>
              <a:r>
                <a:rPr lang="en-US" sz="2400" b="1" dirty="0">
                  <a:solidFill>
                    <a:srgbClr val="C00000"/>
                  </a:solidFill>
                  <a:latin typeface="Calibri" panose="020F0502020204030204"/>
                </a:rPr>
                <a:t>nth</a:t>
              </a:r>
              <a:endParaRPr lang="en-US" sz="2400" dirty="0">
                <a:solidFill>
                  <a:srgbClr val="C00000"/>
                </a:solidFill>
              </a:endParaRPr>
            </a:p>
          </p:txBody>
        </p:sp>
      </p:grpSp>
      <p:grpSp>
        <p:nvGrpSpPr>
          <p:cNvPr id="18" name="Group 17">
            <a:extLst>
              <a:ext uri="{FF2B5EF4-FFF2-40B4-BE49-F238E27FC236}">
                <a16:creationId xmlns:a16="http://schemas.microsoft.com/office/drawing/2014/main" id="{6E6631E8-0434-4F40-80A7-54DD7A8D7F4A}"/>
              </a:ext>
            </a:extLst>
          </p:cNvPr>
          <p:cNvGrpSpPr/>
          <p:nvPr/>
        </p:nvGrpSpPr>
        <p:grpSpPr>
          <a:xfrm>
            <a:off x="3964988" y="5454497"/>
            <a:ext cx="5327812" cy="787201"/>
            <a:chOff x="3954038" y="5454497"/>
            <a:chExt cx="5327812" cy="787201"/>
          </a:xfrm>
        </p:grpSpPr>
        <p:grpSp>
          <p:nvGrpSpPr>
            <p:cNvPr id="16" name="Group 15">
              <a:extLst>
                <a:ext uri="{FF2B5EF4-FFF2-40B4-BE49-F238E27FC236}">
                  <a16:creationId xmlns:a16="http://schemas.microsoft.com/office/drawing/2014/main" id="{4355D17A-BF83-4E92-9FB0-3313576D5940}"/>
                </a:ext>
              </a:extLst>
            </p:cNvPr>
            <p:cNvGrpSpPr/>
            <p:nvPr/>
          </p:nvGrpSpPr>
          <p:grpSpPr>
            <a:xfrm>
              <a:off x="3954038" y="5454497"/>
              <a:ext cx="5327812" cy="513781"/>
              <a:chOff x="4675176" y="5486400"/>
              <a:chExt cx="7478069" cy="721139"/>
            </a:xfrm>
          </p:grpSpPr>
          <p:grpSp>
            <p:nvGrpSpPr>
              <p:cNvPr id="14" name="Group 13">
                <a:extLst>
                  <a:ext uri="{FF2B5EF4-FFF2-40B4-BE49-F238E27FC236}">
                    <a16:creationId xmlns:a16="http://schemas.microsoft.com/office/drawing/2014/main" id="{4BBEEB17-6224-4C0F-841E-8A556919E649}"/>
                  </a:ext>
                </a:extLst>
              </p:cNvPr>
              <p:cNvGrpSpPr/>
              <p:nvPr/>
            </p:nvGrpSpPr>
            <p:grpSpPr>
              <a:xfrm>
                <a:off x="4675176" y="5486400"/>
                <a:ext cx="3792377" cy="721139"/>
                <a:chOff x="4675176" y="5486400"/>
                <a:chExt cx="3792377" cy="721139"/>
              </a:xfrm>
            </p:grpSpPr>
            <p:pic>
              <p:nvPicPr>
                <p:cNvPr id="39" name="Graphic 38" descr="Monthly calendar with solid fill">
                  <a:extLst>
                    <a:ext uri="{FF2B5EF4-FFF2-40B4-BE49-F238E27FC236}">
                      <a16:creationId xmlns:a16="http://schemas.microsoft.com/office/drawing/2014/main" id="{90315900-2BC5-417B-B3F5-0763469B277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5176" y="5486400"/>
                  <a:ext cx="721139" cy="721139"/>
                </a:xfrm>
                <a:prstGeom prst="rect">
                  <a:avLst/>
                </a:prstGeom>
              </p:spPr>
            </p:pic>
            <p:pic>
              <p:nvPicPr>
                <p:cNvPr id="40" name="Graphic 39" descr="Monthly calendar with solid fill">
                  <a:extLst>
                    <a:ext uri="{FF2B5EF4-FFF2-40B4-BE49-F238E27FC236}">
                      <a16:creationId xmlns:a16="http://schemas.microsoft.com/office/drawing/2014/main" id="{C132B5FB-8E68-404D-B7F8-42EAD0C333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89630" y="5486400"/>
                  <a:ext cx="721139" cy="721139"/>
                </a:xfrm>
                <a:prstGeom prst="rect">
                  <a:avLst/>
                </a:prstGeom>
              </p:spPr>
            </p:pic>
            <p:pic>
              <p:nvPicPr>
                <p:cNvPr id="41" name="Graphic 40" descr="Monthly calendar with solid fill">
                  <a:extLst>
                    <a:ext uri="{FF2B5EF4-FFF2-40B4-BE49-F238E27FC236}">
                      <a16:creationId xmlns:a16="http://schemas.microsoft.com/office/drawing/2014/main" id="{0F285942-BA2E-4DE6-88F8-D10A405384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4084" y="5486400"/>
                  <a:ext cx="721139" cy="721139"/>
                </a:xfrm>
                <a:prstGeom prst="rect">
                  <a:avLst/>
                </a:prstGeom>
              </p:spPr>
            </p:pic>
            <p:pic>
              <p:nvPicPr>
                <p:cNvPr id="42" name="Graphic 41" descr="Monthly calendar with solid fill">
                  <a:extLst>
                    <a:ext uri="{FF2B5EF4-FFF2-40B4-BE49-F238E27FC236}">
                      <a16:creationId xmlns:a16="http://schemas.microsoft.com/office/drawing/2014/main" id="{0FDA6E5E-647E-45D0-91E2-8CA8FE6A224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18538" y="5486400"/>
                  <a:ext cx="721139" cy="721139"/>
                </a:xfrm>
                <a:prstGeom prst="rect">
                  <a:avLst/>
                </a:prstGeom>
              </p:spPr>
            </p:pic>
            <p:pic>
              <p:nvPicPr>
                <p:cNvPr id="43" name="Graphic 42" descr="Monthly calendar with solid fill">
                  <a:extLst>
                    <a:ext uri="{FF2B5EF4-FFF2-40B4-BE49-F238E27FC236}">
                      <a16:creationId xmlns:a16="http://schemas.microsoft.com/office/drawing/2014/main" id="{BB757031-0BAA-4FF2-801D-6F08401719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32992" y="5486400"/>
                  <a:ext cx="721139" cy="721139"/>
                </a:xfrm>
                <a:prstGeom prst="rect">
                  <a:avLst/>
                </a:prstGeom>
              </p:spPr>
            </p:pic>
            <p:pic>
              <p:nvPicPr>
                <p:cNvPr id="46" name="Graphic 45" descr="Monthly calendar with solid fill">
                  <a:extLst>
                    <a:ext uri="{FF2B5EF4-FFF2-40B4-BE49-F238E27FC236}">
                      <a16:creationId xmlns:a16="http://schemas.microsoft.com/office/drawing/2014/main" id="{FAB060FB-FA77-4AC2-B3FF-B71AA0484C9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46414" y="5486400"/>
                  <a:ext cx="721139" cy="721139"/>
                </a:xfrm>
                <a:prstGeom prst="rect">
                  <a:avLst/>
                </a:prstGeom>
              </p:spPr>
            </p:pic>
          </p:grpSp>
          <p:grpSp>
            <p:nvGrpSpPr>
              <p:cNvPr id="47" name="Group 46">
                <a:extLst>
                  <a:ext uri="{FF2B5EF4-FFF2-40B4-BE49-F238E27FC236}">
                    <a16:creationId xmlns:a16="http://schemas.microsoft.com/office/drawing/2014/main" id="{01B0B4A5-C5AD-4478-90EE-276420E93BF2}"/>
                  </a:ext>
                </a:extLst>
              </p:cNvPr>
              <p:cNvGrpSpPr/>
              <p:nvPr/>
            </p:nvGrpSpPr>
            <p:grpSpPr>
              <a:xfrm>
                <a:off x="8360868" y="5486400"/>
                <a:ext cx="3792377" cy="721139"/>
                <a:chOff x="4675176" y="5486400"/>
                <a:chExt cx="3792377" cy="721139"/>
              </a:xfrm>
            </p:grpSpPr>
            <p:pic>
              <p:nvPicPr>
                <p:cNvPr id="48" name="Graphic 47" descr="Monthly calendar with solid fill">
                  <a:extLst>
                    <a:ext uri="{FF2B5EF4-FFF2-40B4-BE49-F238E27FC236}">
                      <a16:creationId xmlns:a16="http://schemas.microsoft.com/office/drawing/2014/main" id="{E598334A-BB41-4C9E-9F80-F7026D4CCB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5176" y="5486400"/>
                  <a:ext cx="721139" cy="721139"/>
                </a:xfrm>
                <a:prstGeom prst="rect">
                  <a:avLst/>
                </a:prstGeom>
              </p:spPr>
            </p:pic>
            <p:pic>
              <p:nvPicPr>
                <p:cNvPr id="49" name="Graphic 48" descr="Monthly calendar with solid fill">
                  <a:extLst>
                    <a:ext uri="{FF2B5EF4-FFF2-40B4-BE49-F238E27FC236}">
                      <a16:creationId xmlns:a16="http://schemas.microsoft.com/office/drawing/2014/main" id="{357B2067-F6E3-4728-940B-D0DA85E1F5B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289630" y="5486400"/>
                  <a:ext cx="721139" cy="721139"/>
                </a:xfrm>
                <a:prstGeom prst="rect">
                  <a:avLst/>
                </a:prstGeom>
              </p:spPr>
            </p:pic>
            <p:pic>
              <p:nvPicPr>
                <p:cNvPr id="50" name="Graphic 49" descr="Monthly calendar with solid fill">
                  <a:extLst>
                    <a:ext uri="{FF2B5EF4-FFF2-40B4-BE49-F238E27FC236}">
                      <a16:creationId xmlns:a16="http://schemas.microsoft.com/office/drawing/2014/main" id="{EA43EBB4-96EF-4B83-AE7C-C4DFA5FAF1A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904084" y="5486400"/>
                  <a:ext cx="721139" cy="721139"/>
                </a:xfrm>
                <a:prstGeom prst="rect">
                  <a:avLst/>
                </a:prstGeom>
              </p:spPr>
            </p:pic>
            <p:pic>
              <p:nvPicPr>
                <p:cNvPr id="51" name="Graphic 50" descr="Monthly calendar with solid fill">
                  <a:extLst>
                    <a:ext uri="{FF2B5EF4-FFF2-40B4-BE49-F238E27FC236}">
                      <a16:creationId xmlns:a16="http://schemas.microsoft.com/office/drawing/2014/main" id="{6D354BCF-2B6A-4346-A4F5-71116F8A3D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18538" y="5486400"/>
                  <a:ext cx="721139" cy="721139"/>
                </a:xfrm>
                <a:prstGeom prst="rect">
                  <a:avLst/>
                </a:prstGeom>
              </p:spPr>
            </p:pic>
            <p:pic>
              <p:nvPicPr>
                <p:cNvPr id="52" name="Graphic 51" descr="Monthly calendar with solid fill">
                  <a:extLst>
                    <a:ext uri="{FF2B5EF4-FFF2-40B4-BE49-F238E27FC236}">
                      <a16:creationId xmlns:a16="http://schemas.microsoft.com/office/drawing/2014/main" id="{EC062132-DAB0-4721-B1A6-A51F5847103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132992" y="5486400"/>
                  <a:ext cx="721139" cy="721139"/>
                </a:xfrm>
                <a:prstGeom prst="rect">
                  <a:avLst/>
                </a:prstGeom>
              </p:spPr>
            </p:pic>
            <p:pic>
              <p:nvPicPr>
                <p:cNvPr id="53" name="Graphic 52" descr="Monthly calendar with solid fill">
                  <a:extLst>
                    <a:ext uri="{FF2B5EF4-FFF2-40B4-BE49-F238E27FC236}">
                      <a16:creationId xmlns:a16="http://schemas.microsoft.com/office/drawing/2014/main" id="{9B6364E6-E853-4856-A659-50420459AB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46414" y="5486400"/>
                  <a:ext cx="721139" cy="721139"/>
                </a:xfrm>
                <a:prstGeom prst="rect">
                  <a:avLst/>
                </a:prstGeom>
              </p:spPr>
            </p:pic>
          </p:grpSp>
        </p:grpSp>
        <p:sp>
          <p:nvSpPr>
            <p:cNvPr id="54" name="TextBox 53">
              <a:extLst>
                <a:ext uri="{FF2B5EF4-FFF2-40B4-BE49-F238E27FC236}">
                  <a16:creationId xmlns:a16="http://schemas.microsoft.com/office/drawing/2014/main" id="{9A74EFCC-CC59-4EC4-984E-FDE5B0099056}"/>
                </a:ext>
              </a:extLst>
            </p:cNvPr>
            <p:cNvSpPr txBox="1"/>
            <p:nvPr/>
          </p:nvSpPr>
          <p:spPr>
            <a:xfrm>
              <a:off x="3957176" y="5903144"/>
              <a:ext cx="513781" cy="338554"/>
            </a:xfrm>
            <a:prstGeom prst="rect">
              <a:avLst/>
            </a:prstGeom>
            <a:noFill/>
          </p:spPr>
          <p:txBody>
            <a:bodyPr wrap="square">
              <a:spAutoFit/>
            </a:bodyPr>
            <a:lstStyle/>
            <a:p>
              <a:pPr algn="ctr"/>
              <a:r>
                <a:rPr lang="en-US" sz="1600" b="1" dirty="0">
                  <a:solidFill>
                    <a:srgbClr val="FF0000"/>
                  </a:solidFill>
                  <a:latin typeface="Calibri" panose="020F0502020204030204"/>
                </a:rPr>
                <a:t>Jan</a:t>
              </a:r>
              <a:endParaRPr lang="en-US" sz="1600" dirty="0">
                <a:solidFill>
                  <a:srgbClr val="FF0000"/>
                </a:solidFill>
              </a:endParaRPr>
            </a:p>
          </p:txBody>
        </p:sp>
        <p:sp>
          <p:nvSpPr>
            <p:cNvPr id="55" name="TextBox 54">
              <a:extLst>
                <a:ext uri="{FF2B5EF4-FFF2-40B4-BE49-F238E27FC236}">
                  <a16:creationId xmlns:a16="http://schemas.microsoft.com/office/drawing/2014/main" id="{ED2F7F94-89B3-4E5D-A442-B9EE862B565C}"/>
                </a:ext>
              </a:extLst>
            </p:cNvPr>
            <p:cNvSpPr txBox="1"/>
            <p:nvPr/>
          </p:nvSpPr>
          <p:spPr>
            <a:xfrm>
              <a:off x="4391811"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Feb</a:t>
              </a:r>
              <a:endParaRPr lang="en-US" sz="1600" dirty="0"/>
            </a:p>
          </p:txBody>
        </p:sp>
        <p:sp>
          <p:nvSpPr>
            <p:cNvPr id="56" name="TextBox 55">
              <a:extLst>
                <a:ext uri="{FF2B5EF4-FFF2-40B4-BE49-F238E27FC236}">
                  <a16:creationId xmlns:a16="http://schemas.microsoft.com/office/drawing/2014/main" id="{5A311817-F307-4FF1-8CDB-5FFE3B51308F}"/>
                </a:ext>
              </a:extLst>
            </p:cNvPr>
            <p:cNvSpPr txBox="1"/>
            <p:nvPr/>
          </p:nvSpPr>
          <p:spPr>
            <a:xfrm>
              <a:off x="4804106" y="5903144"/>
              <a:ext cx="536122" cy="338554"/>
            </a:xfrm>
            <a:prstGeom prst="rect">
              <a:avLst/>
            </a:prstGeom>
            <a:noFill/>
          </p:spPr>
          <p:txBody>
            <a:bodyPr wrap="square">
              <a:spAutoFit/>
            </a:bodyPr>
            <a:lstStyle/>
            <a:p>
              <a:pPr algn="ctr"/>
              <a:r>
                <a:rPr lang="en-US" sz="1600" b="1" dirty="0">
                  <a:solidFill>
                    <a:prstClr val="black"/>
                  </a:solidFill>
                  <a:latin typeface="Calibri" panose="020F0502020204030204"/>
                </a:rPr>
                <a:t>Mar</a:t>
              </a:r>
              <a:endParaRPr lang="en-US" sz="1600" dirty="0"/>
            </a:p>
          </p:txBody>
        </p:sp>
        <p:sp>
          <p:nvSpPr>
            <p:cNvPr id="57" name="TextBox 56">
              <a:extLst>
                <a:ext uri="{FF2B5EF4-FFF2-40B4-BE49-F238E27FC236}">
                  <a16:creationId xmlns:a16="http://schemas.microsoft.com/office/drawing/2014/main" id="{2F7B6D57-9354-459E-A02E-CC0EA7AF3661}"/>
                </a:ext>
              </a:extLst>
            </p:cNvPr>
            <p:cNvSpPr txBox="1"/>
            <p:nvPr/>
          </p:nvSpPr>
          <p:spPr>
            <a:xfrm>
              <a:off x="5267724"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Apr</a:t>
              </a:r>
              <a:endParaRPr lang="en-US" sz="1600" dirty="0"/>
            </a:p>
          </p:txBody>
        </p:sp>
        <p:sp>
          <p:nvSpPr>
            <p:cNvPr id="58" name="TextBox 57">
              <a:extLst>
                <a:ext uri="{FF2B5EF4-FFF2-40B4-BE49-F238E27FC236}">
                  <a16:creationId xmlns:a16="http://schemas.microsoft.com/office/drawing/2014/main" id="{CA32FBE9-55D5-4930-93BF-93964D518CE4}"/>
                </a:ext>
              </a:extLst>
            </p:cNvPr>
            <p:cNvSpPr txBox="1"/>
            <p:nvPr/>
          </p:nvSpPr>
          <p:spPr>
            <a:xfrm>
              <a:off x="5665837" y="5903144"/>
              <a:ext cx="558550" cy="338554"/>
            </a:xfrm>
            <a:prstGeom prst="rect">
              <a:avLst/>
            </a:prstGeom>
            <a:noFill/>
          </p:spPr>
          <p:txBody>
            <a:bodyPr wrap="square">
              <a:spAutoFit/>
            </a:bodyPr>
            <a:lstStyle/>
            <a:p>
              <a:pPr algn="ctr"/>
              <a:r>
                <a:rPr lang="en-US" sz="1600" b="1" dirty="0">
                  <a:solidFill>
                    <a:prstClr val="black"/>
                  </a:solidFill>
                  <a:latin typeface="Calibri" panose="020F0502020204030204"/>
                </a:rPr>
                <a:t>May</a:t>
              </a:r>
              <a:endParaRPr lang="en-US" sz="1600" dirty="0"/>
            </a:p>
          </p:txBody>
        </p:sp>
        <p:sp>
          <p:nvSpPr>
            <p:cNvPr id="59" name="TextBox 58">
              <a:extLst>
                <a:ext uri="{FF2B5EF4-FFF2-40B4-BE49-F238E27FC236}">
                  <a16:creationId xmlns:a16="http://schemas.microsoft.com/office/drawing/2014/main" id="{E96F9508-9D8A-4D33-B868-231F1D224924}"/>
                </a:ext>
              </a:extLst>
            </p:cNvPr>
            <p:cNvSpPr txBox="1"/>
            <p:nvPr/>
          </p:nvSpPr>
          <p:spPr>
            <a:xfrm>
              <a:off x="6139397"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Jun</a:t>
              </a:r>
              <a:endParaRPr lang="en-US" sz="1600" dirty="0"/>
            </a:p>
          </p:txBody>
        </p:sp>
        <p:sp>
          <p:nvSpPr>
            <p:cNvPr id="60" name="TextBox 59">
              <a:extLst>
                <a:ext uri="{FF2B5EF4-FFF2-40B4-BE49-F238E27FC236}">
                  <a16:creationId xmlns:a16="http://schemas.microsoft.com/office/drawing/2014/main" id="{23FEF085-9492-4856-976C-97C119A99AAB}"/>
                </a:ext>
              </a:extLst>
            </p:cNvPr>
            <p:cNvSpPr txBox="1"/>
            <p:nvPr/>
          </p:nvSpPr>
          <p:spPr>
            <a:xfrm>
              <a:off x="6576802"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Jul</a:t>
              </a:r>
              <a:endParaRPr lang="en-US" sz="1600" dirty="0"/>
            </a:p>
          </p:txBody>
        </p:sp>
        <p:sp>
          <p:nvSpPr>
            <p:cNvPr id="62" name="TextBox 61">
              <a:extLst>
                <a:ext uri="{FF2B5EF4-FFF2-40B4-BE49-F238E27FC236}">
                  <a16:creationId xmlns:a16="http://schemas.microsoft.com/office/drawing/2014/main" id="{43E42D22-1BA2-4454-987B-7D07576FBEBF}"/>
                </a:ext>
              </a:extLst>
            </p:cNvPr>
            <p:cNvSpPr txBox="1"/>
            <p:nvPr/>
          </p:nvSpPr>
          <p:spPr>
            <a:xfrm>
              <a:off x="7025422"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Aug</a:t>
              </a:r>
              <a:endParaRPr lang="en-US" sz="1600" dirty="0"/>
            </a:p>
          </p:txBody>
        </p:sp>
        <p:sp>
          <p:nvSpPr>
            <p:cNvPr id="63" name="TextBox 62">
              <a:extLst>
                <a:ext uri="{FF2B5EF4-FFF2-40B4-BE49-F238E27FC236}">
                  <a16:creationId xmlns:a16="http://schemas.microsoft.com/office/drawing/2014/main" id="{66AFBC09-4CDF-4628-9125-D6968C2116A0}"/>
                </a:ext>
              </a:extLst>
            </p:cNvPr>
            <p:cNvSpPr txBox="1"/>
            <p:nvPr/>
          </p:nvSpPr>
          <p:spPr>
            <a:xfrm>
              <a:off x="7443017"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Sep</a:t>
              </a:r>
              <a:endParaRPr lang="en-US" sz="1600" dirty="0"/>
            </a:p>
          </p:txBody>
        </p:sp>
        <p:sp>
          <p:nvSpPr>
            <p:cNvPr id="64" name="TextBox 63">
              <a:extLst>
                <a:ext uri="{FF2B5EF4-FFF2-40B4-BE49-F238E27FC236}">
                  <a16:creationId xmlns:a16="http://schemas.microsoft.com/office/drawing/2014/main" id="{C11A93A3-6916-40A1-9C3C-D65262D3455E}"/>
                </a:ext>
              </a:extLst>
            </p:cNvPr>
            <p:cNvSpPr txBox="1"/>
            <p:nvPr/>
          </p:nvSpPr>
          <p:spPr>
            <a:xfrm>
              <a:off x="7908677" y="5903144"/>
              <a:ext cx="513781" cy="338554"/>
            </a:xfrm>
            <a:prstGeom prst="rect">
              <a:avLst/>
            </a:prstGeom>
            <a:noFill/>
          </p:spPr>
          <p:txBody>
            <a:bodyPr wrap="square">
              <a:spAutoFit/>
            </a:bodyPr>
            <a:lstStyle/>
            <a:p>
              <a:pPr algn="ctr"/>
              <a:r>
                <a:rPr lang="en-US" sz="1600" b="1" dirty="0">
                  <a:solidFill>
                    <a:prstClr val="black"/>
                  </a:solidFill>
                  <a:latin typeface="Calibri" panose="020F0502020204030204"/>
                </a:rPr>
                <a:t>Oct</a:t>
              </a:r>
              <a:endParaRPr lang="en-US" sz="1600" dirty="0"/>
            </a:p>
          </p:txBody>
        </p:sp>
        <p:sp>
          <p:nvSpPr>
            <p:cNvPr id="66" name="TextBox 65">
              <a:extLst>
                <a:ext uri="{FF2B5EF4-FFF2-40B4-BE49-F238E27FC236}">
                  <a16:creationId xmlns:a16="http://schemas.microsoft.com/office/drawing/2014/main" id="{6B44EB6C-ABAE-42F2-9A18-BED5462DA994}"/>
                </a:ext>
              </a:extLst>
            </p:cNvPr>
            <p:cNvSpPr txBox="1"/>
            <p:nvPr/>
          </p:nvSpPr>
          <p:spPr>
            <a:xfrm>
              <a:off x="8313360" y="5903144"/>
              <a:ext cx="542402" cy="338554"/>
            </a:xfrm>
            <a:prstGeom prst="rect">
              <a:avLst/>
            </a:prstGeom>
            <a:noFill/>
          </p:spPr>
          <p:txBody>
            <a:bodyPr wrap="square">
              <a:spAutoFit/>
            </a:bodyPr>
            <a:lstStyle/>
            <a:p>
              <a:pPr algn="ctr"/>
              <a:r>
                <a:rPr lang="en-US" sz="1600" b="1" dirty="0">
                  <a:solidFill>
                    <a:prstClr val="black"/>
                  </a:solidFill>
                  <a:latin typeface="Calibri" panose="020F0502020204030204"/>
                </a:rPr>
                <a:t>Nov</a:t>
              </a:r>
              <a:endParaRPr lang="en-US" sz="1600" dirty="0"/>
            </a:p>
          </p:txBody>
        </p:sp>
        <p:sp>
          <p:nvSpPr>
            <p:cNvPr id="67" name="TextBox 66">
              <a:extLst>
                <a:ext uri="{FF2B5EF4-FFF2-40B4-BE49-F238E27FC236}">
                  <a16:creationId xmlns:a16="http://schemas.microsoft.com/office/drawing/2014/main" id="{975D8B78-96DF-430E-A9A7-2E29F8C6CA2D}"/>
                </a:ext>
              </a:extLst>
            </p:cNvPr>
            <p:cNvSpPr txBox="1"/>
            <p:nvPr/>
          </p:nvSpPr>
          <p:spPr>
            <a:xfrm>
              <a:off x="8742590" y="5903144"/>
              <a:ext cx="513781" cy="338554"/>
            </a:xfrm>
            <a:prstGeom prst="rect">
              <a:avLst/>
            </a:prstGeom>
            <a:noFill/>
          </p:spPr>
          <p:txBody>
            <a:bodyPr wrap="square">
              <a:spAutoFit/>
            </a:bodyPr>
            <a:lstStyle/>
            <a:p>
              <a:pPr algn="ctr"/>
              <a:r>
                <a:rPr lang="en-US" sz="1600" b="1" dirty="0">
                  <a:solidFill>
                    <a:srgbClr val="FF0000"/>
                  </a:solidFill>
                  <a:latin typeface="Calibri" panose="020F0502020204030204"/>
                </a:rPr>
                <a:t>Dec</a:t>
              </a:r>
              <a:endParaRPr lang="en-US" sz="1600" dirty="0">
                <a:solidFill>
                  <a:srgbClr val="FF0000"/>
                </a:solidFill>
              </a:endParaRPr>
            </a:p>
          </p:txBody>
        </p:sp>
      </p:grpSp>
      <p:grpSp>
        <p:nvGrpSpPr>
          <p:cNvPr id="9" name="Group 8">
            <a:extLst>
              <a:ext uri="{FF2B5EF4-FFF2-40B4-BE49-F238E27FC236}">
                <a16:creationId xmlns:a16="http://schemas.microsoft.com/office/drawing/2014/main" id="{304C6F3C-7B57-48B1-B71B-CA5DEFED8656}"/>
              </a:ext>
            </a:extLst>
          </p:cNvPr>
          <p:cNvGrpSpPr/>
          <p:nvPr/>
        </p:nvGrpSpPr>
        <p:grpSpPr>
          <a:xfrm>
            <a:off x="4060723" y="6200725"/>
            <a:ext cx="5106678" cy="346765"/>
            <a:chOff x="4060723" y="6200725"/>
            <a:chExt cx="5106678" cy="346765"/>
          </a:xfrm>
        </p:grpSpPr>
        <p:pic>
          <p:nvPicPr>
            <p:cNvPr id="4" name="Graphic 3" descr="Play with solid fill">
              <a:extLst>
                <a:ext uri="{FF2B5EF4-FFF2-40B4-BE49-F238E27FC236}">
                  <a16:creationId xmlns:a16="http://schemas.microsoft.com/office/drawing/2014/main" id="{CA0A6B7F-6C69-4E5D-9D57-BFD244481DE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60723" y="6200725"/>
              <a:ext cx="346765" cy="346765"/>
            </a:xfrm>
            <a:prstGeom prst="rect">
              <a:avLst/>
            </a:prstGeom>
          </p:spPr>
        </p:pic>
        <p:pic>
          <p:nvPicPr>
            <p:cNvPr id="65" name="Graphic 64" descr="Stop with solid fill">
              <a:extLst>
                <a:ext uri="{FF2B5EF4-FFF2-40B4-BE49-F238E27FC236}">
                  <a16:creationId xmlns:a16="http://schemas.microsoft.com/office/drawing/2014/main" id="{A2544C88-8AB1-4605-A5B9-BAC3DA4F64A9}"/>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8880147" y="6250967"/>
              <a:ext cx="287254" cy="287254"/>
            </a:xfrm>
            <a:prstGeom prst="rect">
              <a:avLst/>
            </a:prstGeom>
          </p:spPr>
        </p:pic>
      </p:grpSp>
      <p:grpSp>
        <p:nvGrpSpPr>
          <p:cNvPr id="5" name="Group 4">
            <a:extLst>
              <a:ext uri="{FF2B5EF4-FFF2-40B4-BE49-F238E27FC236}">
                <a16:creationId xmlns:a16="http://schemas.microsoft.com/office/drawing/2014/main" id="{F65CC9CB-20AB-47B2-A60D-2682F022A206}"/>
              </a:ext>
            </a:extLst>
          </p:cNvPr>
          <p:cNvGrpSpPr/>
          <p:nvPr/>
        </p:nvGrpSpPr>
        <p:grpSpPr>
          <a:xfrm>
            <a:off x="10298819" y="4172946"/>
            <a:ext cx="484191" cy="368253"/>
            <a:chOff x="10320130" y="3434811"/>
            <a:chExt cx="672549" cy="511509"/>
          </a:xfrm>
        </p:grpSpPr>
        <p:sp>
          <p:nvSpPr>
            <p:cNvPr id="3" name="Arrow: Pentagon 2">
              <a:extLst>
                <a:ext uri="{FF2B5EF4-FFF2-40B4-BE49-F238E27FC236}">
                  <a16:creationId xmlns:a16="http://schemas.microsoft.com/office/drawing/2014/main" id="{9AD215EC-ED11-43C8-8AD6-1466B9AFE242}"/>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01DF1C4-CA74-4718-9A99-8260566CBAD1}"/>
                </a:ext>
              </a:extLst>
            </p:cNvPr>
            <p:cNvSpPr/>
            <p:nvPr/>
          </p:nvSpPr>
          <p:spPr>
            <a:xfrm>
              <a:off x="10320130" y="3434811"/>
              <a:ext cx="484191" cy="484191"/>
            </a:xfrm>
            <a:prstGeom prst="rect">
              <a:avLst/>
            </a:prstGeom>
            <a:blipFill rotWithShape="1">
              <a:blip r:embed="rId6"/>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68" name="Slide Number Placeholder 4">
            <a:extLst>
              <a:ext uri="{FF2B5EF4-FFF2-40B4-BE49-F238E27FC236}">
                <a16:creationId xmlns:a16="http://schemas.microsoft.com/office/drawing/2014/main" id="{E8E19869-9F8B-4E28-AC0A-90F9D40182E4}"/>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51</a:t>
            </a:fld>
            <a:endParaRPr lang="en-US" b="1" dirty="0">
              <a:solidFill>
                <a:schemeClr val="tx1"/>
              </a:solidFill>
            </a:endParaRPr>
          </a:p>
        </p:txBody>
      </p:sp>
    </p:spTree>
    <p:extLst>
      <p:ext uri="{BB962C8B-B14F-4D97-AF65-F5344CB8AC3E}">
        <p14:creationId xmlns:p14="http://schemas.microsoft.com/office/powerpoint/2010/main" val="4030954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nvGrpSpPr>
          <p:cNvPr id="3" name="Group 2">
            <a:extLst>
              <a:ext uri="{FF2B5EF4-FFF2-40B4-BE49-F238E27FC236}">
                <a16:creationId xmlns:a16="http://schemas.microsoft.com/office/drawing/2014/main" id="{C8EE3E53-0BFD-4244-AF01-4C7ED05869BC}"/>
              </a:ext>
            </a:extLst>
          </p:cNvPr>
          <p:cNvGrpSpPr/>
          <p:nvPr/>
        </p:nvGrpSpPr>
        <p:grpSpPr>
          <a:xfrm>
            <a:off x="3161686" y="4305399"/>
            <a:ext cx="6757218" cy="1304542"/>
            <a:chOff x="5386182" y="4119283"/>
            <a:chExt cx="6757218" cy="1304542"/>
          </a:xfrm>
        </p:grpSpPr>
        <p:grpSp>
          <p:nvGrpSpPr>
            <p:cNvPr id="29" name="Group 28">
              <a:extLst>
                <a:ext uri="{FF2B5EF4-FFF2-40B4-BE49-F238E27FC236}">
                  <a16:creationId xmlns:a16="http://schemas.microsoft.com/office/drawing/2014/main" id="{8974E639-0F28-40F1-B1DE-9358D4594670}"/>
                </a:ext>
              </a:extLst>
            </p:cNvPr>
            <p:cNvGrpSpPr/>
            <p:nvPr/>
          </p:nvGrpSpPr>
          <p:grpSpPr>
            <a:xfrm>
              <a:off x="5386182" y="4119283"/>
              <a:ext cx="6757218" cy="1304542"/>
              <a:chOff x="4060723" y="4119283"/>
              <a:chExt cx="6757218" cy="1304542"/>
            </a:xfrm>
          </p:grpSpPr>
          <p:sp>
            <p:nvSpPr>
              <p:cNvPr id="6" name="Rectangle 5">
                <a:extLst>
                  <a:ext uri="{FF2B5EF4-FFF2-40B4-BE49-F238E27FC236}">
                    <a16:creationId xmlns:a16="http://schemas.microsoft.com/office/drawing/2014/main" id="{068E4454-A90E-445D-A9D4-47396B115762}"/>
                  </a:ext>
                </a:extLst>
              </p:cNvPr>
              <p:cNvSpPr/>
              <p:nvPr/>
            </p:nvSpPr>
            <p:spPr>
              <a:xfrm>
                <a:off x="4060723" y="4684194"/>
                <a:ext cx="514227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uble Bracket 6">
                <a:extLst>
                  <a:ext uri="{FF2B5EF4-FFF2-40B4-BE49-F238E27FC236}">
                    <a16:creationId xmlns:a16="http://schemas.microsoft.com/office/drawing/2014/main" id="{4C7CA855-86F0-42B4-A0C2-B1BEC131DFB1}"/>
                  </a:ext>
                </a:extLst>
              </p:cNvPr>
              <p:cNvSpPr/>
              <p:nvPr/>
            </p:nvSpPr>
            <p:spPr>
              <a:xfrm>
                <a:off x="4153754" y="4490252"/>
                <a:ext cx="4947670" cy="933573"/>
              </a:xfrm>
              <a:prstGeom prst="bracketPair">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D0AAE860-1CBC-43EF-8F0F-D643C2C45FDF}"/>
                  </a:ext>
                </a:extLst>
              </p:cNvPr>
              <p:cNvSpPr txBox="1"/>
              <p:nvPr/>
            </p:nvSpPr>
            <p:spPr>
              <a:xfrm>
                <a:off x="4268513"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8106984"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9191516" y="4684192"/>
                <a:ext cx="1219201"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9506152"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3146" y="4119283"/>
                <a:ext cx="744795" cy="744795"/>
              </a:xfrm>
              <a:prstGeom prst="rect">
                <a:avLst/>
              </a:prstGeom>
            </p:spPr>
          </p:pic>
        </p:grpSp>
        <p:grpSp>
          <p:nvGrpSpPr>
            <p:cNvPr id="30" name="Group 29">
              <a:extLst>
                <a:ext uri="{FF2B5EF4-FFF2-40B4-BE49-F238E27FC236}">
                  <a16:creationId xmlns:a16="http://schemas.microsoft.com/office/drawing/2014/main" id="{12ED1364-6D5C-498A-87BF-FE8EFC32A3E2}"/>
                </a:ext>
              </a:extLst>
            </p:cNvPr>
            <p:cNvGrpSpPr/>
            <p:nvPr/>
          </p:nvGrpSpPr>
          <p:grpSpPr>
            <a:xfrm>
              <a:off x="7480075" y="4249783"/>
              <a:ext cx="1153888" cy="920908"/>
              <a:chOff x="6154616" y="4249783"/>
              <a:chExt cx="1153888" cy="920908"/>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4445" y="4249783"/>
                <a:ext cx="747414" cy="74741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6154616" y="4832137"/>
                <a:ext cx="11538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grpSp>
      <p:grpSp>
        <p:nvGrpSpPr>
          <p:cNvPr id="21" name="Group 20">
            <a:extLst>
              <a:ext uri="{FF2B5EF4-FFF2-40B4-BE49-F238E27FC236}">
                <a16:creationId xmlns:a16="http://schemas.microsoft.com/office/drawing/2014/main" id="{446D6064-6130-442C-8790-54F28CE5C0AE}"/>
              </a:ext>
            </a:extLst>
          </p:cNvPr>
          <p:cNvGrpSpPr/>
          <p:nvPr/>
        </p:nvGrpSpPr>
        <p:grpSpPr>
          <a:xfrm>
            <a:off x="5231201" y="2527988"/>
            <a:ext cx="1072482" cy="1384244"/>
            <a:chOff x="2374725" y="2527988"/>
            <a:chExt cx="1072482" cy="1384244"/>
          </a:xfrm>
        </p:grpSpPr>
        <p:pic>
          <p:nvPicPr>
            <p:cNvPr id="36" name="Graphic 35">
              <a:extLst>
                <a:ext uri="{FF2B5EF4-FFF2-40B4-BE49-F238E27FC236}">
                  <a16:creationId xmlns:a16="http://schemas.microsoft.com/office/drawing/2014/main" id="{EC312D65-D41D-4477-A44B-D68749555C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9937" y="3213910"/>
              <a:ext cx="698322" cy="698322"/>
            </a:xfrm>
            <a:prstGeom prst="rect">
              <a:avLst/>
            </a:prstGeom>
          </p:spPr>
        </p:pic>
        <p:sp>
          <p:nvSpPr>
            <p:cNvPr id="37" name="TextBox 36">
              <a:extLst>
                <a:ext uri="{FF2B5EF4-FFF2-40B4-BE49-F238E27FC236}">
                  <a16:creationId xmlns:a16="http://schemas.microsoft.com/office/drawing/2014/main" id="{B70844C7-9774-408D-9438-3F30B19320D7}"/>
                </a:ext>
              </a:extLst>
            </p:cNvPr>
            <p:cNvSpPr txBox="1"/>
            <p:nvPr/>
          </p:nvSpPr>
          <p:spPr>
            <a:xfrm>
              <a:off x="2374725" y="2527988"/>
              <a:ext cx="1072482" cy="707886"/>
            </a:xfrm>
            <a:prstGeom prst="rect">
              <a:avLst/>
            </a:prstGeom>
            <a:noFill/>
          </p:spPr>
          <p:txBody>
            <a:bodyPr wrap="square">
              <a:spAutoFit/>
            </a:bodyPr>
            <a:lstStyle/>
            <a:p>
              <a:pPr algn="ctr"/>
              <a:r>
                <a:rPr lang="en-US" sz="2000" b="1" dirty="0">
                  <a:solidFill>
                    <a:prstClr val="black"/>
                  </a:solidFill>
                  <a:latin typeface="Calibri" panose="020F0502020204030204"/>
                </a:rPr>
                <a:t>Initial Closing</a:t>
              </a:r>
              <a:endParaRPr lang="en-US" sz="2000" dirty="0"/>
            </a:p>
          </p:txBody>
        </p:sp>
        <p:pic>
          <p:nvPicPr>
            <p:cNvPr id="19" name="Graphic 18" descr="Signature with solid fill">
              <a:extLst>
                <a:ext uri="{FF2B5EF4-FFF2-40B4-BE49-F238E27FC236}">
                  <a16:creationId xmlns:a16="http://schemas.microsoft.com/office/drawing/2014/main" id="{43BF887A-7099-49B9-818D-6540026D4F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97132" y="3082678"/>
              <a:ext cx="784930" cy="784930"/>
            </a:xfrm>
            <a:prstGeom prst="rect">
              <a:avLst/>
            </a:prstGeom>
          </p:spPr>
        </p:pic>
      </p:grpSp>
      <p:sp>
        <p:nvSpPr>
          <p:cNvPr id="16" name="Right Brace 15">
            <a:extLst>
              <a:ext uri="{FF2B5EF4-FFF2-40B4-BE49-F238E27FC236}">
                <a16:creationId xmlns:a16="http://schemas.microsoft.com/office/drawing/2014/main" id="{30590592-D7F1-4CD0-934B-55336CC8B99E}"/>
              </a:ext>
            </a:extLst>
          </p:cNvPr>
          <p:cNvSpPr/>
          <p:nvPr/>
        </p:nvSpPr>
        <p:spPr>
          <a:xfrm rot="16200000">
            <a:off x="5454740" y="1712302"/>
            <a:ext cx="544690" cy="5130792"/>
          </a:xfrm>
          <a:prstGeom prst="rightBrace">
            <a:avLst>
              <a:gd name="adj1" fmla="val 41017"/>
              <a:gd name="adj2" fmla="val 50000"/>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9" name="Picture 58">
            <a:extLst>
              <a:ext uri="{FF2B5EF4-FFF2-40B4-BE49-F238E27FC236}">
                <a16:creationId xmlns:a16="http://schemas.microsoft.com/office/drawing/2014/main" id="{790C2370-1406-479B-BC07-1189A99E4BEF}"/>
              </a:ext>
            </a:extLst>
          </p:cNvPr>
          <p:cNvPicPr>
            <a:picLocks noChangeAspect="1"/>
          </p:cNvPicPr>
          <p:nvPr/>
        </p:nvPicPr>
        <p:blipFill rotWithShape="1">
          <a:blip r:embed="rId13">
            <a:extLst>
              <a:ext uri="{28A0092B-C50C-407E-A947-70E740481C1C}">
                <a14:useLocalDpi xmlns:a14="http://schemas.microsoft.com/office/drawing/2010/main" val="0"/>
              </a:ext>
            </a:extLst>
          </a:blip>
          <a:srcRect l="11751" t="27554" r="18251" b="17761"/>
          <a:stretch/>
        </p:blipFill>
        <p:spPr>
          <a:xfrm>
            <a:off x="6978815" y="2565838"/>
            <a:ext cx="1756841" cy="1372513"/>
          </a:xfrm>
          <a:prstGeom prst="rect">
            <a:avLst/>
          </a:prstGeom>
        </p:spPr>
      </p:pic>
      <p:grpSp>
        <p:nvGrpSpPr>
          <p:cNvPr id="60" name="Group 59">
            <a:extLst>
              <a:ext uri="{FF2B5EF4-FFF2-40B4-BE49-F238E27FC236}">
                <a16:creationId xmlns:a16="http://schemas.microsoft.com/office/drawing/2014/main" id="{CE587072-9D31-43E7-AB73-565D1248C6AE}"/>
              </a:ext>
            </a:extLst>
          </p:cNvPr>
          <p:cNvGrpSpPr/>
          <p:nvPr/>
        </p:nvGrpSpPr>
        <p:grpSpPr>
          <a:xfrm>
            <a:off x="7212584" y="1997133"/>
            <a:ext cx="1452437" cy="974862"/>
            <a:chOff x="2008094" y="-1734953"/>
            <a:chExt cx="1631577" cy="1095099"/>
          </a:xfrm>
        </p:grpSpPr>
        <p:pic>
          <p:nvPicPr>
            <p:cNvPr id="63" name="Picture 62" descr="A picture containing graphical user interface&#10;&#10;Description automatically generated">
              <a:extLst>
                <a:ext uri="{FF2B5EF4-FFF2-40B4-BE49-F238E27FC236}">
                  <a16:creationId xmlns:a16="http://schemas.microsoft.com/office/drawing/2014/main" id="{77BF205A-D987-4CDB-88A5-3BE42066E62C}"/>
                </a:ext>
              </a:extLst>
            </p:cNvPr>
            <p:cNvPicPr>
              <a:picLocks noChangeAspect="1"/>
            </p:cNvPicPr>
            <p:nvPr/>
          </p:nvPicPr>
          <p:blipFill rotWithShape="1">
            <a:blip r:embed="rId14">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64" name="TextBox 63">
              <a:extLst>
                <a:ext uri="{FF2B5EF4-FFF2-40B4-BE49-F238E27FC236}">
                  <a16:creationId xmlns:a16="http://schemas.microsoft.com/office/drawing/2014/main" id="{FE1B22FA-388B-4B9C-8265-D9F3DA390EB7}"/>
                </a:ext>
              </a:extLst>
            </p:cNvPr>
            <p:cNvSpPr txBox="1"/>
            <p:nvPr/>
          </p:nvSpPr>
          <p:spPr>
            <a:xfrm>
              <a:off x="2105088" y="-1525825"/>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grpSp>
        <p:nvGrpSpPr>
          <p:cNvPr id="66" name="Group 65">
            <a:extLst>
              <a:ext uri="{FF2B5EF4-FFF2-40B4-BE49-F238E27FC236}">
                <a16:creationId xmlns:a16="http://schemas.microsoft.com/office/drawing/2014/main" id="{081AF3FC-C60B-436A-8C39-1355760B5D32}"/>
              </a:ext>
            </a:extLst>
          </p:cNvPr>
          <p:cNvGrpSpPr/>
          <p:nvPr/>
        </p:nvGrpSpPr>
        <p:grpSpPr>
          <a:xfrm>
            <a:off x="3188309" y="2033259"/>
            <a:ext cx="1460945" cy="1441884"/>
            <a:chOff x="835457" y="1951844"/>
            <a:chExt cx="1460945" cy="1441884"/>
          </a:xfrm>
        </p:grpSpPr>
        <p:sp>
          <p:nvSpPr>
            <p:cNvPr id="67" name="Speech Bubble: Rectangle 66">
              <a:extLst>
                <a:ext uri="{FF2B5EF4-FFF2-40B4-BE49-F238E27FC236}">
                  <a16:creationId xmlns:a16="http://schemas.microsoft.com/office/drawing/2014/main" id="{DC091653-1452-4024-B4F6-08176A799162}"/>
                </a:ext>
              </a:extLst>
            </p:cNvPr>
            <p:cNvSpPr/>
            <p:nvPr/>
          </p:nvSpPr>
          <p:spPr>
            <a:xfrm>
              <a:off x="842405" y="1951844"/>
              <a:ext cx="1436912" cy="1441884"/>
            </a:xfrm>
            <a:prstGeom prst="wedgeRectCallout">
              <a:avLst>
                <a:gd name="adj1" fmla="val 76961"/>
                <a:gd name="adj2" fmla="val 37405"/>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650DD86E-10AC-4170-9601-6D87881D6EF3}"/>
                </a:ext>
              </a:extLst>
            </p:cNvPr>
            <p:cNvSpPr txBox="1"/>
            <p:nvPr/>
          </p:nvSpPr>
          <p:spPr>
            <a:xfrm>
              <a:off x="835457" y="2058050"/>
              <a:ext cx="146094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223(a)(7)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B486AB9C-4517-42FB-AA43-72F6329887CC}"/>
              </a:ext>
            </a:extLst>
          </p:cNvPr>
          <p:cNvGrpSpPr/>
          <p:nvPr/>
        </p:nvGrpSpPr>
        <p:grpSpPr>
          <a:xfrm>
            <a:off x="9139009" y="2527988"/>
            <a:ext cx="1280485" cy="1320592"/>
            <a:chOff x="9139009" y="2527988"/>
            <a:chExt cx="1280485" cy="1320592"/>
          </a:xfrm>
        </p:grpSpPr>
        <p:sp>
          <p:nvSpPr>
            <p:cNvPr id="39" name="Speech Bubble: Rectangle 38">
              <a:extLst>
                <a:ext uri="{FF2B5EF4-FFF2-40B4-BE49-F238E27FC236}">
                  <a16:creationId xmlns:a16="http://schemas.microsoft.com/office/drawing/2014/main" id="{D5F738CB-D376-48B3-BE82-36D763434334}"/>
                </a:ext>
              </a:extLst>
            </p:cNvPr>
            <p:cNvSpPr/>
            <p:nvPr/>
          </p:nvSpPr>
          <p:spPr>
            <a:xfrm>
              <a:off x="9139009" y="2527988"/>
              <a:ext cx="1280485" cy="1320592"/>
            </a:xfrm>
            <a:prstGeom prst="wedgeRectCallout">
              <a:avLst>
                <a:gd name="adj1" fmla="val -87330"/>
                <a:gd name="adj2" fmla="val 4752"/>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520A3B85-0B79-4F47-A30E-A5935D709801}"/>
                </a:ext>
              </a:extLst>
            </p:cNvPr>
            <p:cNvSpPr txBox="1"/>
            <p:nvPr/>
          </p:nvSpPr>
          <p:spPr>
            <a:xfrm>
              <a:off x="9159769" y="2632609"/>
              <a:ext cx="1259725"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0" normalizeH="0" noProof="0" dirty="0">
                  <a:ln>
                    <a:noFill/>
                  </a:ln>
                  <a:solidFill>
                    <a:prstClr val="black"/>
                  </a:solidFill>
                  <a:effectLst/>
                  <a:uLnTx/>
                  <a:uFillTx/>
                  <a:latin typeface="Calibri" panose="020F0502020204030204"/>
                  <a:ea typeface="+mn-ea"/>
                  <a:cs typeface="+mn-cs"/>
                </a:rPr>
                <a:t>Existing Green </a:t>
              </a:r>
              <a:r>
                <a:rPr lang="en-US" sz="2200" b="1" u="sng" dirty="0">
                  <a:solidFill>
                    <a:prstClr val="black"/>
                  </a:solidFill>
                  <a:latin typeface="Calibri" panose="020F0502020204030204"/>
                </a:rPr>
                <a:t>MIP</a:t>
              </a:r>
              <a:endParaRPr kumimoji="0" lang="en-US" sz="2200" b="0" i="0" u="sng" strike="noStrike" kern="1200" spc="0" normalizeH="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2923D9E0-4E91-419A-89C3-50ED130F488B}"/>
              </a:ext>
            </a:extLst>
          </p:cNvPr>
          <p:cNvSpPr txBox="1"/>
          <p:nvPr/>
        </p:nvSpPr>
        <p:spPr>
          <a:xfrm>
            <a:off x="5163078" y="5454872"/>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38A14931-3E78-4F19-BA51-EA503A1314EE}"/>
              </a:ext>
            </a:extLst>
          </p:cNvPr>
          <p:cNvSpPr txBox="1"/>
          <p:nvPr/>
        </p:nvSpPr>
        <p:spPr>
          <a:xfrm>
            <a:off x="8346217" y="5454872"/>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X+1</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977B155C-F5AF-4695-9B06-64362AB65817}"/>
              </a:ext>
            </a:extLst>
          </p:cNvPr>
          <p:cNvGrpSpPr/>
          <p:nvPr/>
        </p:nvGrpSpPr>
        <p:grpSpPr>
          <a:xfrm>
            <a:off x="9397031" y="4341922"/>
            <a:ext cx="484191" cy="368253"/>
            <a:chOff x="10320130" y="3434811"/>
            <a:chExt cx="672549" cy="511509"/>
          </a:xfrm>
        </p:grpSpPr>
        <p:sp>
          <p:nvSpPr>
            <p:cNvPr id="41" name="Arrow: Pentagon 40">
              <a:extLst>
                <a:ext uri="{FF2B5EF4-FFF2-40B4-BE49-F238E27FC236}">
                  <a16:creationId xmlns:a16="http://schemas.microsoft.com/office/drawing/2014/main" id="{1CFB4EC2-F467-4725-909B-3450C46973E9}"/>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7A13552-4809-4076-B518-BF40F07B3E1C}"/>
                </a:ext>
              </a:extLst>
            </p:cNvPr>
            <p:cNvSpPr/>
            <p:nvPr/>
          </p:nvSpPr>
          <p:spPr>
            <a:xfrm>
              <a:off x="10320130" y="3434811"/>
              <a:ext cx="484191" cy="484191"/>
            </a:xfrm>
            <a:prstGeom prst="rect">
              <a:avLst/>
            </a:prstGeom>
            <a:blipFill rotWithShape="1">
              <a:blip r:embed="rId4"/>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47" name="Slide Number Placeholder 4">
            <a:extLst>
              <a:ext uri="{FF2B5EF4-FFF2-40B4-BE49-F238E27FC236}">
                <a16:creationId xmlns:a16="http://schemas.microsoft.com/office/drawing/2014/main" id="{8F37DF10-5C61-4B0B-AA3C-3D21CBD9579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52</a:t>
            </a:fld>
            <a:endParaRPr lang="en-US" b="1" dirty="0">
              <a:solidFill>
                <a:schemeClr val="tx1"/>
              </a:solidFill>
            </a:endParaRPr>
          </a:p>
        </p:txBody>
      </p:sp>
    </p:spTree>
    <p:extLst>
      <p:ext uri="{BB962C8B-B14F-4D97-AF65-F5344CB8AC3E}">
        <p14:creationId xmlns:p14="http://schemas.microsoft.com/office/powerpoint/2010/main" val="1824328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nvGrpSpPr>
          <p:cNvPr id="29" name="Group 28">
            <a:extLst>
              <a:ext uri="{FF2B5EF4-FFF2-40B4-BE49-F238E27FC236}">
                <a16:creationId xmlns:a16="http://schemas.microsoft.com/office/drawing/2014/main" id="{8974E639-0F28-40F1-B1DE-9358D4594670}"/>
              </a:ext>
            </a:extLst>
          </p:cNvPr>
          <p:cNvGrpSpPr/>
          <p:nvPr/>
        </p:nvGrpSpPr>
        <p:grpSpPr>
          <a:xfrm>
            <a:off x="5386182" y="4119283"/>
            <a:ext cx="6757218" cy="1304542"/>
            <a:chOff x="4060723" y="4119283"/>
            <a:chExt cx="6757218" cy="1304542"/>
          </a:xfrm>
        </p:grpSpPr>
        <p:sp>
          <p:nvSpPr>
            <p:cNvPr id="6" name="Rectangle 5">
              <a:extLst>
                <a:ext uri="{FF2B5EF4-FFF2-40B4-BE49-F238E27FC236}">
                  <a16:creationId xmlns:a16="http://schemas.microsoft.com/office/drawing/2014/main" id="{068E4454-A90E-445D-A9D4-47396B115762}"/>
                </a:ext>
              </a:extLst>
            </p:cNvPr>
            <p:cNvSpPr/>
            <p:nvPr/>
          </p:nvSpPr>
          <p:spPr>
            <a:xfrm>
              <a:off x="4060723" y="4684194"/>
              <a:ext cx="514227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uble Bracket 6">
              <a:extLst>
                <a:ext uri="{FF2B5EF4-FFF2-40B4-BE49-F238E27FC236}">
                  <a16:creationId xmlns:a16="http://schemas.microsoft.com/office/drawing/2014/main" id="{4C7CA855-86F0-42B4-A0C2-B1BEC131DFB1}"/>
                </a:ext>
              </a:extLst>
            </p:cNvPr>
            <p:cNvSpPr/>
            <p:nvPr/>
          </p:nvSpPr>
          <p:spPr>
            <a:xfrm>
              <a:off x="4153754" y="4490252"/>
              <a:ext cx="4947670" cy="933573"/>
            </a:xfrm>
            <a:prstGeom prst="bracketPair">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D0AAE860-1CBC-43EF-8F0F-D643C2C45FDF}"/>
                </a:ext>
              </a:extLst>
            </p:cNvPr>
            <p:cNvSpPr txBox="1"/>
            <p:nvPr/>
          </p:nvSpPr>
          <p:spPr>
            <a:xfrm>
              <a:off x="4268513"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8106984"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9191516" y="4684192"/>
              <a:ext cx="1219201"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9506152"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3146" y="4119283"/>
              <a:ext cx="744795" cy="744795"/>
            </a:xfrm>
            <a:prstGeom prst="rect">
              <a:avLst/>
            </a:prstGeom>
          </p:spPr>
        </p:pic>
      </p:grpSp>
      <p:grpSp>
        <p:nvGrpSpPr>
          <p:cNvPr id="30" name="Group 29">
            <a:extLst>
              <a:ext uri="{FF2B5EF4-FFF2-40B4-BE49-F238E27FC236}">
                <a16:creationId xmlns:a16="http://schemas.microsoft.com/office/drawing/2014/main" id="{12ED1364-6D5C-498A-87BF-FE8EFC32A3E2}"/>
              </a:ext>
            </a:extLst>
          </p:cNvPr>
          <p:cNvGrpSpPr/>
          <p:nvPr/>
        </p:nvGrpSpPr>
        <p:grpSpPr>
          <a:xfrm>
            <a:off x="7480075" y="4249783"/>
            <a:ext cx="1153888" cy="920908"/>
            <a:chOff x="6154616" y="4249783"/>
            <a:chExt cx="1153888" cy="920908"/>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4445" y="4249783"/>
              <a:ext cx="747414" cy="74741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6154616" y="4832137"/>
              <a:ext cx="11538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sp>
        <p:nvSpPr>
          <p:cNvPr id="27" name="Rectangle 26">
            <a:extLst>
              <a:ext uri="{FF2B5EF4-FFF2-40B4-BE49-F238E27FC236}">
                <a16:creationId xmlns:a16="http://schemas.microsoft.com/office/drawing/2014/main" id="{B05047C3-145D-464C-80C4-7A73FB13817A}"/>
              </a:ext>
            </a:extLst>
          </p:cNvPr>
          <p:cNvSpPr/>
          <p:nvPr/>
        </p:nvSpPr>
        <p:spPr>
          <a:xfrm>
            <a:off x="243392" y="4673183"/>
            <a:ext cx="5142272"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2D97065-E332-4151-902E-775334619F31}"/>
              </a:ext>
            </a:extLst>
          </p:cNvPr>
          <p:cNvSpPr txBox="1"/>
          <p:nvPr/>
        </p:nvSpPr>
        <p:spPr>
          <a:xfrm>
            <a:off x="4537296" y="4772372"/>
            <a:ext cx="864009" cy="369332"/>
          </a:xfrm>
          <a:prstGeom prst="rect">
            <a:avLst/>
          </a:prstGeom>
          <a:noFill/>
        </p:spPr>
        <p:txBody>
          <a:bodyPr wrap="square">
            <a:spAutoFit/>
          </a:bodyPr>
          <a:lstStyle/>
          <a:p>
            <a:r>
              <a:rPr lang="en-US" b="1" dirty="0">
                <a:solidFill>
                  <a:prstClr val="black"/>
                </a:solidFill>
                <a:latin typeface="Calibri" panose="020F0502020204030204"/>
              </a:rPr>
              <a:t>Dec 31</a:t>
            </a:r>
            <a:endParaRPr lang="en-US" dirty="0"/>
          </a:p>
        </p:txBody>
      </p:sp>
      <p:grpSp>
        <p:nvGrpSpPr>
          <p:cNvPr id="21" name="Group 20">
            <a:extLst>
              <a:ext uri="{FF2B5EF4-FFF2-40B4-BE49-F238E27FC236}">
                <a16:creationId xmlns:a16="http://schemas.microsoft.com/office/drawing/2014/main" id="{446D6064-6130-442C-8790-54F28CE5C0AE}"/>
              </a:ext>
            </a:extLst>
          </p:cNvPr>
          <p:cNvGrpSpPr/>
          <p:nvPr/>
        </p:nvGrpSpPr>
        <p:grpSpPr>
          <a:xfrm>
            <a:off x="2706497" y="2527988"/>
            <a:ext cx="1072482" cy="1384244"/>
            <a:chOff x="2374725" y="2527988"/>
            <a:chExt cx="1072482" cy="1384244"/>
          </a:xfrm>
        </p:grpSpPr>
        <p:pic>
          <p:nvPicPr>
            <p:cNvPr id="36" name="Graphic 35">
              <a:extLst>
                <a:ext uri="{FF2B5EF4-FFF2-40B4-BE49-F238E27FC236}">
                  <a16:creationId xmlns:a16="http://schemas.microsoft.com/office/drawing/2014/main" id="{EC312D65-D41D-4477-A44B-D68749555C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89937" y="3213910"/>
              <a:ext cx="698322" cy="698322"/>
            </a:xfrm>
            <a:prstGeom prst="rect">
              <a:avLst/>
            </a:prstGeom>
          </p:spPr>
        </p:pic>
        <p:sp>
          <p:nvSpPr>
            <p:cNvPr id="37" name="TextBox 36">
              <a:extLst>
                <a:ext uri="{FF2B5EF4-FFF2-40B4-BE49-F238E27FC236}">
                  <a16:creationId xmlns:a16="http://schemas.microsoft.com/office/drawing/2014/main" id="{B70844C7-9774-408D-9438-3F30B19320D7}"/>
                </a:ext>
              </a:extLst>
            </p:cNvPr>
            <p:cNvSpPr txBox="1"/>
            <p:nvPr/>
          </p:nvSpPr>
          <p:spPr>
            <a:xfrm>
              <a:off x="2374725" y="2527988"/>
              <a:ext cx="1072482" cy="707886"/>
            </a:xfrm>
            <a:prstGeom prst="rect">
              <a:avLst/>
            </a:prstGeom>
            <a:noFill/>
          </p:spPr>
          <p:txBody>
            <a:bodyPr wrap="square">
              <a:spAutoFit/>
            </a:bodyPr>
            <a:lstStyle/>
            <a:p>
              <a:pPr algn="ctr"/>
              <a:r>
                <a:rPr lang="en-US" sz="2000" b="1" dirty="0">
                  <a:solidFill>
                    <a:prstClr val="black"/>
                  </a:solidFill>
                  <a:latin typeface="Calibri" panose="020F0502020204030204"/>
                </a:rPr>
                <a:t>Initial Closing</a:t>
              </a:r>
              <a:endParaRPr lang="en-US" sz="2000" dirty="0"/>
            </a:p>
          </p:txBody>
        </p:sp>
        <p:pic>
          <p:nvPicPr>
            <p:cNvPr id="19" name="Graphic 18" descr="Signature with solid fill">
              <a:extLst>
                <a:ext uri="{FF2B5EF4-FFF2-40B4-BE49-F238E27FC236}">
                  <a16:creationId xmlns:a16="http://schemas.microsoft.com/office/drawing/2014/main" id="{43BF887A-7099-49B9-818D-6540026D4FD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97132" y="3082678"/>
              <a:ext cx="784930" cy="784930"/>
            </a:xfrm>
            <a:prstGeom prst="rect">
              <a:avLst/>
            </a:prstGeom>
          </p:spPr>
        </p:pic>
      </p:grpSp>
      <p:grpSp>
        <p:nvGrpSpPr>
          <p:cNvPr id="40" name="Group 39">
            <a:extLst>
              <a:ext uri="{FF2B5EF4-FFF2-40B4-BE49-F238E27FC236}">
                <a16:creationId xmlns:a16="http://schemas.microsoft.com/office/drawing/2014/main" id="{E0F1EB54-4A3F-4937-A40D-DE7909FDACDC}"/>
              </a:ext>
            </a:extLst>
          </p:cNvPr>
          <p:cNvGrpSpPr/>
          <p:nvPr/>
        </p:nvGrpSpPr>
        <p:grpSpPr>
          <a:xfrm>
            <a:off x="856891" y="2130184"/>
            <a:ext cx="1460945" cy="1441884"/>
            <a:chOff x="835457" y="1951844"/>
            <a:chExt cx="1460945" cy="1441884"/>
          </a:xfrm>
        </p:grpSpPr>
        <p:sp>
          <p:nvSpPr>
            <p:cNvPr id="54" name="Speech Bubble: Rectangle 53">
              <a:extLst>
                <a:ext uri="{FF2B5EF4-FFF2-40B4-BE49-F238E27FC236}">
                  <a16:creationId xmlns:a16="http://schemas.microsoft.com/office/drawing/2014/main" id="{6C675478-52E3-49E8-8803-70525E56499F}"/>
                </a:ext>
              </a:extLst>
            </p:cNvPr>
            <p:cNvSpPr/>
            <p:nvPr/>
          </p:nvSpPr>
          <p:spPr>
            <a:xfrm>
              <a:off x="842405" y="1951844"/>
              <a:ext cx="1436912" cy="1441884"/>
            </a:xfrm>
            <a:prstGeom prst="wedgeRectCallout">
              <a:avLst>
                <a:gd name="adj1" fmla="val 76961"/>
                <a:gd name="adj2" fmla="val 37405"/>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3120748E-6116-4237-94D2-3FB9429E035A}"/>
                </a:ext>
              </a:extLst>
            </p:cNvPr>
            <p:cNvSpPr txBox="1"/>
            <p:nvPr/>
          </p:nvSpPr>
          <p:spPr>
            <a:xfrm>
              <a:off x="835457" y="2058050"/>
              <a:ext cx="146094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223(a)(7)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p:txBody>
        </p:sp>
      </p:grpSp>
      <p:sp>
        <p:nvSpPr>
          <p:cNvPr id="16" name="Right Brace 15">
            <a:extLst>
              <a:ext uri="{FF2B5EF4-FFF2-40B4-BE49-F238E27FC236}">
                <a16:creationId xmlns:a16="http://schemas.microsoft.com/office/drawing/2014/main" id="{30590592-D7F1-4CD0-934B-55336CC8B99E}"/>
              </a:ext>
            </a:extLst>
          </p:cNvPr>
          <p:cNvSpPr/>
          <p:nvPr/>
        </p:nvSpPr>
        <p:spPr>
          <a:xfrm rot="16200000">
            <a:off x="2521966" y="1734796"/>
            <a:ext cx="544690" cy="5085804"/>
          </a:xfrm>
          <a:prstGeom prst="rightBrace">
            <a:avLst>
              <a:gd name="adj1" fmla="val 41017"/>
              <a:gd name="adj2" fmla="val 56136"/>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70EF1BA5-8B4E-4F51-AD8E-6F80BD7C791E}"/>
              </a:ext>
            </a:extLst>
          </p:cNvPr>
          <p:cNvSpPr txBox="1"/>
          <p:nvPr/>
        </p:nvSpPr>
        <p:spPr>
          <a:xfrm>
            <a:off x="251406"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grpSp>
        <p:nvGrpSpPr>
          <p:cNvPr id="5" name="Group 4">
            <a:extLst>
              <a:ext uri="{FF2B5EF4-FFF2-40B4-BE49-F238E27FC236}">
                <a16:creationId xmlns:a16="http://schemas.microsoft.com/office/drawing/2014/main" id="{578C1750-B918-4EB8-B42F-72AD12026BC9}"/>
              </a:ext>
            </a:extLst>
          </p:cNvPr>
          <p:cNvGrpSpPr/>
          <p:nvPr/>
        </p:nvGrpSpPr>
        <p:grpSpPr>
          <a:xfrm>
            <a:off x="4282726" y="1661612"/>
            <a:ext cx="3765253" cy="2142645"/>
            <a:chOff x="3892985" y="1856482"/>
            <a:chExt cx="3765253" cy="2142645"/>
          </a:xfrm>
        </p:grpSpPr>
        <p:pic>
          <p:nvPicPr>
            <p:cNvPr id="48" name="Picture 47">
              <a:extLst>
                <a:ext uri="{FF2B5EF4-FFF2-40B4-BE49-F238E27FC236}">
                  <a16:creationId xmlns:a16="http://schemas.microsoft.com/office/drawing/2014/main" id="{C10FDA07-F379-475A-A345-68CA86A90E3E}"/>
                </a:ext>
              </a:extLst>
            </p:cNvPr>
            <p:cNvPicPr>
              <a:picLocks noChangeAspect="1"/>
            </p:cNvPicPr>
            <p:nvPr/>
          </p:nvPicPr>
          <p:blipFill rotWithShape="1">
            <a:blip r:embed="rId13">
              <a:extLst>
                <a:ext uri="{28A0092B-C50C-407E-A947-70E740481C1C}">
                  <a14:useLocalDpi xmlns:a14="http://schemas.microsoft.com/office/drawing/2010/main" val="0"/>
                </a:ext>
              </a:extLst>
            </a:blip>
            <a:srcRect l="11751" t="27554" r="18251" b="17761"/>
            <a:stretch/>
          </p:blipFill>
          <p:spPr>
            <a:xfrm>
              <a:off x="3892985" y="2525178"/>
              <a:ext cx="1693726" cy="1320592"/>
            </a:xfrm>
            <a:prstGeom prst="rect">
              <a:avLst/>
            </a:prstGeom>
          </p:spPr>
        </p:pic>
        <p:grpSp>
          <p:nvGrpSpPr>
            <p:cNvPr id="49" name="Group 48">
              <a:extLst>
                <a:ext uri="{FF2B5EF4-FFF2-40B4-BE49-F238E27FC236}">
                  <a16:creationId xmlns:a16="http://schemas.microsoft.com/office/drawing/2014/main" id="{EA71F30A-8A66-4DCA-83B7-8A91B2F6ADF8}"/>
                </a:ext>
              </a:extLst>
            </p:cNvPr>
            <p:cNvGrpSpPr/>
            <p:nvPr/>
          </p:nvGrpSpPr>
          <p:grpSpPr>
            <a:xfrm>
              <a:off x="4807945" y="1856482"/>
              <a:ext cx="1897899" cy="986705"/>
              <a:chOff x="5655256" y="1758339"/>
              <a:chExt cx="2211426" cy="1151981"/>
            </a:xfrm>
          </p:grpSpPr>
          <p:pic>
            <p:nvPicPr>
              <p:cNvPr id="50" name="Picture 49" descr="Icon&#10;&#10;Description automatically generated">
                <a:extLst>
                  <a:ext uri="{FF2B5EF4-FFF2-40B4-BE49-F238E27FC236}">
                    <a16:creationId xmlns:a16="http://schemas.microsoft.com/office/drawing/2014/main" id="{0326C116-329B-46F1-9B65-3429E032A15D}"/>
                  </a:ext>
                </a:extLst>
              </p:cNvPr>
              <p:cNvPicPr>
                <a:picLocks noChangeAspect="1"/>
              </p:cNvPicPr>
              <p:nvPr/>
            </p:nvPicPr>
            <p:blipFill rotWithShape="1">
              <a:blip r:embed="rId14">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51" name="Graphic 50" descr="Checkmark with solid fill">
                <a:extLst>
                  <a:ext uri="{FF2B5EF4-FFF2-40B4-BE49-F238E27FC236}">
                    <a16:creationId xmlns:a16="http://schemas.microsoft.com/office/drawing/2014/main" id="{F89A7E02-47C5-4F1C-B272-1046D7870B6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48465" y="1758339"/>
                <a:ext cx="733321" cy="733321"/>
              </a:xfrm>
              <a:prstGeom prst="rect">
                <a:avLst/>
              </a:prstGeom>
            </p:spPr>
          </p:pic>
          <p:sp>
            <p:nvSpPr>
              <p:cNvPr id="52" name="TextBox 51">
                <a:extLst>
                  <a:ext uri="{FF2B5EF4-FFF2-40B4-BE49-F238E27FC236}">
                    <a16:creationId xmlns:a16="http://schemas.microsoft.com/office/drawing/2014/main" id="{0F3ADAB9-6A23-4932-B69D-7318D9991BA8}"/>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grpSp>
          <p:nvGrpSpPr>
            <p:cNvPr id="3" name="Group 2">
              <a:extLst>
                <a:ext uri="{FF2B5EF4-FFF2-40B4-BE49-F238E27FC236}">
                  <a16:creationId xmlns:a16="http://schemas.microsoft.com/office/drawing/2014/main" id="{15CC1AEC-55CB-4A33-8ADA-98D2D50232B6}"/>
                </a:ext>
              </a:extLst>
            </p:cNvPr>
            <p:cNvGrpSpPr/>
            <p:nvPr/>
          </p:nvGrpSpPr>
          <p:grpSpPr>
            <a:xfrm>
              <a:off x="5979094" y="2678535"/>
              <a:ext cx="1679144" cy="1320592"/>
              <a:chOff x="5979094" y="2678535"/>
              <a:chExt cx="1679144" cy="1320592"/>
            </a:xfrm>
          </p:grpSpPr>
          <p:sp>
            <p:nvSpPr>
              <p:cNvPr id="58" name="Speech Bubble: Rectangle 57">
                <a:extLst>
                  <a:ext uri="{FF2B5EF4-FFF2-40B4-BE49-F238E27FC236}">
                    <a16:creationId xmlns:a16="http://schemas.microsoft.com/office/drawing/2014/main" id="{452C2D45-42CD-40F8-9D83-A13715BCE5EA}"/>
                  </a:ext>
                </a:extLst>
              </p:cNvPr>
              <p:cNvSpPr/>
              <p:nvPr/>
            </p:nvSpPr>
            <p:spPr>
              <a:xfrm>
                <a:off x="5979094" y="2678535"/>
                <a:ext cx="1658384" cy="1320592"/>
              </a:xfrm>
              <a:prstGeom prst="wedgeRectCallout">
                <a:avLst>
                  <a:gd name="adj1" fmla="val -87330"/>
                  <a:gd name="adj2" fmla="val 4752"/>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A858A6C2-6FBE-482D-8D01-5C035990FC0A}"/>
                  </a:ext>
                </a:extLst>
              </p:cNvPr>
              <p:cNvSpPr txBox="1"/>
              <p:nvPr/>
            </p:nvSpPr>
            <p:spPr>
              <a:xfrm>
                <a:off x="5999854" y="2783156"/>
                <a:ext cx="1658384" cy="110799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spc="0" normalizeH="0" noProof="0" dirty="0">
                    <a:ln>
                      <a:noFill/>
                    </a:ln>
                    <a:solidFill>
                      <a:prstClr val="black"/>
                    </a:solidFill>
                    <a:effectLst/>
                    <a:uLnTx/>
                    <a:uFillTx/>
                    <a:latin typeface="Calibri" panose="020F0502020204030204"/>
                    <a:ea typeface="+mn-ea"/>
                    <a:cs typeface="+mn-cs"/>
                  </a:rPr>
                  <a:t>Existing Green </a:t>
                </a:r>
                <a:r>
                  <a:rPr kumimoji="0" lang="en-US" sz="2200" b="1" i="0" u="sng" strike="noStrike" kern="1200" spc="0" normalizeH="0" noProof="0" dirty="0">
                    <a:ln>
                      <a:noFill/>
                    </a:ln>
                    <a:solidFill>
                      <a:prstClr val="black"/>
                    </a:solidFill>
                    <a:effectLst/>
                    <a:uLnTx/>
                    <a:uFillTx/>
                    <a:latin typeface="Calibri" panose="020F0502020204030204"/>
                    <a:ea typeface="+mn-ea"/>
                    <a:cs typeface="+mn-cs"/>
                  </a:rPr>
                  <a:t>Certification</a:t>
                </a:r>
                <a:endParaRPr kumimoji="0" lang="en-US" sz="2200" b="0" i="0" u="sng" strike="noStrike" kern="1200" spc="0" normalizeH="0" noProof="0" dirty="0">
                  <a:ln>
                    <a:noFill/>
                  </a:ln>
                  <a:solidFill>
                    <a:prstClr val="black"/>
                  </a:solidFill>
                  <a:effectLst/>
                  <a:uLnTx/>
                  <a:uFillTx/>
                  <a:latin typeface="Calibri" panose="020F0502020204030204"/>
                  <a:ea typeface="+mn-ea"/>
                  <a:cs typeface="+mn-cs"/>
                </a:endParaRPr>
              </a:p>
            </p:txBody>
          </p:sp>
          <p:pic>
            <p:nvPicPr>
              <p:cNvPr id="60" name="Graphic 59">
                <a:extLst>
                  <a:ext uri="{FF2B5EF4-FFF2-40B4-BE49-F238E27FC236}">
                    <a16:creationId xmlns:a16="http://schemas.microsoft.com/office/drawing/2014/main" id="{AD547E3A-D46A-4F54-BDD6-38CA8F787F2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013669" y="2941487"/>
                <a:ext cx="544845" cy="544845"/>
              </a:xfrm>
              <a:prstGeom prst="rect">
                <a:avLst/>
              </a:prstGeom>
            </p:spPr>
          </p:pic>
        </p:grpSp>
      </p:grpSp>
      <p:grpSp>
        <p:nvGrpSpPr>
          <p:cNvPr id="11" name="Group 10">
            <a:extLst>
              <a:ext uri="{FF2B5EF4-FFF2-40B4-BE49-F238E27FC236}">
                <a16:creationId xmlns:a16="http://schemas.microsoft.com/office/drawing/2014/main" id="{5CE1602C-E335-4004-9901-DB91AE603170}"/>
              </a:ext>
            </a:extLst>
          </p:cNvPr>
          <p:cNvGrpSpPr/>
          <p:nvPr/>
        </p:nvGrpSpPr>
        <p:grpSpPr>
          <a:xfrm>
            <a:off x="2440090" y="5297754"/>
            <a:ext cx="9467684" cy="369332"/>
            <a:chOff x="2440090" y="5297754"/>
            <a:chExt cx="9467684" cy="369332"/>
          </a:xfrm>
        </p:grpSpPr>
        <p:sp>
          <p:nvSpPr>
            <p:cNvPr id="62" name="TextBox 61">
              <a:extLst>
                <a:ext uri="{FF2B5EF4-FFF2-40B4-BE49-F238E27FC236}">
                  <a16:creationId xmlns:a16="http://schemas.microsoft.com/office/drawing/2014/main" id="{3A64D119-927D-4FCD-BCDC-649B7EB7D9B3}"/>
                </a:ext>
              </a:extLst>
            </p:cNvPr>
            <p:cNvSpPr txBox="1"/>
            <p:nvPr/>
          </p:nvSpPr>
          <p:spPr>
            <a:xfrm>
              <a:off x="2440090"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22A7F962-6DFF-41D0-8250-F34BF75047BA}"/>
                </a:ext>
              </a:extLst>
            </p:cNvPr>
            <p:cNvSpPr txBox="1"/>
            <p:nvPr/>
          </p:nvSpPr>
          <p:spPr>
            <a:xfrm>
              <a:off x="7403410"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X+1</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AB56C2F-4325-417C-BA4E-05E5DA707D63}"/>
                </a:ext>
              </a:extLst>
            </p:cNvPr>
            <p:cNvSpPr txBox="1"/>
            <p:nvPr/>
          </p:nvSpPr>
          <p:spPr>
            <a:xfrm>
              <a:off x="10568885"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X+2</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id="{2662429F-606C-4B1C-906D-32C2BF856AA4}"/>
              </a:ext>
            </a:extLst>
          </p:cNvPr>
          <p:cNvGrpSpPr/>
          <p:nvPr/>
        </p:nvGrpSpPr>
        <p:grpSpPr>
          <a:xfrm>
            <a:off x="11628212" y="4162436"/>
            <a:ext cx="484191" cy="368253"/>
            <a:chOff x="10320130" y="3434811"/>
            <a:chExt cx="672549" cy="511509"/>
          </a:xfrm>
        </p:grpSpPr>
        <p:sp>
          <p:nvSpPr>
            <p:cNvPr id="47" name="Arrow: Pentagon 46">
              <a:extLst>
                <a:ext uri="{FF2B5EF4-FFF2-40B4-BE49-F238E27FC236}">
                  <a16:creationId xmlns:a16="http://schemas.microsoft.com/office/drawing/2014/main" id="{F4DF9236-BDEC-4C45-B180-1EEF01AEEAD6}"/>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ADE453B-9C86-4C95-84D3-9DED657DA49B}"/>
                </a:ext>
              </a:extLst>
            </p:cNvPr>
            <p:cNvSpPr/>
            <p:nvPr/>
          </p:nvSpPr>
          <p:spPr>
            <a:xfrm>
              <a:off x="10320130" y="3434811"/>
              <a:ext cx="484191" cy="484191"/>
            </a:xfrm>
            <a:prstGeom prst="rect">
              <a:avLst/>
            </a:prstGeom>
            <a:blipFill rotWithShape="1">
              <a:blip r:embed="rId4"/>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56" name="Slide Number Placeholder 4">
            <a:extLst>
              <a:ext uri="{FF2B5EF4-FFF2-40B4-BE49-F238E27FC236}">
                <a16:creationId xmlns:a16="http://schemas.microsoft.com/office/drawing/2014/main" id="{315CCAE9-FE67-4CCA-BB4A-2DF93609F52A}"/>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53</a:t>
            </a:fld>
            <a:endParaRPr lang="en-US" b="1" dirty="0">
              <a:solidFill>
                <a:schemeClr val="tx1"/>
              </a:solidFill>
            </a:endParaRPr>
          </a:p>
        </p:txBody>
      </p:sp>
    </p:spTree>
    <p:extLst>
      <p:ext uri="{BB962C8B-B14F-4D97-AF65-F5344CB8AC3E}">
        <p14:creationId xmlns:p14="http://schemas.microsoft.com/office/powerpoint/2010/main" val="27078172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nvGrpSpPr>
          <p:cNvPr id="29" name="Group 28">
            <a:extLst>
              <a:ext uri="{FF2B5EF4-FFF2-40B4-BE49-F238E27FC236}">
                <a16:creationId xmlns:a16="http://schemas.microsoft.com/office/drawing/2014/main" id="{8974E639-0F28-40F1-B1DE-9358D4594670}"/>
              </a:ext>
            </a:extLst>
          </p:cNvPr>
          <p:cNvGrpSpPr/>
          <p:nvPr/>
        </p:nvGrpSpPr>
        <p:grpSpPr>
          <a:xfrm>
            <a:off x="5386182" y="4119283"/>
            <a:ext cx="6757218" cy="1304542"/>
            <a:chOff x="4060723" y="4119283"/>
            <a:chExt cx="6757218" cy="1304542"/>
          </a:xfrm>
        </p:grpSpPr>
        <p:sp>
          <p:nvSpPr>
            <p:cNvPr id="6" name="Rectangle 5">
              <a:extLst>
                <a:ext uri="{FF2B5EF4-FFF2-40B4-BE49-F238E27FC236}">
                  <a16:creationId xmlns:a16="http://schemas.microsoft.com/office/drawing/2014/main" id="{068E4454-A90E-445D-A9D4-47396B115762}"/>
                </a:ext>
              </a:extLst>
            </p:cNvPr>
            <p:cNvSpPr/>
            <p:nvPr/>
          </p:nvSpPr>
          <p:spPr>
            <a:xfrm>
              <a:off x="4060723" y="4684194"/>
              <a:ext cx="514227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7" name="Double Bracket 6">
              <a:extLst>
                <a:ext uri="{FF2B5EF4-FFF2-40B4-BE49-F238E27FC236}">
                  <a16:creationId xmlns:a16="http://schemas.microsoft.com/office/drawing/2014/main" id="{4C7CA855-86F0-42B4-A0C2-B1BEC131DFB1}"/>
                </a:ext>
              </a:extLst>
            </p:cNvPr>
            <p:cNvSpPr/>
            <p:nvPr/>
          </p:nvSpPr>
          <p:spPr>
            <a:xfrm>
              <a:off x="4153754" y="4490252"/>
              <a:ext cx="4947670" cy="933573"/>
            </a:xfrm>
            <a:prstGeom prst="bracketPair">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D0AAE860-1CBC-43EF-8F0F-D643C2C45FDF}"/>
                </a:ext>
              </a:extLst>
            </p:cNvPr>
            <p:cNvSpPr txBox="1"/>
            <p:nvPr/>
          </p:nvSpPr>
          <p:spPr>
            <a:xfrm>
              <a:off x="4268513"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8106984"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9191516" y="4684192"/>
              <a:ext cx="1219201"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9506152" y="4772372"/>
              <a:ext cx="864009"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73146" y="4119283"/>
              <a:ext cx="744795" cy="744795"/>
            </a:xfrm>
            <a:prstGeom prst="rect">
              <a:avLst/>
            </a:prstGeom>
          </p:spPr>
        </p:pic>
      </p:grpSp>
      <p:grpSp>
        <p:nvGrpSpPr>
          <p:cNvPr id="30" name="Group 29">
            <a:extLst>
              <a:ext uri="{FF2B5EF4-FFF2-40B4-BE49-F238E27FC236}">
                <a16:creationId xmlns:a16="http://schemas.microsoft.com/office/drawing/2014/main" id="{12ED1364-6D5C-498A-87BF-FE8EFC32A3E2}"/>
              </a:ext>
            </a:extLst>
          </p:cNvPr>
          <p:cNvGrpSpPr/>
          <p:nvPr/>
        </p:nvGrpSpPr>
        <p:grpSpPr>
          <a:xfrm>
            <a:off x="7480075" y="4249783"/>
            <a:ext cx="1153888" cy="920908"/>
            <a:chOff x="6154616" y="4249783"/>
            <a:chExt cx="1153888" cy="920908"/>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4445" y="4249783"/>
              <a:ext cx="747414" cy="74741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6154616" y="4832137"/>
              <a:ext cx="11538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sp>
        <p:nvSpPr>
          <p:cNvPr id="37" name="TextBox 36">
            <a:extLst>
              <a:ext uri="{FF2B5EF4-FFF2-40B4-BE49-F238E27FC236}">
                <a16:creationId xmlns:a16="http://schemas.microsoft.com/office/drawing/2014/main" id="{B70844C7-9774-408D-9438-3F30B19320D7}"/>
              </a:ext>
            </a:extLst>
          </p:cNvPr>
          <p:cNvSpPr txBox="1"/>
          <p:nvPr/>
        </p:nvSpPr>
        <p:spPr>
          <a:xfrm>
            <a:off x="2543354" y="2039125"/>
            <a:ext cx="1436911" cy="1200329"/>
          </a:xfrm>
          <a:prstGeom prst="rect">
            <a:avLst/>
          </a:prstGeom>
          <a:noFill/>
        </p:spPr>
        <p:txBody>
          <a:bodyPr wrap="square">
            <a:spAutoFit/>
          </a:bodyPr>
          <a:lstStyle/>
          <a:p>
            <a:pPr algn="ctr"/>
            <a:r>
              <a:rPr lang="en-US" sz="2000" b="1" dirty="0">
                <a:solidFill>
                  <a:prstClr val="black"/>
                </a:solidFill>
                <a:latin typeface="Calibri" panose="020F0502020204030204"/>
              </a:rPr>
              <a:t>Installation Completion</a:t>
            </a:r>
          </a:p>
          <a:p>
            <a:pPr algn="ctr"/>
            <a:r>
              <a:rPr lang="en-US" sz="1600" b="1" dirty="0">
                <a:solidFill>
                  <a:prstClr val="black"/>
                </a:solidFill>
                <a:latin typeface="Calibri" panose="020F0502020204030204"/>
              </a:rPr>
              <a:t>(Non-Critical Repair Period)</a:t>
            </a:r>
            <a:endParaRPr lang="en-US" sz="1600" dirty="0"/>
          </a:p>
        </p:txBody>
      </p:sp>
      <p:grpSp>
        <p:nvGrpSpPr>
          <p:cNvPr id="40" name="Group 39">
            <a:extLst>
              <a:ext uri="{FF2B5EF4-FFF2-40B4-BE49-F238E27FC236}">
                <a16:creationId xmlns:a16="http://schemas.microsoft.com/office/drawing/2014/main" id="{E0F1EB54-4A3F-4937-A40D-DE7909FDACDC}"/>
              </a:ext>
            </a:extLst>
          </p:cNvPr>
          <p:cNvGrpSpPr/>
          <p:nvPr/>
        </p:nvGrpSpPr>
        <p:grpSpPr>
          <a:xfrm>
            <a:off x="856891" y="2130184"/>
            <a:ext cx="1460945" cy="1441884"/>
            <a:chOff x="835457" y="1951844"/>
            <a:chExt cx="1460945" cy="1441884"/>
          </a:xfrm>
        </p:grpSpPr>
        <p:sp>
          <p:nvSpPr>
            <p:cNvPr id="54" name="Speech Bubble: Rectangle 53">
              <a:extLst>
                <a:ext uri="{FF2B5EF4-FFF2-40B4-BE49-F238E27FC236}">
                  <a16:creationId xmlns:a16="http://schemas.microsoft.com/office/drawing/2014/main" id="{6C675478-52E3-49E8-8803-70525E56499F}"/>
                </a:ext>
              </a:extLst>
            </p:cNvPr>
            <p:cNvSpPr/>
            <p:nvPr/>
          </p:nvSpPr>
          <p:spPr>
            <a:xfrm>
              <a:off x="842405" y="1951844"/>
              <a:ext cx="1436912" cy="1441884"/>
            </a:xfrm>
            <a:prstGeom prst="wedgeRectCallout">
              <a:avLst>
                <a:gd name="adj1" fmla="val 76961"/>
                <a:gd name="adj2" fmla="val 37405"/>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3120748E-6116-4237-94D2-3FB9429E035A}"/>
                </a:ext>
              </a:extLst>
            </p:cNvPr>
            <p:cNvSpPr txBox="1"/>
            <p:nvPr/>
          </p:nvSpPr>
          <p:spPr>
            <a:xfrm>
              <a:off x="835457" y="2058050"/>
              <a:ext cx="146094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223(a)(7)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p:txBody>
        </p:sp>
      </p:grpSp>
      <p:sp>
        <p:nvSpPr>
          <p:cNvPr id="16" name="Right Brace 15">
            <a:extLst>
              <a:ext uri="{FF2B5EF4-FFF2-40B4-BE49-F238E27FC236}">
                <a16:creationId xmlns:a16="http://schemas.microsoft.com/office/drawing/2014/main" id="{30590592-D7F1-4CD0-934B-55336CC8B99E}"/>
              </a:ext>
            </a:extLst>
          </p:cNvPr>
          <p:cNvSpPr/>
          <p:nvPr/>
        </p:nvSpPr>
        <p:spPr>
          <a:xfrm rot="16200000">
            <a:off x="2517699" y="1730531"/>
            <a:ext cx="544690" cy="5094332"/>
          </a:xfrm>
          <a:prstGeom prst="rightBrace">
            <a:avLst>
              <a:gd name="adj1" fmla="val 41017"/>
              <a:gd name="adj2" fmla="val 58316"/>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a:extLst>
              <a:ext uri="{FF2B5EF4-FFF2-40B4-BE49-F238E27FC236}">
                <a16:creationId xmlns:a16="http://schemas.microsoft.com/office/drawing/2014/main" id="{F50F3307-239F-4C46-AF43-D2CD55F5A6D1}"/>
              </a:ext>
            </a:extLst>
          </p:cNvPr>
          <p:cNvGrpSpPr/>
          <p:nvPr/>
        </p:nvGrpSpPr>
        <p:grpSpPr>
          <a:xfrm>
            <a:off x="243392" y="4673183"/>
            <a:ext cx="5157913" cy="545691"/>
            <a:chOff x="243392" y="4673183"/>
            <a:chExt cx="5157913" cy="545691"/>
          </a:xfrm>
        </p:grpSpPr>
        <p:sp>
          <p:nvSpPr>
            <p:cNvPr id="27" name="Rectangle 26">
              <a:extLst>
                <a:ext uri="{FF2B5EF4-FFF2-40B4-BE49-F238E27FC236}">
                  <a16:creationId xmlns:a16="http://schemas.microsoft.com/office/drawing/2014/main" id="{B05047C3-145D-464C-80C4-7A73FB13817A}"/>
                </a:ext>
              </a:extLst>
            </p:cNvPr>
            <p:cNvSpPr/>
            <p:nvPr/>
          </p:nvSpPr>
          <p:spPr>
            <a:xfrm>
              <a:off x="243392" y="4673183"/>
              <a:ext cx="5142272"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2D97065-E332-4151-902E-775334619F31}"/>
                </a:ext>
              </a:extLst>
            </p:cNvPr>
            <p:cNvSpPr txBox="1"/>
            <p:nvPr/>
          </p:nvSpPr>
          <p:spPr>
            <a:xfrm>
              <a:off x="4537296" y="4772372"/>
              <a:ext cx="864009" cy="369332"/>
            </a:xfrm>
            <a:prstGeom prst="rect">
              <a:avLst/>
            </a:prstGeom>
            <a:noFill/>
          </p:spPr>
          <p:txBody>
            <a:bodyPr wrap="square">
              <a:spAutoFit/>
            </a:bodyPr>
            <a:lstStyle/>
            <a:p>
              <a:r>
                <a:rPr lang="en-US" b="1" dirty="0">
                  <a:solidFill>
                    <a:prstClr val="black"/>
                  </a:solidFill>
                  <a:latin typeface="Calibri" panose="020F0502020204030204"/>
                </a:rPr>
                <a:t>Dec 31</a:t>
              </a:r>
              <a:endParaRPr lang="en-US" dirty="0"/>
            </a:p>
          </p:txBody>
        </p:sp>
        <p:sp>
          <p:nvSpPr>
            <p:cNvPr id="57" name="TextBox 56">
              <a:extLst>
                <a:ext uri="{FF2B5EF4-FFF2-40B4-BE49-F238E27FC236}">
                  <a16:creationId xmlns:a16="http://schemas.microsoft.com/office/drawing/2014/main" id="{70EF1BA5-8B4E-4F51-AD8E-6F80BD7C791E}"/>
                </a:ext>
              </a:extLst>
            </p:cNvPr>
            <p:cNvSpPr txBox="1"/>
            <p:nvPr/>
          </p:nvSpPr>
          <p:spPr>
            <a:xfrm>
              <a:off x="251406" y="4772372"/>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grpSp>
      <p:pic>
        <p:nvPicPr>
          <p:cNvPr id="64" name="Graphic 63" descr="Tools with solid fill">
            <a:extLst>
              <a:ext uri="{FF2B5EF4-FFF2-40B4-BE49-F238E27FC236}">
                <a16:creationId xmlns:a16="http://schemas.microsoft.com/office/drawing/2014/main" id="{8956EF8D-4730-4432-854E-F8283A3B57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67521" y="3235127"/>
            <a:ext cx="735037" cy="735037"/>
          </a:xfrm>
          <a:prstGeom prst="rect">
            <a:avLst/>
          </a:prstGeom>
        </p:spPr>
      </p:pic>
      <p:grpSp>
        <p:nvGrpSpPr>
          <p:cNvPr id="15" name="Group 14">
            <a:extLst>
              <a:ext uri="{FF2B5EF4-FFF2-40B4-BE49-F238E27FC236}">
                <a16:creationId xmlns:a16="http://schemas.microsoft.com/office/drawing/2014/main" id="{788E3218-8513-4492-95DC-AD9F524E6354}"/>
              </a:ext>
            </a:extLst>
          </p:cNvPr>
          <p:cNvGrpSpPr/>
          <p:nvPr/>
        </p:nvGrpSpPr>
        <p:grpSpPr>
          <a:xfrm>
            <a:off x="4375916" y="1646622"/>
            <a:ext cx="4351855" cy="2303935"/>
            <a:chOff x="3892985" y="1856482"/>
            <a:chExt cx="4351855" cy="2303935"/>
          </a:xfrm>
        </p:grpSpPr>
        <p:pic>
          <p:nvPicPr>
            <p:cNvPr id="48" name="Picture 47">
              <a:extLst>
                <a:ext uri="{FF2B5EF4-FFF2-40B4-BE49-F238E27FC236}">
                  <a16:creationId xmlns:a16="http://schemas.microsoft.com/office/drawing/2014/main" id="{C10FDA07-F379-475A-A345-68CA86A90E3E}"/>
                </a:ext>
              </a:extLst>
            </p:cNvPr>
            <p:cNvPicPr>
              <a:picLocks noChangeAspect="1"/>
            </p:cNvPicPr>
            <p:nvPr/>
          </p:nvPicPr>
          <p:blipFill rotWithShape="1">
            <a:blip r:embed="rId11">
              <a:extLst>
                <a:ext uri="{28A0092B-C50C-407E-A947-70E740481C1C}">
                  <a14:useLocalDpi xmlns:a14="http://schemas.microsoft.com/office/drawing/2010/main" val="0"/>
                </a:ext>
              </a:extLst>
            </a:blip>
            <a:srcRect l="11751" t="27554" r="18251" b="17761"/>
            <a:stretch/>
          </p:blipFill>
          <p:spPr>
            <a:xfrm>
              <a:off x="3892985" y="2525178"/>
              <a:ext cx="1693726" cy="1320592"/>
            </a:xfrm>
            <a:prstGeom prst="rect">
              <a:avLst/>
            </a:prstGeom>
          </p:spPr>
        </p:pic>
        <p:sp>
          <p:nvSpPr>
            <p:cNvPr id="58" name="Speech Bubble: Rectangle 57">
              <a:extLst>
                <a:ext uri="{FF2B5EF4-FFF2-40B4-BE49-F238E27FC236}">
                  <a16:creationId xmlns:a16="http://schemas.microsoft.com/office/drawing/2014/main" id="{5A0A49C7-0449-4DF3-A2A6-5EDD47C263C9}"/>
                </a:ext>
              </a:extLst>
            </p:cNvPr>
            <p:cNvSpPr/>
            <p:nvPr/>
          </p:nvSpPr>
          <p:spPr>
            <a:xfrm>
              <a:off x="5979094" y="2649969"/>
              <a:ext cx="2070624" cy="1510448"/>
            </a:xfrm>
            <a:prstGeom prst="wedgeRectCallout">
              <a:avLst>
                <a:gd name="adj1" fmla="val -79700"/>
                <a:gd name="adj2" fmla="val -21284"/>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EB26F51B-6545-4FE8-808B-81ABFC99D36D}"/>
                </a:ext>
              </a:extLst>
            </p:cNvPr>
            <p:cNvSpPr txBox="1"/>
            <p:nvPr/>
          </p:nvSpPr>
          <p:spPr>
            <a:xfrm>
              <a:off x="6025976" y="2713867"/>
              <a:ext cx="2218864" cy="1446550"/>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200" b="1" i="0" u="none" strike="noStrike" kern="1200" spc="0" normalizeH="0" noProof="0" dirty="0">
                  <a:ln>
                    <a:noFill/>
                  </a:ln>
                  <a:solidFill>
                    <a:prstClr val="black"/>
                  </a:solidFill>
                  <a:effectLst/>
                  <a:uLnTx/>
                  <a:uFillTx/>
                  <a:latin typeface="Calibri" panose="020F0502020204030204"/>
                  <a:ea typeface="+mn-ea"/>
                  <a:cs typeface="+mn-cs"/>
                </a:rPr>
                <a:t>Need to install Submetering Devices to get 100% data.</a:t>
              </a:r>
              <a:endParaRPr kumimoji="0" lang="en-US" sz="2200" b="1" i="1" u="none" strike="noStrike" kern="1200" spc="0" normalizeH="0" noProof="0" dirty="0">
                <a:ln>
                  <a:noFill/>
                </a:ln>
                <a:solidFill>
                  <a:prstClr val="black"/>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771FE2C5-B840-4852-A455-2E0B0A5E1F80}"/>
                </a:ext>
              </a:extLst>
            </p:cNvPr>
            <p:cNvGrpSpPr/>
            <p:nvPr/>
          </p:nvGrpSpPr>
          <p:grpSpPr>
            <a:xfrm>
              <a:off x="4807945" y="1856482"/>
              <a:ext cx="1897899" cy="986705"/>
              <a:chOff x="5655256" y="1758339"/>
              <a:chExt cx="2211426" cy="1151981"/>
            </a:xfrm>
          </p:grpSpPr>
          <p:pic>
            <p:nvPicPr>
              <p:cNvPr id="66" name="Picture 65" descr="Icon&#10;&#10;Description automatically generated">
                <a:extLst>
                  <a:ext uri="{FF2B5EF4-FFF2-40B4-BE49-F238E27FC236}">
                    <a16:creationId xmlns:a16="http://schemas.microsoft.com/office/drawing/2014/main" id="{C63CA7D4-C5D9-4823-A790-FE0D55D57A01}"/>
                  </a:ext>
                </a:extLst>
              </p:cNvPr>
              <p:cNvPicPr>
                <a:picLocks noChangeAspect="1"/>
              </p:cNvPicPr>
              <p:nvPr/>
            </p:nvPicPr>
            <p:blipFill rotWithShape="1">
              <a:blip r:embed="rId12">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67" name="Graphic 66" descr="Checkmark with solid fill">
                <a:extLst>
                  <a:ext uri="{FF2B5EF4-FFF2-40B4-BE49-F238E27FC236}">
                    <a16:creationId xmlns:a16="http://schemas.microsoft.com/office/drawing/2014/main" id="{6ED68766-86DE-48C9-9594-540A754E6E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48465" y="1758339"/>
                <a:ext cx="733321" cy="733321"/>
              </a:xfrm>
              <a:prstGeom prst="rect">
                <a:avLst/>
              </a:prstGeom>
            </p:spPr>
          </p:pic>
          <p:sp>
            <p:nvSpPr>
              <p:cNvPr id="68" name="TextBox 67">
                <a:extLst>
                  <a:ext uri="{FF2B5EF4-FFF2-40B4-BE49-F238E27FC236}">
                    <a16:creationId xmlns:a16="http://schemas.microsoft.com/office/drawing/2014/main" id="{05609980-F48B-4287-B2D5-6EFB11B66A76}"/>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pic>
          <p:nvPicPr>
            <p:cNvPr id="14" name="Graphic 13" descr="Wireless router with solid fill">
              <a:extLst>
                <a:ext uri="{FF2B5EF4-FFF2-40B4-BE49-F238E27FC236}">
                  <a16:creationId xmlns:a16="http://schemas.microsoft.com/office/drawing/2014/main" id="{8667ECE8-E33C-4E04-8EE6-ADC093E10FA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54900" y="2130202"/>
              <a:ext cx="914400" cy="914400"/>
            </a:xfrm>
            <a:prstGeom prst="rect">
              <a:avLst/>
            </a:prstGeom>
          </p:spPr>
        </p:pic>
      </p:grpSp>
      <p:grpSp>
        <p:nvGrpSpPr>
          <p:cNvPr id="73" name="Group 72">
            <a:extLst>
              <a:ext uri="{FF2B5EF4-FFF2-40B4-BE49-F238E27FC236}">
                <a16:creationId xmlns:a16="http://schemas.microsoft.com/office/drawing/2014/main" id="{CD3C8869-9E27-4BA0-BBE1-A7043F463975}"/>
              </a:ext>
            </a:extLst>
          </p:cNvPr>
          <p:cNvGrpSpPr/>
          <p:nvPr/>
        </p:nvGrpSpPr>
        <p:grpSpPr>
          <a:xfrm>
            <a:off x="2440090" y="5297754"/>
            <a:ext cx="9467684" cy="369332"/>
            <a:chOff x="2440090" y="5297754"/>
            <a:chExt cx="9467684" cy="369332"/>
          </a:xfrm>
        </p:grpSpPr>
        <p:sp>
          <p:nvSpPr>
            <p:cNvPr id="74" name="TextBox 73">
              <a:extLst>
                <a:ext uri="{FF2B5EF4-FFF2-40B4-BE49-F238E27FC236}">
                  <a16:creationId xmlns:a16="http://schemas.microsoft.com/office/drawing/2014/main" id="{51B6125F-8C69-46BF-B41C-24CF6DE01CC3}"/>
                </a:ext>
              </a:extLst>
            </p:cNvPr>
            <p:cNvSpPr txBox="1"/>
            <p:nvPr/>
          </p:nvSpPr>
          <p:spPr>
            <a:xfrm>
              <a:off x="2440090"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A80C607C-0690-4DB4-8A16-F88B4CFF4BB0}"/>
                </a:ext>
              </a:extLst>
            </p:cNvPr>
            <p:cNvSpPr txBox="1"/>
            <p:nvPr/>
          </p:nvSpPr>
          <p:spPr>
            <a:xfrm>
              <a:off x="7403410"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X+1</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5C6A26DF-7D18-457B-A261-15FECA8288C8}"/>
                </a:ext>
              </a:extLst>
            </p:cNvPr>
            <p:cNvSpPr txBox="1"/>
            <p:nvPr/>
          </p:nvSpPr>
          <p:spPr>
            <a:xfrm>
              <a:off x="10568885" y="529775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X+2</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90F9E489-B690-43B8-97BC-8DA1F514CDD6}"/>
              </a:ext>
            </a:extLst>
          </p:cNvPr>
          <p:cNvGrpSpPr/>
          <p:nvPr/>
        </p:nvGrpSpPr>
        <p:grpSpPr>
          <a:xfrm>
            <a:off x="11628212" y="4162436"/>
            <a:ext cx="484191" cy="368253"/>
            <a:chOff x="10320130" y="3434811"/>
            <a:chExt cx="672549" cy="511509"/>
          </a:xfrm>
        </p:grpSpPr>
        <p:sp>
          <p:nvSpPr>
            <p:cNvPr id="84" name="Arrow: Pentagon 83">
              <a:extLst>
                <a:ext uri="{FF2B5EF4-FFF2-40B4-BE49-F238E27FC236}">
                  <a16:creationId xmlns:a16="http://schemas.microsoft.com/office/drawing/2014/main" id="{A525BCBE-84B8-4663-90EF-D1DD05064435}"/>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32DC7DF-2741-41AA-8C9D-D37185FD41C6}"/>
                </a:ext>
              </a:extLst>
            </p:cNvPr>
            <p:cNvSpPr/>
            <p:nvPr/>
          </p:nvSpPr>
          <p:spPr>
            <a:xfrm>
              <a:off x="10320130" y="3434811"/>
              <a:ext cx="484191" cy="484191"/>
            </a:xfrm>
            <a:prstGeom prst="rect">
              <a:avLst/>
            </a:prstGeom>
            <a:blipFill rotWithShape="1">
              <a:blip r:embed="rId4"/>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47" name="Slide Number Placeholder 4">
            <a:extLst>
              <a:ext uri="{FF2B5EF4-FFF2-40B4-BE49-F238E27FC236}">
                <a16:creationId xmlns:a16="http://schemas.microsoft.com/office/drawing/2014/main" id="{74486094-27EE-4BBF-BFB0-A8C57A1C3559}"/>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54</a:t>
            </a:fld>
            <a:endParaRPr lang="en-US" b="1" dirty="0">
              <a:solidFill>
                <a:schemeClr val="tx1"/>
              </a:solidFill>
            </a:endParaRPr>
          </a:p>
        </p:txBody>
      </p:sp>
    </p:spTree>
    <p:extLst>
      <p:ext uri="{BB962C8B-B14F-4D97-AF65-F5344CB8AC3E}">
        <p14:creationId xmlns:p14="http://schemas.microsoft.com/office/powerpoint/2010/main" val="65368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grpSp>
        <p:nvGrpSpPr>
          <p:cNvPr id="137" name="Group 136">
            <a:extLst>
              <a:ext uri="{FF2B5EF4-FFF2-40B4-BE49-F238E27FC236}">
                <a16:creationId xmlns:a16="http://schemas.microsoft.com/office/drawing/2014/main" id="{CA375040-09EF-4FC1-8F89-C76CE80580EB}"/>
              </a:ext>
            </a:extLst>
          </p:cNvPr>
          <p:cNvGrpSpPr/>
          <p:nvPr/>
        </p:nvGrpSpPr>
        <p:grpSpPr>
          <a:xfrm>
            <a:off x="1764100" y="98775"/>
            <a:ext cx="4249087" cy="1513985"/>
            <a:chOff x="2225455" y="98775"/>
            <a:chExt cx="4249087" cy="1513985"/>
          </a:xfrm>
        </p:grpSpPr>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grpSp>
        <p:nvGrpSpPr>
          <p:cNvPr id="144" name="Group 143">
            <a:extLst>
              <a:ext uri="{FF2B5EF4-FFF2-40B4-BE49-F238E27FC236}">
                <a16:creationId xmlns:a16="http://schemas.microsoft.com/office/drawing/2014/main" id="{131F5C39-8293-4F24-8987-D0E6BD5DEE2D}"/>
              </a:ext>
            </a:extLst>
          </p:cNvPr>
          <p:cNvGrpSpPr/>
          <p:nvPr/>
        </p:nvGrpSpPr>
        <p:grpSpPr>
          <a:xfrm>
            <a:off x="7185683" y="114760"/>
            <a:ext cx="4762925" cy="1513985"/>
            <a:chOff x="7185683" y="114760"/>
            <a:chExt cx="4762925" cy="1513985"/>
          </a:xfrm>
        </p:grpSpPr>
        <p:sp>
          <p:nvSpPr>
            <p:cNvPr id="140" name="Title 1">
              <a:extLst>
                <a:ext uri="{FF2B5EF4-FFF2-40B4-BE49-F238E27FC236}">
                  <a16:creationId xmlns:a16="http://schemas.microsoft.com/office/drawing/2014/main" id="{2B8427C5-A0F1-43B1-A7A5-B5D7297665D0}"/>
                </a:ext>
              </a:extLst>
            </p:cNvPr>
            <p:cNvSpPr txBox="1">
              <a:spLocks/>
            </p:cNvSpPr>
            <p:nvPr/>
          </p:nvSpPr>
          <p:spPr>
            <a:xfrm>
              <a:off x="8488786" y="114760"/>
              <a:ext cx="3459822"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Energy Star for Existing Buildings Certification</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141" name="Rectangle 140">
              <a:extLst>
                <a:ext uri="{FF2B5EF4-FFF2-40B4-BE49-F238E27FC236}">
                  <a16:creationId xmlns:a16="http://schemas.microsoft.com/office/drawing/2014/main" id="{1BCA8C32-D762-4AB5-B29B-FB76F50C0ACB}"/>
                </a:ext>
              </a:extLst>
            </p:cNvPr>
            <p:cNvSpPr/>
            <p:nvPr/>
          </p:nvSpPr>
          <p:spPr>
            <a:xfrm>
              <a:off x="7185683" y="290062"/>
              <a:ext cx="1155297" cy="1155297"/>
            </a:xfrm>
            <a:prstGeom prst="rect">
              <a:avLst/>
            </a:prstGeom>
            <a:blipFill>
              <a:blip r:embed="rId5"/>
              <a:srcRect/>
              <a:stretch>
                <a:fillRect t="-1000" b="-1000"/>
              </a:stretch>
            </a:blipFill>
            <a:ln w="19050">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43" name="TextBox 142">
            <a:extLst>
              <a:ext uri="{FF2B5EF4-FFF2-40B4-BE49-F238E27FC236}">
                <a16:creationId xmlns:a16="http://schemas.microsoft.com/office/drawing/2014/main" id="{E987782D-9DBE-4C51-8D67-2A0596FCB352}"/>
              </a:ext>
            </a:extLst>
          </p:cNvPr>
          <p:cNvSpPr txBox="1"/>
          <p:nvPr/>
        </p:nvSpPr>
        <p:spPr>
          <a:xfrm>
            <a:off x="5851830" y="477301"/>
            <a:ext cx="939180" cy="830997"/>
          </a:xfrm>
          <a:prstGeom prst="rect">
            <a:avLst/>
          </a:prstGeom>
          <a:noFill/>
        </p:spPr>
        <p:txBody>
          <a:bodyPr wrap="square">
            <a:spAutoFit/>
          </a:bodyPr>
          <a:lstStyle/>
          <a:p>
            <a:pPr algn="ctr"/>
            <a:r>
              <a:rPr lang="en-US" sz="4800" b="1" dirty="0">
                <a:solidFill>
                  <a:prstClr val="black"/>
                </a:solidFill>
                <a:latin typeface="Calibri" panose="020F0502020204030204"/>
              </a:rPr>
              <a:t>VS</a:t>
            </a:r>
            <a:endParaRPr lang="en-US" dirty="0"/>
          </a:p>
        </p:txBody>
      </p:sp>
      <p:grpSp>
        <p:nvGrpSpPr>
          <p:cNvPr id="59" name="Group 58">
            <a:extLst>
              <a:ext uri="{FF2B5EF4-FFF2-40B4-BE49-F238E27FC236}">
                <a16:creationId xmlns:a16="http://schemas.microsoft.com/office/drawing/2014/main" id="{0E73B6ED-C946-4E55-81DF-CD9B60190ACA}"/>
              </a:ext>
            </a:extLst>
          </p:cNvPr>
          <p:cNvGrpSpPr/>
          <p:nvPr/>
        </p:nvGrpSpPr>
        <p:grpSpPr>
          <a:xfrm>
            <a:off x="971654" y="2585254"/>
            <a:ext cx="4762925" cy="1513985"/>
            <a:chOff x="7185683" y="114760"/>
            <a:chExt cx="4762925" cy="1513985"/>
          </a:xfrm>
        </p:grpSpPr>
        <p:sp>
          <p:nvSpPr>
            <p:cNvPr id="60" name="Title 1">
              <a:extLst>
                <a:ext uri="{FF2B5EF4-FFF2-40B4-BE49-F238E27FC236}">
                  <a16:creationId xmlns:a16="http://schemas.microsoft.com/office/drawing/2014/main" id="{1831374E-3C3D-4E3D-9BF0-EFED541220DE}"/>
                </a:ext>
              </a:extLst>
            </p:cNvPr>
            <p:cNvSpPr txBox="1">
              <a:spLocks/>
            </p:cNvSpPr>
            <p:nvPr/>
          </p:nvSpPr>
          <p:spPr>
            <a:xfrm>
              <a:off x="8488786" y="114760"/>
              <a:ext cx="3459822" cy="151398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defRPr/>
              </a:pPr>
              <a:r>
                <a:rPr lang="en-US" sz="3200" b="1" dirty="0">
                  <a:solidFill>
                    <a:prstClr val="black"/>
                  </a:solidFill>
                  <a:latin typeface="Calibri Light" panose="020F0302020204030204"/>
                </a:rPr>
                <a:t>Timeline: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Energy Star for Existing Buildings Certification</a:t>
              </a:r>
            </a:p>
          </p:txBody>
        </p:sp>
        <p:sp>
          <p:nvSpPr>
            <p:cNvPr id="61" name="Rectangle 60">
              <a:extLst>
                <a:ext uri="{FF2B5EF4-FFF2-40B4-BE49-F238E27FC236}">
                  <a16:creationId xmlns:a16="http://schemas.microsoft.com/office/drawing/2014/main" id="{BB0BB67A-8486-454A-8786-6AFDC30AE6DE}"/>
                </a:ext>
              </a:extLst>
            </p:cNvPr>
            <p:cNvSpPr/>
            <p:nvPr/>
          </p:nvSpPr>
          <p:spPr>
            <a:xfrm>
              <a:off x="7185683" y="290062"/>
              <a:ext cx="1155297" cy="1155297"/>
            </a:xfrm>
            <a:prstGeom prst="rect">
              <a:avLst/>
            </a:prstGeom>
            <a:blipFill>
              <a:blip r:embed="rId5"/>
              <a:srcRect/>
              <a:stretch>
                <a:fillRect t="-1000" b="-1000"/>
              </a:stretch>
            </a:blipFill>
            <a:ln w="19050">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62" name="Group 61">
            <a:extLst>
              <a:ext uri="{FF2B5EF4-FFF2-40B4-BE49-F238E27FC236}">
                <a16:creationId xmlns:a16="http://schemas.microsoft.com/office/drawing/2014/main" id="{0CA5D2A5-FC5E-4F12-9034-943BBEC9C395}"/>
              </a:ext>
            </a:extLst>
          </p:cNvPr>
          <p:cNvGrpSpPr/>
          <p:nvPr/>
        </p:nvGrpSpPr>
        <p:grpSpPr>
          <a:xfrm>
            <a:off x="882050" y="4734369"/>
            <a:ext cx="4249087" cy="1513985"/>
            <a:chOff x="2225455" y="98775"/>
            <a:chExt cx="4249087" cy="1513985"/>
          </a:xfrm>
        </p:grpSpPr>
        <p:sp>
          <p:nvSpPr>
            <p:cNvPr id="63" name="Rectangle 62">
              <a:extLst>
                <a:ext uri="{FF2B5EF4-FFF2-40B4-BE49-F238E27FC236}">
                  <a16:creationId xmlns:a16="http://schemas.microsoft.com/office/drawing/2014/main" id="{D4F84F42-567D-4D1C-9A32-02EF5B53E514}"/>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5" name="Title 1">
              <a:extLst>
                <a:ext uri="{FF2B5EF4-FFF2-40B4-BE49-F238E27FC236}">
                  <a16:creationId xmlns:a16="http://schemas.microsoft.com/office/drawing/2014/main" id="{7190B025-9E33-4FAE-BD96-963D833E628E}"/>
                </a:ext>
              </a:extLst>
            </p:cNvPr>
            <p:cNvSpPr txBox="1">
              <a:spLocks/>
            </p:cNvSpPr>
            <p:nvPr/>
          </p:nvSpPr>
          <p:spPr>
            <a:xfrm>
              <a:off x="3707599" y="98775"/>
              <a:ext cx="2766943" cy="151398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spcAft>
                  <a:spcPts val="600"/>
                </a:spcAft>
                <a:defRPr/>
              </a:pPr>
              <a:r>
                <a:rPr lang="en-US" sz="3900" b="1" dirty="0">
                  <a:solidFill>
                    <a:prstClr val="black"/>
                  </a:solidFill>
                  <a:latin typeface="Calibri Light" panose="020F0302020204030204"/>
                </a:rPr>
                <a:t>Timeline:</a:t>
              </a:r>
              <a:endParaRPr kumimoji="0" lang="en-US" sz="3900" b="1" i="0" u="none" strike="noStrike" kern="1200" cap="all" spc="0" normalizeH="0" baseline="0" noProof="0" dirty="0">
                <a:ln>
                  <a:noFill/>
                </a:ln>
                <a:solidFill>
                  <a:prstClr val="black"/>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5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p>
          </p:txBody>
        </p:sp>
      </p:grpSp>
      <p:sp>
        <p:nvSpPr>
          <p:cNvPr id="66" name="TextBox 65">
            <a:extLst>
              <a:ext uri="{FF2B5EF4-FFF2-40B4-BE49-F238E27FC236}">
                <a16:creationId xmlns:a16="http://schemas.microsoft.com/office/drawing/2014/main" id="{DF689744-27C8-4533-82E7-50F6F1C91CAE}"/>
              </a:ext>
            </a:extLst>
          </p:cNvPr>
          <p:cNvSpPr txBox="1"/>
          <p:nvPr/>
        </p:nvSpPr>
        <p:spPr>
          <a:xfrm>
            <a:off x="6013187" y="2585254"/>
            <a:ext cx="5648726" cy="169277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First eligible 12-month period</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spc="0" normalizeH="0" noProof="0" dirty="0">
                <a:ln>
                  <a:noFill/>
                </a:ln>
                <a:solidFill>
                  <a:prstClr val="black"/>
                </a:solidFill>
                <a:effectLst/>
                <a:uLnTx/>
                <a:uFillTx/>
                <a:latin typeface="Calibri" panose="020F0502020204030204"/>
                <a:ea typeface="+mn-ea"/>
                <a:cs typeface="+mn-cs"/>
              </a:rPr>
              <a:t>Ending within the </a:t>
            </a:r>
            <a:r>
              <a:rPr lang="en-US" sz="2000" dirty="0">
                <a:solidFill>
                  <a:prstClr val="black"/>
                </a:solidFill>
                <a:latin typeface="Calibri" panose="020F0502020204030204"/>
              </a:rPr>
              <a:t>prior 6 months from Firm App</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Earliest 12 months after data becomes available (i.e., installation of submeters)</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Sustained 12 months of min. 80% occupancy.</a:t>
            </a:r>
          </a:p>
        </p:txBody>
      </p:sp>
      <p:sp>
        <p:nvSpPr>
          <p:cNvPr id="67" name="TextBox 66">
            <a:extLst>
              <a:ext uri="{FF2B5EF4-FFF2-40B4-BE49-F238E27FC236}">
                <a16:creationId xmlns:a16="http://schemas.microsoft.com/office/drawing/2014/main" id="{420B648B-EE66-4F44-B5CF-5A8419699FE5}"/>
              </a:ext>
            </a:extLst>
          </p:cNvPr>
          <p:cNvSpPr txBox="1"/>
          <p:nvPr/>
        </p:nvSpPr>
        <p:spPr>
          <a:xfrm>
            <a:off x="6013187" y="5024870"/>
            <a:ext cx="4707822" cy="76944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rPr>
              <a:t>First available calendar year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Calibri" panose="020F0502020204030204"/>
              </a:rPr>
              <a:t>i.e., Jan to Dec</a:t>
            </a:r>
            <a:endParaRPr kumimoji="0" lang="en-US" sz="200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22" name="Slide Number Placeholder 4">
            <a:extLst>
              <a:ext uri="{FF2B5EF4-FFF2-40B4-BE49-F238E27FC236}">
                <a16:creationId xmlns:a16="http://schemas.microsoft.com/office/drawing/2014/main" id="{A032CA99-740A-46B0-B88F-F66B6AAAEAFA}"/>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55</a:t>
            </a:fld>
            <a:endParaRPr lang="en-US" b="1" dirty="0">
              <a:solidFill>
                <a:schemeClr val="tx1"/>
              </a:solidFill>
            </a:endParaRPr>
          </a:p>
        </p:txBody>
      </p:sp>
    </p:spTree>
    <p:extLst>
      <p:ext uri="{BB962C8B-B14F-4D97-AF65-F5344CB8AC3E}">
        <p14:creationId xmlns:p14="http://schemas.microsoft.com/office/powerpoint/2010/main" val="3093204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grpSp>
        <p:nvGrpSpPr>
          <p:cNvPr id="4" name="Group 3">
            <a:extLst>
              <a:ext uri="{FF2B5EF4-FFF2-40B4-BE49-F238E27FC236}">
                <a16:creationId xmlns:a16="http://schemas.microsoft.com/office/drawing/2014/main" id="{FAC07504-3560-4B7A-9B74-94C86AE09FE5}"/>
              </a:ext>
            </a:extLst>
          </p:cNvPr>
          <p:cNvGrpSpPr/>
          <p:nvPr/>
        </p:nvGrpSpPr>
        <p:grpSpPr>
          <a:xfrm>
            <a:off x="1431131" y="4741160"/>
            <a:ext cx="6863892" cy="1826864"/>
            <a:chOff x="1431131" y="4741160"/>
            <a:chExt cx="6863892" cy="1826864"/>
          </a:xfrm>
        </p:grpSpPr>
        <p:sp>
          <p:nvSpPr>
            <p:cNvPr id="88" name="Rectangle 87">
              <a:extLst>
                <a:ext uri="{FF2B5EF4-FFF2-40B4-BE49-F238E27FC236}">
                  <a16:creationId xmlns:a16="http://schemas.microsoft.com/office/drawing/2014/main" id="{BC757545-6A86-48C1-9C81-12FB8EA685DE}"/>
                </a:ext>
              </a:extLst>
            </p:cNvPr>
            <p:cNvSpPr/>
            <p:nvPr/>
          </p:nvSpPr>
          <p:spPr>
            <a:xfrm>
              <a:off x="6589665" y="5614102"/>
              <a:ext cx="1219201" cy="54569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E5C3ECA9-A289-415D-B8FB-4B0577B73F26}"/>
                </a:ext>
              </a:extLst>
            </p:cNvPr>
            <p:cNvSpPr txBox="1"/>
            <p:nvPr/>
          </p:nvSpPr>
          <p:spPr>
            <a:xfrm>
              <a:off x="2925301" y="5247464"/>
              <a:ext cx="261992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spc="0" normalizeH="0" noProof="0" dirty="0">
                  <a:ln>
                    <a:noFill/>
                  </a:ln>
                  <a:solidFill>
                    <a:prstClr val="black"/>
                  </a:solidFill>
                  <a:effectLst/>
                  <a:uLnTx/>
                  <a:uFillTx/>
                  <a:latin typeface="Calibri" panose="020F0502020204030204"/>
                  <a:ea typeface="+mn-ea"/>
                  <a:cs typeface="+mn-cs"/>
                </a:rPr>
                <a:t>First Available </a:t>
              </a:r>
              <a:r>
                <a:rPr kumimoji="0" lang="en-US" sz="1800" b="1" i="1" u="sng" strike="noStrike" kern="1200" spc="0" normalizeH="0" noProof="0" dirty="0">
                  <a:ln>
                    <a:noFill/>
                  </a:ln>
                  <a:solidFill>
                    <a:prstClr val="black"/>
                  </a:solidFill>
                  <a:effectLst/>
                  <a:uLnTx/>
                  <a:uFillTx/>
                  <a:latin typeface="Calibri" panose="020F0502020204030204"/>
                  <a:ea typeface="+mn-ea"/>
                  <a:cs typeface="+mn-cs"/>
                </a:rPr>
                <a:t>12 months</a:t>
              </a:r>
              <a:endParaRPr kumimoji="0" lang="en-US" sz="1800" b="0" i="1" u="sng" strike="noStrike" kern="1200" spc="0" normalizeH="0" noProof="0" dirty="0">
                <a:ln>
                  <a:noFill/>
                </a:ln>
                <a:solidFill>
                  <a:prstClr val="black"/>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C576A6E4-F059-4130-856A-FB63A507BFA5}"/>
                </a:ext>
              </a:extLst>
            </p:cNvPr>
            <p:cNvSpPr txBox="1"/>
            <p:nvPr/>
          </p:nvSpPr>
          <p:spPr>
            <a:xfrm>
              <a:off x="6571578" y="6198692"/>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+3 months</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EC2CD6AC-4B53-4400-9B59-C7982C5120BF}"/>
                </a:ext>
              </a:extLst>
            </p:cNvPr>
            <p:cNvSpPr/>
            <p:nvPr/>
          </p:nvSpPr>
          <p:spPr>
            <a:xfrm>
              <a:off x="1431131" y="5614282"/>
              <a:ext cx="5142272" cy="545691"/>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66AD6BFB-D74C-4F1C-B65B-24BE64766EEB}"/>
                </a:ext>
              </a:extLst>
            </p:cNvPr>
            <p:cNvSpPr txBox="1"/>
            <p:nvPr/>
          </p:nvSpPr>
          <p:spPr>
            <a:xfrm>
              <a:off x="5725035" y="5713471"/>
              <a:ext cx="864009" cy="369332"/>
            </a:xfrm>
            <a:prstGeom prst="rect">
              <a:avLst/>
            </a:prstGeom>
            <a:noFill/>
          </p:spPr>
          <p:txBody>
            <a:bodyPr wrap="square">
              <a:spAutoFit/>
            </a:bodyPr>
            <a:lstStyle/>
            <a:p>
              <a:r>
                <a:rPr lang="en-US" b="1" dirty="0">
                  <a:solidFill>
                    <a:prstClr val="black"/>
                  </a:solidFill>
                  <a:latin typeface="Calibri" panose="020F0502020204030204"/>
                </a:rPr>
                <a:t>Feb 18</a:t>
              </a:r>
              <a:endParaRPr lang="en-US" dirty="0"/>
            </a:p>
          </p:txBody>
        </p:sp>
        <p:sp>
          <p:nvSpPr>
            <p:cNvPr id="94" name="TextBox 93">
              <a:extLst>
                <a:ext uri="{FF2B5EF4-FFF2-40B4-BE49-F238E27FC236}">
                  <a16:creationId xmlns:a16="http://schemas.microsoft.com/office/drawing/2014/main" id="{2FA7AF55-2C0F-4870-88A4-F67A7AB1E946}"/>
                </a:ext>
              </a:extLst>
            </p:cNvPr>
            <p:cNvSpPr txBox="1"/>
            <p:nvPr/>
          </p:nvSpPr>
          <p:spPr>
            <a:xfrm>
              <a:off x="1765146" y="5713471"/>
              <a:ext cx="864009" cy="369332"/>
            </a:xfrm>
            <a:prstGeom prst="rect">
              <a:avLst/>
            </a:prstGeom>
            <a:noFill/>
          </p:spPr>
          <p:txBody>
            <a:bodyPr wrap="square">
              <a:spAutoFit/>
            </a:bodyPr>
            <a:lstStyle/>
            <a:p>
              <a:r>
                <a:rPr lang="en-US" b="1" dirty="0">
                  <a:solidFill>
                    <a:prstClr val="black"/>
                  </a:solidFill>
                  <a:latin typeface="Calibri" panose="020F0502020204030204"/>
                </a:rPr>
                <a:t>Mar 18</a:t>
              </a:r>
              <a:endParaRPr lang="en-US" dirty="0"/>
            </a:p>
          </p:txBody>
        </p:sp>
        <p:grpSp>
          <p:nvGrpSpPr>
            <p:cNvPr id="120" name="Group 119">
              <a:extLst>
                <a:ext uri="{FF2B5EF4-FFF2-40B4-BE49-F238E27FC236}">
                  <a16:creationId xmlns:a16="http://schemas.microsoft.com/office/drawing/2014/main" id="{51DE838B-E075-40AD-9C2D-B747C271D6A9}"/>
                </a:ext>
              </a:extLst>
            </p:cNvPr>
            <p:cNvGrpSpPr/>
            <p:nvPr/>
          </p:nvGrpSpPr>
          <p:grpSpPr>
            <a:xfrm>
              <a:off x="3304133" y="5678836"/>
              <a:ext cx="1448310" cy="446502"/>
              <a:chOff x="3304133" y="5678836"/>
              <a:chExt cx="1448310" cy="446502"/>
            </a:xfrm>
          </p:grpSpPr>
          <p:pic>
            <p:nvPicPr>
              <p:cNvPr id="96" name="Graphic 95" descr="Statistics with solid fill">
                <a:extLst>
                  <a:ext uri="{FF2B5EF4-FFF2-40B4-BE49-F238E27FC236}">
                    <a16:creationId xmlns:a16="http://schemas.microsoft.com/office/drawing/2014/main" id="{635E053E-A13B-41F7-9305-4AD4FC1BCE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4133" y="5678836"/>
                <a:ext cx="446502" cy="446502"/>
              </a:xfrm>
              <a:prstGeom prst="rect">
                <a:avLst/>
              </a:prstGeom>
            </p:spPr>
          </p:pic>
          <p:sp>
            <p:nvSpPr>
              <p:cNvPr id="97" name="TextBox 96">
                <a:extLst>
                  <a:ext uri="{FF2B5EF4-FFF2-40B4-BE49-F238E27FC236}">
                    <a16:creationId xmlns:a16="http://schemas.microsoft.com/office/drawing/2014/main" id="{11CAE21F-B42A-47FE-89AA-31547627E856}"/>
                  </a:ext>
                </a:extLst>
              </p:cNvPr>
              <p:cNvSpPr txBox="1"/>
              <p:nvPr/>
            </p:nvSpPr>
            <p:spPr>
              <a:xfrm>
                <a:off x="3598555" y="5716541"/>
                <a:ext cx="11538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pic>
          <p:nvPicPr>
            <p:cNvPr id="105" name="Graphic 104" descr="Play with solid fill">
              <a:extLst>
                <a:ext uri="{FF2B5EF4-FFF2-40B4-BE49-F238E27FC236}">
                  <a16:creationId xmlns:a16="http://schemas.microsoft.com/office/drawing/2014/main" id="{5DB7413C-82BA-47F5-8AD8-1E3D76298F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1885" y="5725124"/>
              <a:ext cx="346765" cy="346765"/>
            </a:xfrm>
            <a:prstGeom prst="rect">
              <a:avLst/>
            </a:prstGeom>
          </p:spPr>
        </p:pic>
        <p:pic>
          <p:nvPicPr>
            <p:cNvPr id="106" name="Graphic 105" descr="Stop with solid fill">
              <a:extLst>
                <a:ext uri="{FF2B5EF4-FFF2-40B4-BE49-F238E27FC236}">
                  <a16:creationId xmlns:a16="http://schemas.microsoft.com/office/drawing/2014/main" id="{E26FD337-66A5-4B5A-A0BD-19203CE270C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478699" y="5752343"/>
              <a:ext cx="287254" cy="287254"/>
            </a:xfrm>
            <a:prstGeom prst="rect">
              <a:avLst/>
            </a:prstGeom>
          </p:spPr>
        </p:pic>
        <p:sp>
          <p:nvSpPr>
            <p:cNvPr id="107" name="TextBox 106">
              <a:extLst>
                <a:ext uri="{FF2B5EF4-FFF2-40B4-BE49-F238E27FC236}">
                  <a16:creationId xmlns:a16="http://schemas.microsoft.com/office/drawing/2014/main" id="{268B27AD-E0A4-4E58-BE71-59942F56E6E5}"/>
                </a:ext>
              </a:extLst>
            </p:cNvPr>
            <p:cNvSpPr txBox="1"/>
            <p:nvPr/>
          </p:nvSpPr>
          <p:spPr>
            <a:xfrm>
              <a:off x="6907418" y="5713471"/>
              <a:ext cx="1038164" cy="369332"/>
            </a:xfrm>
            <a:prstGeom prst="rect">
              <a:avLst/>
            </a:prstGeom>
            <a:noFill/>
          </p:spPr>
          <p:txBody>
            <a:bodyPr wrap="square">
              <a:spAutoFit/>
            </a:bodyPr>
            <a:lstStyle/>
            <a:p>
              <a:r>
                <a:rPr lang="en-US" b="1" dirty="0">
                  <a:solidFill>
                    <a:prstClr val="black"/>
                  </a:solidFill>
                  <a:latin typeface="Calibri" panose="020F0502020204030204"/>
                </a:rPr>
                <a:t>May 18</a:t>
              </a:r>
              <a:endParaRPr lang="en-US" dirty="0"/>
            </a:p>
          </p:txBody>
        </p:sp>
        <p:grpSp>
          <p:nvGrpSpPr>
            <p:cNvPr id="118" name="Group 117">
              <a:extLst>
                <a:ext uri="{FF2B5EF4-FFF2-40B4-BE49-F238E27FC236}">
                  <a16:creationId xmlns:a16="http://schemas.microsoft.com/office/drawing/2014/main" id="{B37836A5-E999-4D80-A380-CA70BB8D5F73}"/>
                </a:ext>
              </a:extLst>
            </p:cNvPr>
            <p:cNvGrpSpPr/>
            <p:nvPr/>
          </p:nvGrpSpPr>
          <p:grpSpPr>
            <a:xfrm>
              <a:off x="7185683" y="4741160"/>
              <a:ext cx="1109340" cy="1109340"/>
              <a:chOff x="7185683" y="4741160"/>
              <a:chExt cx="1109340" cy="1109340"/>
            </a:xfrm>
          </p:grpSpPr>
          <p:pic>
            <p:nvPicPr>
              <p:cNvPr id="113" name="Graphic 112" descr="Flag1 with solid fill">
                <a:extLst>
                  <a:ext uri="{FF2B5EF4-FFF2-40B4-BE49-F238E27FC236}">
                    <a16:creationId xmlns:a16="http://schemas.microsoft.com/office/drawing/2014/main" id="{67A34738-1BE6-4362-B1FA-93366361A2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85683" y="4741160"/>
                <a:ext cx="1109340" cy="1109340"/>
              </a:xfrm>
              <a:prstGeom prst="rect">
                <a:avLst/>
              </a:prstGeom>
            </p:spPr>
          </p:pic>
          <p:sp>
            <p:nvSpPr>
              <p:cNvPr id="115" name="Arrow: Pentagon 114">
                <a:extLst>
                  <a:ext uri="{FF2B5EF4-FFF2-40B4-BE49-F238E27FC236}">
                    <a16:creationId xmlns:a16="http://schemas.microsoft.com/office/drawing/2014/main" id="{75D5CADD-193C-4279-9F78-75877C7218F7}"/>
                  </a:ext>
                </a:extLst>
              </p:cNvPr>
              <p:cNvSpPr/>
              <p:nvPr/>
            </p:nvSpPr>
            <p:spPr>
              <a:xfrm>
                <a:off x="7528439" y="4839717"/>
                <a:ext cx="721181" cy="519204"/>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CD1947A7-E524-4C18-BD3F-31D86865A365}"/>
                  </a:ext>
                </a:extLst>
              </p:cNvPr>
              <p:cNvSpPr/>
              <p:nvPr/>
            </p:nvSpPr>
            <p:spPr>
              <a:xfrm>
                <a:off x="7564158" y="4872861"/>
                <a:ext cx="454194" cy="454194"/>
              </a:xfrm>
              <a:prstGeom prst="rect">
                <a:avLst/>
              </a:prstGeom>
              <a:blipFill>
                <a:blip r:embed="rId12"/>
                <a:srcRect/>
                <a:stretch>
                  <a:fillRect t="-1000" b="-1000"/>
                </a:stretch>
              </a:blipFill>
              <a:ln w="19050">
                <a:solidFill>
                  <a:schemeClr val="bg1"/>
                </a:solid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grpSp>
        <p:nvGrpSpPr>
          <p:cNvPr id="126" name="Group 125">
            <a:extLst>
              <a:ext uri="{FF2B5EF4-FFF2-40B4-BE49-F238E27FC236}">
                <a16:creationId xmlns:a16="http://schemas.microsoft.com/office/drawing/2014/main" id="{4F31CA83-0EBF-41B9-AD3C-B312C72BB289}"/>
              </a:ext>
            </a:extLst>
          </p:cNvPr>
          <p:cNvGrpSpPr/>
          <p:nvPr/>
        </p:nvGrpSpPr>
        <p:grpSpPr>
          <a:xfrm>
            <a:off x="242878" y="2637354"/>
            <a:ext cx="12004002" cy="2188933"/>
            <a:chOff x="242878" y="2754800"/>
            <a:chExt cx="12004002" cy="2188933"/>
          </a:xfrm>
        </p:grpSpPr>
        <p:sp>
          <p:nvSpPr>
            <p:cNvPr id="37" name="TextBox 36">
              <a:extLst>
                <a:ext uri="{FF2B5EF4-FFF2-40B4-BE49-F238E27FC236}">
                  <a16:creationId xmlns:a16="http://schemas.microsoft.com/office/drawing/2014/main" id="{B70844C7-9774-408D-9438-3F30B19320D7}"/>
                </a:ext>
              </a:extLst>
            </p:cNvPr>
            <p:cNvSpPr txBox="1"/>
            <p:nvPr/>
          </p:nvSpPr>
          <p:spPr>
            <a:xfrm>
              <a:off x="1831575" y="2754800"/>
              <a:ext cx="1436911" cy="1015663"/>
            </a:xfrm>
            <a:prstGeom prst="rect">
              <a:avLst/>
            </a:prstGeom>
            <a:noFill/>
          </p:spPr>
          <p:txBody>
            <a:bodyPr wrap="square">
              <a:spAutoFit/>
            </a:bodyPr>
            <a:lstStyle/>
            <a:p>
              <a:pPr algn="ctr"/>
              <a:r>
                <a:rPr lang="en-US" sz="2000" b="1" dirty="0">
                  <a:solidFill>
                    <a:prstClr val="black"/>
                  </a:solidFill>
                  <a:latin typeface="Calibri" panose="020F0502020204030204"/>
                </a:rPr>
                <a:t>Installation Completion Date</a:t>
              </a:r>
            </a:p>
          </p:txBody>
        </p:sp>
        <p:pic>
          <p:nvPicPr>
            <p:cNvPr id="64" name="Graphic 63" descr="Tools with solid fill">
              <a:extLst>
                <a:ext uri="{FF2B5EF4-FFF2-40B4-BE49-F238E27FC236}">
                  <a16:creationId xmlns:a16="http://schemas.microsoft.com/office/drawing/2014/main" id="{8956EF8D-4730-4432-854E-F8283A3B57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6538" y="2913000"/>
              <a:ext cx="735037" cy="735037"/>
            </a:xfrm>
            <a:prstGeom prst="rect">
              <a:avLst/>
            </a:prstGeom>
          </p:spPr>
        </p:pic>
        <p:sp>
          <p:nvSpPr>
            <p:cNvPr id="84" name="Rectangle 83">
              <a:extLst>
                <a:ext uri="{FF2B5EF4-FFF2-40B4-BE49-F238E27FC236}">
                  <a16:creationId xmlns:a16="http://schemas.microsoft.com/office/drawing/2014/main" id="{A70C0ECC-51B8-468B-A66B-31350D762C58}"/>
                </a:ext>
              </a:extLst>
            </p:cNvPr>
            <p:cNvSpPr/>
            <p:nvPr/>
          </p:nvSpPr>
          <p:spPr>
            <a:xfrm>
              <a:off x="5385668" y="4193742"/>
              <a:ext cx="514227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5" name="Double Bracket 84">
              <a:extLst>
                <a:ext uri="{FF2B5EF4-FFF2-40B4-BE49-F238E27FC236}">
                  <a16:creationId xmlns:a16="http://schemas.microsoft.com/office/drawing/2014/main" id="{F916B93F-D15E-4E75-89C1-28121830BB90}"/>
                </a:ext>
              </a:extLst>
            </p:cNvPr>
            <p:cNvSpPr/>
            <p:nvPr/>
          </p:nvSpPr>
          <p:spPr>
            <a:xfrm>
              <a:off x="5478699" y="4010160"/>
              <a:ext cx="4947670" cy="933573"/>
            </a:xfrm>
            <a:prstGeom prst="bracketPair">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sp>
          <p:nvSpPr>
            <p:cNvPr id="86" name="TextBox 85">
              <a:extLst>
                <a:ext uri="{FF2B5EF4-FFF2-40B4-BE49-F238E27FC236}">
                  <a16:creationId xmlns:a16="http://schemas.microsoft.com/office/drawing/2014/main" id="{02ED20C4-E004-4F60-BC15-6D1559DC9457}"/>
                </a:ext>
              </a:extLst>
            </p:cNvPr>
            <p:cNvSpPr txBox="1"/>
            <p:nvPr/>
          </p:nvSpPr>
          <p:spPr>
            <a:xfrm>
              <a:off x="5593458" y="4292280"/>
              <a:ext cx="864009"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87" name="TextBox 86">
              <a:extLst>
                <a:ext uri="{FF2B5EF4-FFF2-40B4-BE49-F238E27FC236}">
                  <a16:creationId xmlns:a16="http://schemas.microsoft.com/office/drawing/2014/main" id="{20EFB633-4D2A-4CE5-BF22-80521E7CFC6E}"/>
                </a:ext>
              </a:extLst>
            </p:cNvPr>
            <p:cNvSpPr txBox="1"/>
            <p:nvPr/>
          </p:nvSpPr>
          <p:spPr>
            <a:xfrm>
              <a:off x="9431929" y="4292280"/>
              <a:ext cx="864009"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grpSp>
          <p:nvGrpSpPr>
            <p:cNvPr id="80" name="Group 79">
              <a:extLst>
                <a:ext uri="{FF2B5EF4-FFF2-40B4-BE49-F238E27FC236}">
                  <a16:creationId xmlns:a16="http://schemas.microsoft.com/office/drawing/2014/main" id="{6B01EB4A-3EBF-45B5-8094-E7C15494F78F}"/>
                </a:ext>
              </a:extLst>
            </p:cNvPr>
            <p:cNvGrpSpPr/>
            <p:nvPr/>
          </p:nvGrpSpPr>
          <p:grpSpPr>
            <a:xfrm>
              <a:off x="242878" y="4193091"/>
              <a:ext cx="5157913" cy="545691"/>
              <a:chOff x="243392" y="4673183"/>
              <a:chExt cx="5157913" cy="545691"/>
            </a:xfrm>
          </p:grpSpPr>
          <p:sp>
            <p:nvSpPr>
              <p:cNvPr id="81" name="Rectangle 80">
                <a:extLst>
                  <a:ext uri="{FF2B5EF4-FFF2-40B4-BE49-F238E27FC236}">
                    <a16:creationId xmlns:a16="http://schemas.microsoft.com/office/drawing/2014/main" id="{04F506A3-653B-4F04-8407-6471ED75BE3B}"/>
                  </a:ext>
                </a:extLst>
              </p:cNvPr>
              <p:cNvSpPr/>
              <p:nvPr/>
            </p:nvSpPr>
            <p:spPr>
              <a:xfrm>
                <a:off x="243392" y="4673183"/>
                <a:ext cx="5142272"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544B72D2-8C18-458E-930D-4B28BE23B14A}"/>
                  </a:ext>
                </a:extLst>
              </p:cNvPr>
              <p:cNvSpPr txBox="1"/>
              <p:nvPr/>
            </p:nvSpPr>
            <p:spPr>
              <a:xfrm>
                <a:off x="4537296" y="4772372"/>
                <a:ext cx="864009" cy="369332"/>
              </a:xfrm>
              <a:prstGeom prst="rect">
                <a:avLst/>
              </a:prstGeom>
              <a:noFill/>
            </p:spPr>
            <p:txBody>
              <a:bodyPr wrap="square">
                <a:spAutoFit/>
              </a:bodyPr>
              <a:lstStyle/>
              <a:p>
                <a:r>
                  <a:rPr lang="en-US" b="1" dirty="0">
                    <a:solidFill>
                      <a:prstClr val="black"/>
                    </a:solidFill>
                    <a:latin typeface="Calibri" panose="020F0502020204030204"/>
                  </a:rPr>
                  <a:t>Dec 31</a:t>
                </a:r>
                <a:endParaRPr lang="en-US" dirty="0"/>
              </a:p>
            </p:txBody>
          </p:sp>
          <p:sp>
            <p:nvSpPr>
              <p:cNvPr id="83" name="TextBox 82">
                <a:extLst>
                  <a:ext uri="{FF2B5EF4-FFF2-40B4-BE49-F238E27FC236}">
                    <a16:creationId xmlns:a16="http://schemas.microsoft.com/office/drawing/2014/main" id="{576C132A-7E62-43C0-8B05-98C69AF2C0FF}"/>
                  </a:ext>
                </a:extLst>
              </p:cNvPr>
              <p:cNvSpPr txBox="1"/>
              <p:nvPr/>
            </p:nvSpPr>
            <p:spPr>
              <a:xfrm>
                <a:off x="1032567" y="4772372"/>
                <a:ext cx="1329615" cy="369332"/>
              </a:xfrm>
              <a:prstGeom prst="rect">
                <a:avLst/>
              </a:prstGeom>
              <a:noFill/>
            </p:spPr>
            <p:txBody>
              <a:bodyPr wrap="square">
                <a:spAutoFit/>
              </a:bodyPr>
              <a:lstStyle/>
              <a:p>
                <a:r>
                  <a:rPr lang="en-US" b="1" dirty="0">
                    <a:solidFill>
                      <a:prstClr val="black"/>
                    </a:solidFill>
                    <a:latin typeface="Calibri" panose="020F0502020204030204"/>
                  </a:rPr>
                  <a:t>e.g., Mar 18</a:t>
                </a:r>
                <a:endParaRPr lang="en-US" dirty="0"/>
              </a:p>
            </p:txBody>
          </p:sp>
        </p:grpSp>
        <p:pic>
          <p:nvPicPr>
            <p:cNvPr id="19" name="Graphic 18" descr="Marker with solid fill">
              <a:extLst>
                <a:ext uri="{FF2B5EF4-FFF2-40B4-BE49-F238E27FC236}">
                  <a16:creationId xmlns:a16="http://schemas.microsoft.com/office/drawing/2014/main" id="{74F8AC5F-12D2-4DC6-BAE1-AC0242FA2EA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91497" y="3551536"/>
              <a:ext cx="914400" cy="914400"/>
            </a:xfrm>
            <a:prstGeom prst="rect">
              <a:avLst/>
            </a:prstGeom>
            <a:effectLst>
              <a:outerShdw blurRad="50800" dist="38100" dir="2700000" algn="tl" rotWithShape="0">
                <a:prstClr val="black">
                  <a:alpha val="40000"/>
                </a:prstClr>
              </a:outerShdw>
            </a:effectLst>
          </p:spPr>
        </p:pic>
        <p:sp>
          <p:nvSpPr>
            <p:cNvPr id="98" name="Rectangle 97">
              <a:extLst>
                <a:ext uri="{FF2B5EF4-FFF2-40B4-BE49-F238E27FC236}">
                  <a16:creationId xmlns:a16="http://schemas.microsoft.com/office/drawing/2014/main" id="{2E35691A-33A5-43B4-93ED-B16A53DDC276}"/>
                </a:ext>
              </a:extLst>
            </p:cNvPr>
            <p:cNvSpPr/>
            <p:nvPr/>
          </p:nvSpPr>
          <p:spPr>
            <a:xfrm>
              <a:off x="10527940" y="4195469"/>
              <a:ext cx="1219201"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E5C0A092-78FB-4A37-8D18-6EB9FE66590D}"/>
                </a:ext>
              </a:extLst>
            </p:cNvPr>
            <p:cNvSpPr txBox="1"/>
            <p:nvPr/>
          </p:nvSpPr>
          <p:spPr>
            <a:xfrm>
              <a:off x="10894415" y="4283648"/>
              <a:ext cx="864009"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grpSp>
          <p:nvGrpSpPr>
            <p:cNvPr id="111" name="Group 110">
              <a:extLst>
                <a:ext uri="{FF2B5EF4-FFF2-40B4-BE49-F238E27FC236}">
                  <a16:creationId xmlns:a16="http://schemas.microsoft.com/office/drawing/2014/main" id="{962A1CF7-B99E-4EE5-9D22-715104E4687D}"/>
                </a:ext>
              </a:extLst>
            </p:cNvPr>
            <p:cNvGrpSpPr/>
            <p:nvPr/>
          </p:nvGrpSpPr>
          <p:grpSpPr>
            <a:xfrm>
              <a:off x="11137540" y="3337738"/>
              <a:ext cx="1109340" cy="1109340"/>
              <a:chOff x="11398091" y="3639191"/>
              <a:chExt cx="744795" cy="744795"/>
            </a:xfrm>
          </p:grpSpPr>
          <p:pic>
            <p:nvPicPr>
              <p:cNvPr id="99" name="Graphic 98" descr="Flag1 with solid fill">
                <a:extLst>
                  <a:ext uri="{FF2B5EF4-FFF2-40B4-BE49-F238E27FC236}">
                    <a16:creationId xmlns:a16="http://schemas.microsoft.com/office/drawing/2014/main" id="{872E1E15-E880-4D82-92FA-5EF0887318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98091" y="3639191"/>
                <a:ext cx="744795" cy="744795"/>
              </a:xfrm>
              <a:prstGeom prst="rect">
                <a:avLst/>
              </a:prstGeom>
            </p:spPr>
          </p:pic>
          <p:grpSp>
            <p:nvGrpSpPr>
              <p:cNvPr id="101" name="Group 100">
                <a:extLst>
                  <a:ext uri="{FF2B5EF4-FFF2-40B4-BE49-F238E27FC236}">
                    <a16:creationId xmlns:a16="http://schemas.microsoft.com/office/drawing/2014/main" id="{506165BF-64C1-4DFA-A74E-68AC81295CDF}"/>
                  </a:ext>
                </a:extLst>
              </p:cNvPr>
              <p:cNvGrpSpPr/>
              <p:nvPr/>
            </p:nvGrpSpPr>
            <p:grpSpPr>
              <a:xfrm>
                <a:off x="11628212" y="3685694"/>
                <a:ext cx="484191" cy="368253"/>
                <a:chOff x="10320130" y="3434811"/>
                <a:chExt cx="672549" cy="511509"/>
              </a:xfrm>
            </p:grpSpPr>
            <p:sp>
              <p:nvSpPr>
                <p:cNvPr id="102" name="Arrow: Pentagon 101">
                  <a:extLst>
                    <a:ext uri="{FF2B5EF4-FFF2-40B4-BE49-F238E27FC236}">
                      <a16:creationId xmlns:a16="http://schemas.microsoft.com/office/drawing/2014/main" id="{9B5E5D03-D8B1-44C3-B254-38FCB16AF072}"/>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8C39456-F58E-4476-9B47-16CF638841D6}"/>
                    </a:ext>
                  </a:extLst>
                </p:cNvPr>
                <p:cNvSpPr/>
                <p:nvPr/>
              </p:nvSpPr>
              <p:spPr>
                <a:xfrm>
                  <a:off x="10320130" y="3434811"/>
                  <a:ext cx="484191" cy="484191"/>
                </a:xfrm>
                <a:prstGeom prst="rect">
                  <a:avLst/>
                </a:prstGeom>
                <a:blipFill rotWithShape="1">
                  <a:blip r:embed="rId17"/>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grpSp>
          <p:nvGrpSpPr>
            <p:cNvPr id="123" name="Group 122">
              <a:extLst>
                <a:ext uri="{FF2B5EF4-FFF2-40B4-BE49-F238E27FC236}">
                  <a16:creationId xmlns:a16="http://schemas.microsoft.com/office/drawing/2014/main" id="{8695410F-AB65-4893-801E-50EA6E33600F}"/>
                </a:ext>
              </a:extLst>
            </p:cNvPr>
            <p:cNvGrpSpPr/>
            <p:nvPr/>
          </p:nvGrpSpPr>
          <p:grpSpPr>
            <a:xfrm>
              <a:off x="7381329" y="4258118"/>
              <a:ext cx="1448310" cy="446502"/>
              <a:chOff x="3304133" y="5678836"/>
              <a:chExt cx="1448310" cy="446502"/>
            </a:xfrm>
          </p:grpSpPr>
          <p:pic>
            <p:nvPicPr>
              <p:cNvPr id="124" name="Graphic 123" descr="Statistics with solid fill">
                <a:extLst>
                  <a:ext uri="{FF2B5EF4-FFF2-40B4-BE49-F238E27FC236}">
                    <a16:creationId xmlns:a16="http://schemas.microsoft.com/office/drawing/2014/main" id="{AE5E03B5-FC44-4957-98C6-567D46EEAE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04133" y="5678836"/>
                <a:ext cx="446502" cy="446502"/>
              </a:xfrm>
              <a:prstGeom prst="rect">
                <a:avLst/>
              </a:prstGeom>
            </p:spPr>
          </p:pic>
          <p:sp>
            <p:nvSpPr>
              <p:cNvPr id="125" name="TextBox 124">
                <a:extLst>
                  <a:ext uri="{FF2B5EF4-FFF2-40B4-BE49-F238E27FC236}">
                    <a16:creationId xmlns:a16="http://schemas.microsoft.com/office/drawing/2014/main" id="{F47CC381-6E16-4053-BB93-6919B3D23D00}"/>
                  </a:ext>
                </a:extLst>
              </p:cNvPr>
              <p:cNvSpPr txBox="1"/>
              <p:nvPr/>
            </p:nvSpPr>
            <p:spPr>
              <a:xfrm>
                <a:off x="3598555" y="5716541"/>
                <a:ext cx="11538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grpSp>
      <p:cxnSp>
        <p:nvCxnSpPr>
          <p:cNvPr id="127" name="Straight Arrow Connector 126">
            <a:extLst>
              <a:ext uri="{FF2B5EF4-FFF2-40B4-BE49-F238E27FC236}">
                <a16:creationId xmlns:a16="http://schemas.microsoft.com/office/drawing/2014/main" id="{2C40A3CD-5688-48E8-BA1A-0C36A92F3530}"/>
              </a:ext>
            </a:extLst>
          </p:cNvPr>
          <p:cNvCxnSpPr>
            <a:cxnSpLocks/>
          </p:cNvCxnSpPr>
          <p:nvPr/>
        </p:nvCxnSpPr>
        <p:spPr>
          <a:xfrm>
            <a:off x="1437687" y="4510610"/>
            <a:ext cx="0" cy="1244585"/>
          </a:xfrm>
          <a:prstGeom prst="straightConnector1">
            <a:avLst/>
          </a:prstGeom>
          <a:ln w="76200">
            <a:solidFill>
              <a:srgbClr val="CC0000"/>
            </a:solidFill>
            <a:tailEnd type="triangle"/>
          </a:ln>
        </p:spPr>
        <p:style>
          <a:lnRef idx="1">
            <a:schemeClr val="accent1"/>
          </a:lnRef>
          <a:fillRef idx="0">
            <a:schemeClr val="accent1"/>
          </a:fillRef>
          <a:effectRef idx="0">
            <a:schemeClr val="accent1"/>
          </a:effectRef>
          <a:fontRef idx="minor">
            <a:schemeClr val="tx1"/>
          </a:fontRef>
        </p:style>
      </p:cxnSp>
      <p:pic>
        <p:nvPicPr>
          <p:cNvPr id="129" name="Picture 128">
            <a:extLst>
              <a:ext uri="{FF2B5EF4-FFF2-40B4-BE49-F238E27FC236}">
                <a16:creationId xmlns:a16="http://schemas.microsoft.com/office/drawing/2014/main" id="{B370F90F-F41E-4CEE-9DC3-F6DB1C51E55D}"/>
              </a:ext>
            </a:extLst>
          </p:cNvPr>
          <p:cNvPicPr>
            <a:picLocks noChangeAspect="1"/>
          </p:cNvPicPr>
          <p:nvPr/>
        </p:nvPicPr>
        <p:blipFill rotWithShape="1">
          <a:blip r:embed="rId18">
            <a:extLst>
              <a:ext uri="{28A0092B-C50C-407E-A947-70E740481C1C}">
                <a14:useLocalDpi xmlns:a14="http://schemas.microsoft.com/office/drawing/2010/main" val="0"/>
              </a:ext>
            </a:extLst>
          </a:blip>
          <a:srcRect l="11751" t="27554" r="18251" b="17761"/>
          <a:stretch/>
        </p:blipFill>
        <p:spPr>
          <a:xfrm>
            <a:off x="4375916" y="2315318"/>
            <a:ext cx="1693726" cy="1320592"/>
          </a:xfrm>
          <a:prstGeom prst="rect">
            <a:avLst/>
          </a:prstGeom>
        </p:spPr>
      </p:pic>
      <p:grpSp>
        <p:nvGrpSpPr>
          <p:cNvPr id="132" name="Group 131">
            <a:extLst>
              <a:ext uri="{FF2B5EF4-FFF2-40B4-BE49-F238E27FC236}">
                <a16:creationId xmlns:a16="http://schemas.microsoft.com/office/drawing/2014/main" id="{33FF2808-705E-4F06-8CFA-5897828982C5}"/>
              </a:ext>
            </a:extLst>
          </p:cNvPr>
          <p:cNvGrpSpPr/>
          <p:nvPr/>
        </p:nvGrpSpPr>
        <p:grpSpPr>
          <a:xfrm>
            <a:off x="5290876" y="1646622"/>
            <a:ext cx="1897899" cy="986705"/>
            <a:chOff x="5655256" y="1758339"/>
            <a:chExt cx="2211426" cy="1151981"/>
          </a:xfrm>
        </p:grpSpPr>
        <p:pic>
          <p:nvPicPr>
            <p:cNvPr id="134" name="Picture 133" descr="Icon&#10;&#10;Description automatically generated">
              <a:extLst>
                <a:ext uri="{FF2B5EF4-FFF2-40B4-BE49-F238E27FC236}">
                  <a16:creationId xmlns:a16="http://schemas.microsoft.com/office/drawing/2014/main" id="{67CEFED7-9165-4329-BE54-B7FEFD73F12D}"/>
                </a:ext>
              </a:extLst>
            </p:cNvPr>
            <p:cNvPicPr>
              <a:picLocks noChangeAspect="1"/>
            </p:cNvPicPr>
            <p:nvPr/>
          </p:nvPicPr>
          <p:blipFill rotWithShape="1">
            <a:blip r:embed="rId19">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135" name="Graphic 134" descr="Checkmark with solid fill">
              <a:extLst>
                <a:ext uri="{FF2B5EF4-FFF2-40B4-BE49-F238E27FC236}">
                  <a16:creationId xmlns:a16="http://schemas.microsoft.com/office/drawing/2014/main" id="{D3343908-F19F-4F77-8597-06E84914642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748465" y="1758339"/>
              <a:ext cx="733321" cy="733321"/>
            </a:xfrm>
            <a:prstGeom prst="rect">
              <a:avLst/>
            </a:prstGeom>
          </p:spPr>
        </p:pic>
        <p:sp>
          <p:nvSpPr>
            <p:cNvPr id="136" name="TextBox 135">
              <a:extLst>
                <a:ext uri="{FF2B5EF4-FFF2-40B4-BE49-F238E27FC236}">
                  <a16:creationId xmlns:a16="http://schemas.microsoft.com/office/drawing/2014/main" id="{10318F73-DBBF-4B34-9EF2-BB7379811E2E}"/>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pic>
        <p:nvPicPr>
          <p:cNvPr id="133" name="Graphic 132" descr="Wireless router with solid fill">
            <a:extLst>
              <a:ext uri="{FF2B5EF4-FFF2-40B4-BE49-F238E27FC236}">
                <a16:creationId xmlns:a16="http://schemas.microsoft.com/office/drawing/2014/main" id="{F614D9DF-30BE-4792-A2AE-D395822B2B4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537831" y="1920342"/>
            <a:ext cx="914400" cy="914400"/>
          </a:xfrm>
          <a:prstGeom prst="rect">
            <a:avLst/>
          </a:prstGeom>
        </p:spPr>
      </p:pic>
      <p:grpSp>
        <p:nvGrpSpPr>
          <p:cNvPr id="3" name="Group 2">
            <a:extLst>
              <a:ext uri="{FF2B5EF4-FFF2-40B4-BE49-F238E27FC236}">
                <a16:creationId xmlns:a16="http://schemas.microsoft.com/office/drawing/2014/main" id="{9ABE509A-BCAF-453D-A9DB-D87C008F0BBC}"/>
              </a:ext>
            </a:extLst>
          </p:cNvPr>
          <p:cNvGrpSpPr/>
          <p:nvPr/>
        </p:nvGrpSpPr>
        <p:grpSpPr>
          <a:xfrm>
            <a:off x="1764100" y="98775"/>
            <a:ext cx="10184508" cy="1529970"/>
            <a:chOff x="1764100" y="98775"/>
            <a:chExt cx="10184508" cy="1529970"/>
          </a:xfrm>
        </p:grpSpPr>
        <p:grpSp>
          <p:nvGrpSpPr>
            <p:cNvPr id="137" name="Group 136">
              <a:extLst>
                <a:ext uri="{FF2B5EF4-FFF2-40B4-BE49-F238E27FC236}">
                  <a16:creationId xmlns:a16="http://schemas.microsoft.com/office/drawing/2014/main" id="{CA375040-09EF-4FC1-8F89-C76CE80580EB}"/>
                </a:ext>
              </a:extLst>
            </p:cNvPr>
            <p:cNvGrpSpPr/>
            <p:nvPr/>
          </p:nvGrpSpPr>
          <p:grpSpPr>
            <a:xfrm>
              <a:off x="1764100" y="98775"/>
              <a:ext cx="4249087" cy="1513985"/>
              <a:chOff x="2225455" y="98775"/>
              <a:chExt cx="4249087" cy="1513985"/>
            </a:xfrm>
          </p:grpSpPr>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17"/>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grpSp>
          <p:nvGrpSpPr>
            <p:cNvPr id="144" name="Group 143">
              <a:extLst>
                <a:ext uri="{FF2B5EF4-FFF2-40B4-BE49-F238E27FC236}">
                  <a16:creationId xmlns:a16="http://schemas.microsoft.com/office/drawing/2014/main" id="{131F5C39-8293-4F24-8987-D0E6BD5DEE2D}"/>
                </a:ext>
              </a:extLst>
            </p:cNvPr>
            <p:cNvGrpSpPr/>
            <p:nvPr/>
          </p:nvGrpSpPr>
          <p:grpSpPr>
            <a:xfrm>
              <a:off x="7185683" y="114760"/>
              <a:ext cx="4762925" cy="1513985"/>
              <a:chOff x="7185683" y="114760"/>
              <a:chExt cx="4762925" cy="1513985"/>
            </a:xfrm>
          </p:grpSpPr>
          <p:sp>
            <p:nvSpPr>
              <p:cNvPr id="140" name="Title 1">
                <a:extLst>
                  <a:ext uri="{FF2B5EF4-FFF2-40B4-BE49-F238E27FC236}">
                    <a16:creationId xmlns:a16="http://schemas.microsoft.com/office/drawing/2014/main" id="{2B8427C5-A0F1-43B1-A7A5-B5D7297665D0}"/>
                  </a:ext>
                </a:extLst>
              </p:cNvPr>
              <p:cNvSpPr txBox="1">
                <a:spLocks/>
              </p:cNvSpPr>
              <p:nvPr/>
            </p:nvSpPr>
            <p:spPr>
              <a:xfrm>
                <a:off x="8488786" y="114760"/>
                <a:ext cx="3459822"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Energy Star for Existing Buildings Certification</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141" name="Rectangle 140">
                <a:extLst>
                  <a:ext uri="{FF2B5EF4-FFF2-40B4-BE49-F238E27FC236}">
                    <a16:creationId xmlns:a16="http://schemas.microsoft.com/office/drawing/2014/main" id="{1BCA8C32-D762-4AB5-B29B-FB76F50C0ACB}"/>
                  </a:ext>
                </a:extLst>
              </p:cNvPr>
              <p:cNvSpPr/>
              <p:nvPr/>
            </p:nvSpPr>
            <p:spPr>
              <a:xfrm>
                <a:off x="7185683" y="290062"/>
                <a:ext cx="1155297" cy="1155297"/>
              </a:xfrm>
              <a:prstGeom prst="rect">
                <a:avLst/>
              </a:prstGeom>
              <a:blipFill>
                <a:blip r:embed="rId12"/>
                <a:srcRect/>
                <a:stretch>
                  <a:fillRect t="-1000" b="-1000"/>
                </a:stretch>
              </a:blipFill>
              <a:ln w="19050">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43" name="TextBox 142">
              <a:extLst>
                <a:ext uri="{FF2B5EF4-FFF2-40B4-BE49-F238E27FC236}">
                  <a16:creationId xmlns:a16="http://schemas.microsoft.com/office/drawing/2014/main" id="{E987782D-9DBE-4C51-8D67-2A0596FCB352}"/>
                </a:ext>
              </a:extLst>
            </p:cNvPr>
            <p:cNvSpPr txBox="1"/>
            <p:nvPr/>
          </p:nvSpPr>
          <p:spPr>
            <a:xfrm>
              <a:off x="5851830" y="477301"/>
              <a:ext cx="939180" cy="830997"/>
            </a:xfrm>
            <a:prstGeom prst="rect">
              <a:avLst/>
            </a:prstGeom>
            <a:noFill/>
          </p:spPr>
          <p:txBody>
            <a:bodyPr wrap="square">
              <a:spAutoFit/>
            </a:bodyPr>
            <a:lstStyle/>
            <a:p>
              <a:pPr algn="ctr"/>
              <a:r>
                <a:rPr lang="en-US" sz="4800" b="1" dirty="0">
                  <a:solidFill>
                    <a:prstClr val="black"/>
                  </a:solidFill>
                  <a:latin typeface="Calibri" panose="020F0502020204030204"/>
                </a:rPr>
                <a:t>VS</a:t>
              </a:r>
              <a:endParaRPr lang="en-US" dirty="0"/>
            </a:p>
          </p:txBody>
        </p:sp>
      </p:grpSp>
      <p:sp>
        <p:nvSpPr>
          <p:cNvPr id="58" name="TextBox 57">
            <a:extLst>
              <a:ext uri="{FF2B5EF4-FFF2-40B4-BE49-F238E27FC236}">
                <a16:creationId xmlns:a16="http://schemas.microsoft.com/office/drawing/2014/main" id="{9C2D3E00-886B-464C-BF8C-C101469C5173}"/>
              </a:ext>
            </a:extLst>
          </p:cNvPr>
          <p:cNvSpPr txBox="1"/>
          <p:nvPr/>
        </p:nvSpPr>
        <p:spPr>
          <a:xfrm>
            <a:off x="6018900" y="3662337"/>
            <a:ext cx="406151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spc="0" normalizeH="0" noProof="0" dirty="0">
                <a:ln>
                  <a:noFill/>
                </a:ln>
                <a:solidFill>
                  <a:prstClr val="black"/>
                </a:solidFill>
                <a:effectLst/>
                <a:uLnTx/>
                <a:uFillTx/>
                <a:latin typeface="Calibri" panose="020F0502020204030204"/>
                <a:ea typeface="+mn-ea"/>
                <a:cs typeface="+mn-cs"/>
              </a:rPr>
              <a:t>First Available </a:t>
            </a:r>
            <a:r>
              <a:rPr kumimoji="0" lang="en-US" sz="1800" b="1" i="1" u="sng" strike="noStrike" kern="1200" spc="0" normalizeH="0" noProof="0" dirty="0">
                <a:ln>
                  <a:noFill/>
                </a:ln>
                <a:solidFill>
                  <a:prstClr val="black"/>
                </a:solidFill>
                <a:effectLst/>
                <a:uLnTx/>
                <a:uFillTx/>
                <a:latin typeface="Calibri" panose="020F0502020204030204"/>
                <a:ea typeface="+mn-ea"/>
                <a:cs typeface="+mn-cs"/>
              </a:rPr>
              <a:t>Calendar Year </a:t>
            </a:r>
            <a:r>
              <a:rPr kumimoji="0" lang="en-US" sz="1800" b="1" i="0" u="none" strike="noStrike" kern="1200" spc="0" normalizeH="0" noProof="0" dirty="0">
                <a:ln>
                  <a:noFill/>
                </a:ln>
                <a:solidFill>
                  <a:prstClr val="black"/>
                </a:solidFill>
                <a:effectLst/>
                <a:uLnTx/>
                <a:uFillTx/>
                <a:latin typeface="Calibri" panose="020F0502020204030204"/>
                <a:ea typeface="+mn-ea"/>
                <a:cs typeface="+mn-cs"/>
              </a:rPr>
              <a:t>(Jan to Dec)</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62" name="Slide Number Placeholder 4">
            <a:extLst>
              <a:ext uri="{FF2B5EF4-FFF2-40B4-BE49-F238E27FC236}">
                <a16:creationId xmlns:a16="http://schemas.microsoft.com/office/drawing/2014/main" id="{414A13C3-397B-4B7D-AD40-4089F85DCE9C}"/>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56</a:t>
            </a:fld>
            <a:endParaRPr lang="en-US" b="1" dirty="0">
              <a:solidFill>
                <a:schemeClr val="tx1"/>
              </a:solidFill>
            </a:endParaRPr>
          </a:p>
        </p:txBody>
      </p:sp>
    </p:spTree>
    <p:extLst>
      <p:ext uri="{BB962C8B-B14F-4D97-AF65-F5344CB8AC3E}">
        <p14:creationId xmlns:p14="http://schemas.microsoft.com/office/powerpoint/2010/main" val="128640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grpSp>
        <p:nvGrpSpPr>
          <p:cNvPr id="18" name="Group 17">
            <a:extLst>
              <a:ext uri="{FF2B5EF4-FFF2-40B4-BE49-F238E27FC236}">
                <a16:creationId xmlns:a16="http://schemas.microsoft.com/office/drawing/2014/main" id="{02ACE038-85FD-4690-AB19-8D3217B77DEA}"/>
              </a:ext>
            </a:extLst>
          </p:cNvPr>
          <p:cNvGrpSpPr/>
          <p:nvPr/>
        </p:nvGrpSpPr>
        <p:grpSpPr>
          <a:xfrm>
            <a:off x="2225455" y="54531"/>
            <a:ext cx="10554026" cy="1558229"/>
            <a:chOff x="2225455" y="54531"/>
            <a:chExt cx="10554026" cy="1558229"/>
          </a:xfrm>
        </p:grpSpPr>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sp>
        <p:nvSpPr>
          <p:cNvPr id="6" name="Rectangle 5">
            <a:extLst>
              <a:ext uri="{FF2B5EF4-FFF2-40B4-BE49-F238E27FC236}">
                <a16:creationId xmlns:a16="http://schemas.microsoft.com/office/drawing/2014/main" id="{068E4454-A90E-445D-A9D4-47396B115762}"/>
              </a:ext>
            </a:extLst>
          </p:cNvPr>
          <p:cNvSpPr/>
          <p:nvPr/>
        </p:nvSpPr>
        <p:spPr>
          <a:xfrm>
            <a:off x="6171679" y="5925476"/>
            <a:ext cx="458744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AAE860-1CBC-43EF-8F0F-D643C2C45FDF}"/>
              </a:ext>
            </a:extLst>
          </p:cNvPr>
          <p:cNvSpPr txBox="1"/>
          <p:nvPr/>
        </p:nvSpPr>
        <p:spPr>
          <a:xfrm>
            <a:off x="6357049" y="6013654"/>
            <a:ext cx="770786"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9781365" y="5882279"/>
            <a:ext cx="770786"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10748881" y="5925474"/>
            <a:ext cx="1087654"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11029569" y="5880751"/>
            <a:ext cx="770786"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5386" y="5360565"/>
            <a:ext cx="664435" cy="744795"/>
          </a:xfrm>
          <a:prstGeom prst="rect">
            <a:avLst/>
          </a:prstGeom>
        </p:spPr>
      </p:pic>
      <p:grpSp>
        <p:nvGrpSpPr>
          <p:cNvPr id="9" name="Group 8">
            <a:extLst>
              <a:ext uri="{FF2B5EF4-FFF2-40B4-BE49-F238E27FC236}">
                <a16:creationId xmlns:a16="http://schemas.microsoft.com/office/drawing/2014/main" id="{6AE37F3B-8DB1-4A5D-B68B-88F0F4D6DE5E}"/>
              </a:ext>
            </a:extLst>
          </p:cNvPr>
          <p:cNvGrpSpPr/>
          <p:nvPr/>
        </p:nvGrpSpPr>
        <p:grpSpPr>
          <a:xfrm>
            <a:off x="8005623" y="5945927"/>
            <a:ext cx="1444858" cy="517174"/>
            <a:chOff x="7841838" y="5826255"/>
            <a:chExt cx="1444858" cy="517174"/>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1838" y="5826255"/>
              <a:ext cx="517174" cy="51717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8257308" y="5902413"/>
              <a:ext cx="10293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sp>
        <p:nvSpPr>
          <p:cNvPr id="54" name="Speech Bubble: Rectangle 53">
            <a:extLst>
              <a:ext uri="{FF2B5EF4-FFF2-40B4-BE49-F238E27FC236}">
                <a16:creationId xmlns:a16="http://schemas.microsoft.com/office/drawing/2014/main" id="{6C675478-52E3-49E8-8803-70525E56499F}"/>
              </a:ext>
            </a:extLst>
          </p:cNvPr>
          <p:cNvSpPr/>
          <p:nvPr/>
        </p:nvSpPr>
        <p:spPr>
          <a:xfrm>
            <a:off x="863839" y="1880608"/>
            <a:ext cx="1436912" cy="1965162"/>
          </a:xfrm>
          <a:prstGeom prst="wedgeRectCallout">
            <a:avLst>
              <a:gd name="adj1" fmla="val 78950"/>
              <a:gd name="adj2" fmla="val 19955"/>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3120748E-6116-4237-94D2-3FB9429E035A}"/>
              </a:ext>
            </a:extLst>
          </p:cNvPr>
          <p:cNvSpPr txBox="1"/>
          <p:nvPr/>
        </p:nvSpPr>
        <p:spPr>
          <a:xfrm>
            <a:off x="856891" y="1891619"/>
            <a:ext cx="1460945"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Newly-Built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223(a)(7)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5047C3-145D-464C-80C4-7A73FB13817A}"/>
              </a:ext>
            </a:extLst>
          </p:cNvPr>
          <p:cNvSpPr/>
          <p:nvPr/>
        </p:nvSpPr>
        <p:spPr>
          <a:xfrm>
            <a:off x="6172136" y="5140530"/>
            <a:ext cx="4573075"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2D97065-E332-4151-902E-775334619F31}"/>
              </a:ext>
            </a:extLst>
          </p:cNvPr>
          <p:cNvSpPr txBox="1"/>
          <p:nvPr/>
        </p:nvSpPr>
        <p:spPr>
          <a:xfrm>
            <a:off x="9817269" y="5103984"/>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16" name="Right Brace 15">
            <a:extLst>
              <a:ext uri="{FF2B5EF4-FFF2-40B4-BE49-F238E27FC236}">
                <a16:creationId xmlns:a16="http://schemas.microsoft.com/office/drawing/2014/main" id="{30590592-D7F1-4CD0-934B-55336CC8B99E}"/>
              </a:ext>
            </a:extLst>
          </p:cNvPr>
          <p:cNvSpPr/>
          <p:nvPr/>
        </p:nvSpPr>
        <p:spPr>
          <a:xfrm rot="16200000">
            <a:off x="8128026" y="2484156"/>
            <a:ext cx="664820" cy="3971788"/>
          </a:xfrm>
          <a:prstGeom prst="rightBrace">
            <a:avLst>
              <a:gd name="adj1" fmla="val 49802"/>
              <a:gd name="adj2" fmla="val 49514"/>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70EF1BA5-8B4E-4F51-AD8E-6F80BD7C791E}"/>
              </a:ext>
            </a:extLst>
          </p:cNvPr>
          <p:cNvSpPr txBox="1"/>
          <p:nvPr/>
        </p:nvSpPr>
        <p:spPr>
          <a:xfrm>
            <a:off x="6343039" y="5239719"/>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grpSp>
        <p:nvGrpSpPr>
          <p:cNvPr id="4" name="Group 3">
            <a:extLst>
              <a:ext uri="{FF2B5EF4-FFF2-40B4-BE49-F238E27FC236}">
                <a16:creationId xmlns:a16="http://schemas.microsoft.com/office/drawing/2014/main" id="{6E2DF27B-D9E5-4EE5-8D08-83DBFA7A7FA7}"/>
              </a:ext>
            </a:extLst>
          </p:cNvPr>
          <p:cNvGrpSpPr/>
          <p:nvPr/>
        </p:nvGrpSpPr>
        <p:grpSpPr>
          <a:xfrm>
            <a:off x="7826060" y="2507216"/>
            <a:ext cx="1436911" cy="1733066"/>
            <a:chOff x="2649944" y="2341217"/>
            <a:chExt cx="1436911" cy="1733066"/>
          </a:xfrm>
        </p:grpSpPr>
        <p:sp>
          <p:nvSpPr>
            <p:cNvPr id="37" name="TextBox 36">
              <a:extLst>
                <a:ext uri="{FF2B5EF4-FFF2-40B4-BE49-F238E27FC236}">
                  <a16:creationId xmlns:a16="http://schemas.microsoft.com/office/drawing/2014/main" id="{B70844C7-9774-408D-9438-3F30B19320D7}"/>
                </a:ext>
              </a:extLst>
            </p:cNvPr>
            <p:cNvSpPr txBox="1"/>
            <p:nvPr/>
          </p:nvSpPr>
          <p:spPr>
            <a:xfrm>
              <a:off x="2649944" y="2341217"/>
              <a:ext cx="1436911" cy="707886"/>
            </a:xfrm>
            <a:prstGeom prst="rect">
              <a:avLst/>
            </a:prstGeom>
            <a:noFill/>
          </p:spPr>
          <p:txBody>
            <a:bodyPr wrap="square">
              <a:spAutoFit/>
            </a:bodyPr>
            <a:lstStyle/>
            <a:p>
              <a:pPr algn="ctr"/>
              <a:r>
                <a:rPr lang="en-US" sz="2000" b="1" dirty="0">
                  <a:solidFill>
                    <a:prstClr val="black"/>
                  </a:solidFill>
                  <a:latin typeface="Calibri" panose="020F0502020204030204"/>
                </a:rPr>
                <a:t>Min. 80% Occupancy</a:t>
              </a:r>
              <a:endParaRPr lang="en-US" sz="2000" dirty="0"/>
            </a:p>
          </p:txBody>
        </p:sp>
        <p:pic>
          <p:nvPicPr>
            <p:cNvPr id="11" name="Graphic 10" descr="Business Growth with solid fill">
              <a:extLst>
                <a:ext uri="{FF2B5EF4-FFF2-40B4-BE49-F238E27FC236}">
                  <a16:creationId xmlns:a16="http://schemas.microsoft.com/office/drawing/2014/main" id="{CE162E4D-1FDC-46EE-ACF7-D1C54FFDF6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20310" y="2955362"/>
              <a:ext cx="1118921" cy="1118921"/>
            </a:xfrm>
            <a:prstGeom prst="rect">
              <a:avLst/>
            </a:prstGeom>
          </p:spPr>
        </p:pic>
      </p:grpSp>
      <p:sp>
        <p:nvSpPr>
          <p:cNvPr id="51" name="Rectangle 50">
            <a:extLst>
              <a:ext uri="{FF2B5EF4-FFF2-40B4-BE49-F238E27FC236}">
                <a16:creationId xmlns:a16="http://schemas.microsoft.com/office/drawing/2014/main" id="{A3124EB3-90CB-4396-8E5C-F17307AD94CD}"/>
              </a:ext>
            </a:extLst>
          </p:cNvPr>
          <p:cNvSpPr/>
          <p:nvPr/>
        </p:nvSpPr>
        <p:spPr>
          <a:xfrm>
            <a:off x="1593295" y="5140530"/>
            <a:ext cx="4573075"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F4D54BC-27A9-4323-9AB2-6E8F91050F4D}"/>
              </a:ext>
            </a:extLst>
          </p:cNvPr>
          <p:cNvSpPr txBox="1"/>
          <p:nvPr/>
        </p:nvSpPr>
        <p:spPr>
          <a:xfrm>
            <a:off x="5357137" y="5103984"/>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56" name="TextBox 55">
            <a:extLst>
              <a:ext uri="{FF2B5EF4-FFF2-40B4-BE49-F238E27FC236}">
                <a16:creationId xmlns:a16="http://schemas.microsoft.com/office/drawing/2014/main" id="{BACAF57F-5A02-40AF-B52C-DFF36A99361D}"/>
              </a:ext>
            </a:extLst>
          </p:cNvPr>
          <p:cNvSpPr txBox="1"/>
          <p:nvPr/>
        </p:nvSpPr>
        <p:spPr>
          <a:xfrm>
            <a:off x="1609947" y="5239719"/>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62" name="Rectangle 61">
            <a:extLst>
              <a:ext uri="{FF2B5EF4-FFF2-40B4-BE49-F238E27FC236}">
                <a16:creationId xmlns:a16="http://schemas.microsoft.com/office/drawing/2014/main" id="{F894145E-7997-436D-AE41-701B697C4DFA}"/>
              </a:ext>
            </a:extLst>
          </p:cNvPr>
          <p:cNvSpPr/>
          <p:nvPr/>
        </p:nvSpPr>
        <p:spPr>
          <a:xfrm>
            <a:off x="-9524" y="5140530"/>
            <a:ext cx="1605396"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4F54B427-47DE-4AEF-B952-7950591D1CCC}"/>
              </a:ext>
            </a:extLst>
          </p:cNvPr>
          <p:cNvGrpSpPr/>
          <p:nvPr/>
        </p:nvGrpSpPr>
        <p:grpSpPr>
          <a:xfrm>
            <a:off x="2537792" y="2105627"/>
            <a:ext cx="4272836" cy="1992022"/>
            <a:chOff x="4431955" y="1800457"/>
            <a:chExt cx="4272836" cy="1992022"/>
          </a:xfrm>
        </p:grpSpPr>
        <p:pic>
          <p:nvPicPr>
            <p:cNvPr id="71" name="Picture 70">
              <a:extLst>
                <a:ext uri="{FF2B5EF4-FFF2-40B4-BE49-F238E27FC236}">
                  <a16:creationId xmlns:a16="http://schemas.microsoft.com/office/drawing/2014/main" id="{63C7912B-EB23-4A3F-9961-7D27B0C6B5D0}"/>
                </a:ext>
              </a:extLst>
            </p:cNvPr>
            <p:cNvPicPr>
              <a:picLocks noChangeAspect="1"/>
            </p:cNvPicPr>
            <p:nvPr/>
          </p:nvPicPr>
          <p:blipFill rotWithShape="1">
            <a:blip r:embed="rId11">
              <a:extLst>
                <a:ext uri="{28A0092B-C50C-407E-A947-70E740481C1C}">
                  <a14:useLocalDpi xmlns:a14="http://schemas.microsoft.com/office/drawing/2010/main" val="0"/>
                </a:ext>
              </a:extLst>
            </a:blip>
            <a:srcRect l="11751" t="27554" r="18251" b="17761"/>
            <a:stretch/>
          </p:blipFill>
          <p:spPr>
            <a:xfrm>
              <a:off x="4431955" y="2375278"/>
              <a:ext cx="1693726" cy="1320592"/>
            </a:xfrm>
            <a:prstGeom prst="rect">
              <a:avLst/>
            </a:prstGeom>
          </p:spPr>
        </p:pic>
        <p:grpSp>
          <p:nvGrpSpPr>
            <p:cNvPr id="72" name="Group 71">
              <a:extLst>
                <a:ext uri="{FF2B5EF4-FFF2-40B4-BE49-F238E27FC236}">
                  <a16:creationId xmlns:a16="http://schemas.microsoft.com/office/drawing/2014/main" id="{8CDA78AE-7BAC-49A6-B3A3-5C00CD44D385}"/>
                </a:ext>
              </a:extLst>
            </p:cNvPr>
            <p:cNvGrpSpPr/>
            <p:nvPr/>
          </p:nvGrpSpPr>
          <p:grpSpPr>
            <a:xfrm>
              <a:off x="6439045" y="2596678"/>
              <a:ext cx="2265746" cy="1195801"/>
              <a:chOff x="8254132" y="2649969"/>
              <a:chExt cx="2265746" cy="1195801"/>
            </a:xfrm>
          </p:grpSpPr>
          <p:sp>
            <p:nvSpPr>
              <p:cNvPr id="82" name="Speech Bubble: Rectangle 81">
                <a:extLst>
                  <a:ext uri="{FF2B5EF4-FFF2-40B4-BE49-F238E27FC236}">
                    <a16:creationId xmlns:a16="http://schemas.microsoft.com/office/drawing/2014/main" id="{F334756E-8E33-4719-9A8B-3500FE0FA4BC}"/>
                  </a:ext>
                </a:extLst>
              </p:cNvPr>
              <p:cNvSpPr/>
              <p:nvPr/>
            </p:nvSpPr>
            <p:spPr>
              <a:xfrm>
                <a:off x="8254132" y="2649969"/>
                <a:ext cx="1897899" cy="1195801"/>
              </a:xfrm>
              <a:prstGeom prst="wedgeRectCallout">
                <a:avLst>
                  <a:gd name="adj1" fmla="val -79700"/>
                  <a:gd name="adj2" fmla="val -21284"/>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4F86EEBF-006B-4168-8D68-90AF7A4A9059}"/>
                  </a:ext>
                </a:extLst>
              </p:cNvPr>
              <p:cNvSpPr txBox="1"/>
              <p:nvPr/>
            </p:nvSpPr>
            <p:spPr>
              <a:xfrm>
                <a:off x="8301014" y="2713867"/>
                <a:ext cx="2218864" cy="1107996"/>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200" b="1" i="0" u="none" strike="noStrike" kern="1200" spc="0" normalizeH="0" noProof="0" dirty="0">
                    <a:ln>
                      <a:noFill/>
                    </a:ln>
                    <a:solidFill>
                      <a:prstClr val="black"/>
                    </a:solidFill>
                    <a:effectLst/>
                    <a:uLnTx/>
                    <a:uFillTx/>
                    <a:latin typeface="Calibri" panose="020F0502020204030204"/>
                    <a:ea typeface="+mn-ea"/>
                    <a:cs typeface="+mn-cs"/>
                  </a:rPr>
                  <a:t>Need to reach min. 80% Avg. Occupancy</a:t>
                </a:r>
                <a:endParaRPr kumimoji="0" lang="en-US" sz="2200" b="1" i="1" u="none" strike="noStrike" kern="1200" spc="0" normalizeH="0" noProof="0" dirty="0">
                  <a:ln>
                    <a:noFill/>
                  </a:ln>
                  <a:solidFill>
                    <a:prstClr val="black"/>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562B897D-7181-464C-8A9A-4B7FA2CC6B51}"/>
                </a:ext>
              </a:extLst>
            </p:cNvPr>
            <p:cNvGrpSpPr/>
            <p:nvPr/>
          </p:nvGrpSpPr>
          <p:grpSpPr>
            <a:xfrm>
              <a:off x="4590605" y="1800457"/>
              <a:ext cx="2409789" cy="1164099"/>
              <a:chOff x="5070286" y="1800457"/>
              <a:chExt cx="2409789" cy="1164099"/>
            </a:xfrm>
          </p:grpSpPr>
          <p:grpSp>
            <p:nvGrpSpPr>
              <p:cNvPr id="75" name="Group 74">
                <a:extLst>
                  <a:ext uri="{FF2B5EF4-FFF2-40B4-BE49-F238E27FC236}">
                    <a16:creationId xmlns:a16="http://schemas.microsoft.com/office/drawing/2014/main" id="{901F03D8-1032-421A-B2DB-CC8B5FFE1933}"/>
                  </a:ext>
                </a:extLst>
              </p:cNvPr>
              <p:cNvGrpSpPr/>
              <p:nvPr/>
            </p:nvGrpSpPr>
            <p:grpSpPr>
              <a:xfrm>
                <a:off x="5762742" y="1800457"/>
                <a:ext cx="1717333" cy="892830"/>
                <a:chOff x="5655256" y="1758339"/>
                <a:chExt cx="2211426" cy="1151981"/>
              </a:xfrm>
            </p:grpSpPr>
            <p:pic>
              <p:nvPicPr>
                <p:cNvPr id="79" name="Picture 78" descr="Icon&#10;&#10;Description automatically generated">
                  <a:extLst>
                    <a:ext uri="{FF2B5EF4-FFF2-40B4-BE49-F238E27FC236}">
                      <a16:creationId xmlns:a16="http://schemas.microsoft.com/office/drawing/2014/main" id="{78F6B21B-5CE0-4C80-8F8A-42AB1345CA93}"/>
                    </a:ext>
                  </a:extLst>
                </p:cNvPr>
                <p:cNvPicPr>
                  <a:picLocks noChangeAspect="1"/>
                </p:cNvPicPr>
                <p:nvPr/>
              </p:nvPicPr>
              <p:blipFill rotWithShape="1">
                <a:blip r:embed="rId12">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80" name="Graphic 79" descr="Checkmark with solid fill">
                  <a:extLst>
                    <a:ext uri="{FF2B5EF4-FFF2-40B4-BE49-F238E27FC236}">
                      <a16:creationId xmlns:a16="http://schemas.microsoft.com/office/drawing/2014/main" id="{10223E95-E1CA-4B7E-A72C-4DEA1D168B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48465" y="1758339"/>
                  <a:ext cx="733321" cy="733321"/>
                </a:xfrm>
                <a:prstGeom prst="rect">
                  <a:avLst/>
                </a:prstGeom>
              </p:spPr>
            </p:pic>
            <p:sp>
              <p:nvSpPr>
                <p:cNvPr id="81" name="TextBox 80">
                  <a:extLst>
                    <a:ext uri="{FF2B5EF4-FFF2-40B4-BE49-F238E27FC236}">
                      <a16:creationId xmlns:a16="http://schemas.microsoft.com/office/drawing/2014/main" id="{D9F0DBEE-B801-42B5-A2A7-720244D1A554}"/>
                    </a:ext>
                  </a:extLst>
                </p:cNvPr>
                <p:cNvSpPr txBox="1"/>
                <p:nvPr/>
              </p:nvSpPr>
              <p:spPr>
                <a:xfrm>
                  <a:off x="6267241" y="2091550"/>
                  <a:ext cx="1531502" cy="431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grpSp>
            <p:nvGrpSpPr>
              <p:cNvPr id="76" name="Group 75">
                <a:extLst>
                  <a:ext uri="{FF2B5EF4-FFF2-40B4-BE49-F238E27FC236}">
                    <a16:creationId xmlns:a16="http://schemas.microsoft.com/office/drawing/2014/main" id="{B8BE584D-7B48-4C2A-B249-57D60209B516}"/>
                  </a:ext>
                </a:extLst>
              </p:cNvPr>
              <p:cNvGrpSpPr/>
              <p:nvPr/>
            </p:nvGrpSpPr>
            <p:grpSpPr>
              <a:xfrm>
                <a:off x="5070286" y="2102155"/>
                <a:ext cx="1284882" cy="862401"/>
                <a:chOff x="2008094" y="-1734953"/>
                <a:chExt cx="1631577" cy="1095099"/>
              </a:xfrm>
            </p:grpSpPr>
            <p:pic>
              <p:nvPicPr>
                <p:cNvPr id="77" name="Picture 76" descr="A picture containing graphical user interface&#10;&#10;Description automatically generated">
                  <a:extLst>
                    <a:ext uri="{FF2B5EF4-FFF2-40B4-BE49-F238E27FC236}">
                      <a16:creationId xmlns:a16="http://schemas.microsoft.com/office/drawing/2014/main" id="{E44648E7-302E-4EEB-B1A0-B1D4F3389A60}"/>
                    </a:ext>
                  </a:extLst>
                </p:cNvPr>
                <p:cNvPicPr>
                  <a:picLocks noChangeAspect="1"/>
                </p:cNvPicPr>
                <p:nvPr/>
              </p:nvPicPr>
              <p:blipFill rotWithShape="1">
                <a:blip r:embed="rId1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78" name="TextBox 77">
                  <a:extLst>
                    <a:ext uri="{FF2B5EF4-FFF2-40B4-BE49-F238E27FC236}">
                      <a16:creationId xmlns:a16="http://schemas.microsoft.com/office/drawing/2014/main" id="{C49BD870-2367-4825-8B3B-FAB355E74D2A}"/>
                    </a:ext>
                  </a:extLst>
                </p:cNvPr>
                <p:cNvSpPr txBox="1"/>
                <p:nvPr/>
              </p:nvSpPr>
              <p:spPr>
                <a:xfrm>
                  <a:off x="2105087" y="-1525825"/>
                  <a:ext cx="1531502" cy="4148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grpSp>
        <p:pic>
          <p:nvPicPr>
            <p:cNvPr id="74" name="Graphic 73" descr="Crane with solid fill">
              <a:extLst>
                <a:ext uri="{FF2B5EF4-FFF2-40B4-BE49-F238E27FC236}">
                  <a16:creationId xmlns:a16="http://schemas.microsoft.com/office/drawing/2014/main" id="{51FC6163-3D63-4BCB-AE90-140EACC8F2A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308822" y="2975799"/>
              <a:ext cx="750027" cy="750027"/>
            </a:xfrm>
            <a:prstGeom prst="rect">
              <a:avLst/>
            </a:prstGeom>
            <a:effectLst>
              <a:glow rad="63500">
                <a:schemeClr val="bg1">
                  <a:alpha val="40000"/>
                </a:schemeClr>
              </a:glow>
            </a:effectLst>
          </p:spPr>
        </p:pic>
      </p:grpSp>
      <p:sp>
        <p:nvSpPr>
          <p:cNvPr id="84" name="TextBox 83">
            <a:extLst>
              <a:ext uri="{FF2B5EF4-FFF2-40B4-BE49-F238E27FC236}">
                <a16:creationId xmlns:a16="http://schemas.microsoft.com/office/drawing/2014/main" id="{09E158A2-2C5F-4017-8255-BC9325C10603}"/>
              </a:ext>
            </a:extLst>
          </p:cNvPr>
          <p:cNvSpPr txBox="1"/>
          <p:nvPr/>
        </p:nvSpPr>
        <p:spPr>
          <a:xfrm>
            <a:off x="2605769" y="5188728"/>
            <a:ext cx="2607669" cy="400110"/>
          </a:xfrm>
          <a:prstGeom prst="rect">
            <a:avLst/>
          </a:prstGeom>
          <a:noFill/>
        </p:spPr>
        <p:txBody>
          <a:bodyPr wrap="square">
            <a:spAutoFit/>
          </a:bodyPr>
          <a:lstStyle/>
          <a:p>
            <a:pPr algn="ctr"/>
            <a:r>
              <a:rPr lang="en-US" sz="2000" b="1" dirty="0"/>
              <a:t>Avg. Occupancy 74%</a:t>
            </a:r>
          </a:p>
        </p:txBody>
      </p:sp>
      <p:sp>
        <p:nvSpPr>
          <p:cNvPr id="85" name="TextBox 84">
            <a:extLst>
              <a:ext uri="{FF2B5EF4-FFF2-40B4-BE49-F238E27FC236}">
                <a16:creationId xmlns:a16="http://schemas.microsoft.com/office/drawing/2014/main" id="{97592B56-65D7-4C5B-BE6E-7C5054F7F050}"/>
              </a:ext>
            </a:extLst>
          </p:cNvPr>
          <p:cNvSpPr txBox="1"/>
          <p:nvPr/>
        </p:nvSpPr>
        <p:spPr>
          <a:xfrm>
            <a:off x="163158" y="5226828"/>
            <a:ext cx="1176341" cy="400110"/>
          </a:xfrm>
          <a:prstGeom prst="rect">
            <a:avLst/>
          </a:prstGeom>
          <a:noFill/>
        </p:spPr>
        <p:txBody>
          <a:bodyPr wrap="square">
            <a:spAutoFit/>
          </a:bodyPr>
          <a:lstStyle/>
          <a:p>
            <a:pPr algn="ctr"/>
            <a:r>
              <a:rPr lang="en-US" sz="2000" b="1" dirty="0"/>
              <a:t>Lease Up</a:t>
            </a:r>
          </a:p>
        </p:txBody>
      </p:sp>
      <p:sp>
        <p:nvSpPr>
          <p:cNvPr id="86" name="TextBox 85">
            <a:extLst>
              <a:ext uri="{FF2B5EF4-FFF2-40B4-BE49-F238E27FC236}">
                <a16:creationId xmlns:a16="http://schemas.microsoft.com/office/drawing/2014/main" id="{C9CBDF47-2669-42F8-94E9-3305C068FAE8}"/>
              </a:ext>
            </a:extLst>
          </p:cNvPr>
          <p:cNvSpPr txBox="1"/>
          <p:nvPr/>
        </p:nvSpPr>
        <p:spPr>
          <a:xfrm>
            <a:off x="7176267" y="5188728"/>
            <a:ext cx="2607669" cy="400110"/>
          </a:xfrm>
          <a:prstGeom prst="rect">
            <a:avLst/>
          </a:prstGeom>
          <a:noFill/>
        </p:spPr>
        <p:txBody>
          <a:bodyPr wrap="square">
            <a:spAutoFit/>
          </a:bodyPr>
          <a:lstStyle/>
          <a:p>
            <a:pPr algn="ctr"/>
            <a:r>
              <a:rPr lang="en-US" sz="2000" b="1" dirty="0"/>
              <a:t>Avg. Occupancy 80%</a:t>
            </a:r>
          </a:p>
        </p:txBody>
      </p:sp>
      <p:sp>
        <p:nvSpPr>
          <p:cNvPr id="88" name="TextBox 87">
            <a:extLst>
              <a:ext uri="{FF2B5EF4-FFF2-40B4-BE49-F238E27FC236}">
                <a16:creationId xmlns:a16="http://schemas.microsoft.com/office/drawing/2014/main" id="{C9E28AD3-6684-4858-A273-B2FCBC26A7CE}"/>
              </a:ext>
            </a:extLst>
          </p:cNvPr>
          <p:cNvSpPr txBox="1"/>
          <p:nvPr/>
        </p:nvSpPr>
        <p:spPr>
          <a:xfrm>
            <a:off x="6928021" y="6460356"/>
            <a:ext cx="31041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 = Year of Avg. 80% Occ.</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5F4CEB3E-8C93-4E9F-9509-80D1BFD04684}"/>
              </a:ext>
            </a:extLst>
          </p:cNvPr>
          <p:cNvSpPr txBox="1"/>
          <p:nvPr/>
        </p:nvSpPr>
        <p:spPr>
          <a:xfrm>
            <a:off x="10714074" y="642846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X+1</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7" name="Double Bracket 6">
            <a:extLst>
              <a:ext uri="{FF2B5EF4-FFF2-40B4-BE49-F238E27FC236}">
                <a16:creationId xmlns:a16="http://schemas.microsoft.com/office/drawing/2014/main" id="{4C7CA855-86F0-42B4-A0C2-B1BEC131DFB1}"/>
              </a:ext>
            </a:extLst>
          </p:cNvPr>
          <p:cNvSpPr/>
          <p:nvPr/>
        </p:nvSpPr>
        <p:spPr>
          <a:xfrm>
            <a:off x="6254672" y="4802458"/>
            <a:ext cx="4413837" cy="1889945"/>
          </a:xfrm>
          <a:prstGeom prst="bracketPair">
            <a:avLst>
              <a:gd name="adj" fmla="val 8002"/>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40514FEA-BBB5-4397-9261-AE16340D0478}"/>
              </a:ext>
            </a:extLst>
          </p:cNvPr>
          <p:cNvGrpSpPr/>
          <p:nvPr/>
        </p:nvGrpSpPr>
        <p:grpSpPr>
          <a:xfrm>
            <a:off x="11738264" y="5404711"/>
            <a:ext cx="484191" cy="368253"/>
            <a:chOff x="10320130" y="3434811"/>
            <a:chExt cx="672549" cy="511509"/>
          </a:xfrm>
        </p:grpSpPr>
        <p:sp>
          <p:nvSpPr>
            <p:cNvPr id="58" name="Arrow: Pentagon 57">
              <a:extLst>
                <a:ext uri="{FF2B5EF4-FFF2-40B4-BE49-F238E27FC236}">
                  <a16:creationId xmlns:a16="http://schemas.microsoft.com/office/drawing/2014/main" id="{8A626B29-D9CD-4BC9-82DE-A7AC5A8A8EEE}"/>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C42038A-1B53-4346-9BE1-099C8086065B}"/>
                </a:ext>
              </a:extLst>
            </p:cNvPr>
            <p:cNvSpPr/>
            <p:nvPr/>
          </p:nvSpPr>
          <p:spPr>
            <a:xfrm>
              <a:off x="10320130" y="3434811"/>
              <a:ext cx="484191" cy="484191"/>
            </a:xfrm>
            <a:prstGeom prst="rect">
              <a:avLst/>
            </a:prstGeom>
            <a:blipFill rotWithShape="1">
              <a:blip r:embed="rId4"/>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60" name="Slide Number Placeholder 4">
            <a:extLst>
              <a:ext uri="{FF2B5EF4-FFF2-40B4-BE49-F238E27FC236}">
                <a16:creationId xmlns:a16="http://schemas.microsoft.com/office/drawing/2014/main" id="{F341B247-1825-4879-BF9F-43FFEA7D98EA}"/>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57</a:t>
            </a:fld>
            <a:endParaRPr lang="en-US" b="1" dirty="0">
              <a:solidFill>
                <a:schemeClr val="tx1"/>
              </a:solidFill>
            </a:endParaRPr>
          </a:p>
        </p:txBody>
      </p:sp>
    </p:spTree>
    <p:extLst>
      <p:ext uri="{BB962C8B-B14F-4D97-AF65-F5344CB8AC3E}">
        <p14:creationId xmlns:p14="http://schemas.microsoft.com/office/powerpoint/2010/main" val="3398541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grpSp>
        <p:nvGrpSpPr>
          <p:cNvPr id="18" name="Group 17">
            <a:extLst>
              <a:ext uri="{FF2B5EF4-FFF2-40B4-BE49-F238E27FC236}">
                <a16:creationId xmlns:a16="http://schemas.microsoft.com/office/drawing/2014/main" id="{02ACE038-85FD-4690-AB19-8D3217B77DEA}"/>
              </a:ext>
            </a:extLst>
          </p:cNvPr>
          <p:cNvGrpSpPr/>
          <p:nvPr/>
        </p:nvGrpSpPr>
        <p:grpSpPr>
          <a:xfrm>
            <a:off x="2225455" y="54531"/>
            <a:ext cx="10554026" cy="1558229"/>
            <a:chOff x="2225455" y="54531"/>
            <a:chExt cx="10554026" cy="1558229"/>
          </a:xfrm>
        </p:grpSpPr>
        <p:sp>
          <p:nvSpPr>
            <p:cNvPr id="61" name="Title 1">
              <a:extLst>
                <a:ext uri="{FF2B5EF4-FFF2-40B4-BE49-F238E27FC236}">
                  <a16:creationId xmlns:a16="http://schemas.microsoft.com/office/drawing/2014/main" id="{7940742F-B553-4194-AF53-68A1ECE25D24}"/>
                </a:ext>
              </a:extLst>
            </p:cNvPr>
            <p:cNvSpPr txBox="1">
              <a:spLocks/>
            </p:cNvSpPr>
            <p:nvPr/>
          </p:nvSpPr>
          <p:spPr>
            <a:xfrm>
              <a:off x="6731560" y="54531"/>
              <a:ext cx="6047921" cy="1513985"/>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Annual Submission Timelines  </a:t>
              </a: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2600" b="1" i="0" u="none" strike="noStrike" kern="1200" cap="all" spc="0" normalizeH="0" baseline="0" noProof="0" dirty="0">
                  <a:ln>
                    <a:noFill/>
                  </a:ln>
                  <a:solidFill>
                    <a:prstClr val="black"/>
                  </a:solidFill>
                  <a:effectLst/>
                  <a:uLnTx/>
                  <a:uFillTx/>
                  <a:latin typeface="Calibri Light" panose="020F0302020204030204"/>
                  <a:ea typeface="+mj-ea"/>
                  <a:cs typeface="+mj-cs"/>
                </a:rPr>
                <a:t>Section 6.4.1 &amp; ML 2020-01</a:t>
              </a:r>
              <a:endParaRPr kumimoji="0" lang="en-US" sz="44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44" name="Rectangle 43">
              <a:extLst>
                <a:ext uri="{FF2B5EF4-FFF2-40B4-BE49-F238E27FC236}">
                  <a16:creationId xmlns:a16="http://schemas.microsoft.com/office/drawing/2014/main" id="{31D54AE0-07A8-4EF6-B3EA-1FF1BC553037}"/>
                </a:ext>
              </a:extLst>
            </p:cNvPr>
            <p:cNvSpPr/>
            <p:nvPr/>
          </p:nvSpPr>
          <p:spPr>
            <a:xfrm>
              <a:off x="2225455" y="102636"/>
              <a:ext cx="1342723" cy="1342723"/>
            </a:xfrm>
            <a:prstGeom prst="rect">
              <a:avLst/>
            </a:prstGeom>
            <a:blipFill rotWithShape="1">
              <a:blip r:embed="rId4"/>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5" name="Title 1">
              <a:extLst>
                <a:ext uri="{FF2B5EF4-FFF2-40B4-BE49-F238E27FC236}">
                  <a16:creationId xmlns:a16="http://schemas.microsoft.com/office/drawing/2014/main" id="{8C99F6C8-23CF-46D9-B73E-CBF3873E21AF}"/>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sp>
        <p:nvSpPr>
          <p:cNvPr id="6" name="Rectangle 5">
            <a:extLst>
              <a:ext uri="{FF2B5EF4-FFF2-40B4-BE49-F238E27FC236}">
                <a16:creationId xmlns:a16="http://schemas.microsoft.com/office/drawing/2014/main" id="{068E4454-A90E-445D-A9D4-47396B115762}"/>
              </a:ext>
            </a:extLst>
          </p:cNvPr>
          <p:cNvSpPr/>
          <p:nvPr/>
        </p:nvSpPr>
        <p:spPr>
          <a:xfrm>
            <a:off x="6171679" y="5925476"/>
            <a:ext cx="458744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AAE860-1CBC-43EF-8F0F-D643C2C45FDF}"/>
              </a:ext>
            </a:extLst>
          </p:cNvPr>
          <p:cNvSpPr txBox="1"/>
          <p:nvPr/>
        </p:nvSpPr>
        <p:spPr>
          <a:xfrm>
            <a:off x="6357049" y="6013654"/>
            <a:ext cx="770786"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9781365" y="5882279"/>
            <a:ext cx="770786"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10748881" y="5925474"/>
            <a:ext cx="1087654"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11029569" y="5880751"/>
            <a:ext cx="770786"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5386" y="5360565"/>
            <a:ext cx="664435" cy="744795"/>
          </a:xfrm>
          <a:prstGeom prst="rect">
            <a:avLst/>
          </a:prstGeom>
        </p:spPr>
      </p:pic>
      <p:grpSp>
        <p:nvGrpSpPr>
          <p:cNvPr id="9" name="Group 8">
            <a:extLst>
              <a:ext uri="{FF2B5EF4-FFF2-40B4-BE49-F238E27FC236}">
                <a16:creationId xmlns:a16="http://schemas.microsoft.com/office/drawing/2014/main" id="{6AE37F3B-8DB1-4A5D-B68B-88F0F4D6DE5E}"/>
              </a:ext>
            </a:extLst>
          </p:cNvPr>
          <p:cNvGrpSpPr/>
          <p:nvPr/>
        </p:nvGrpSpPr>
        <p:grpSpPr>
          <a:xfrm>
            <a:off x="8005623" y="5945927"/>
            <a:ext cx="1444858" cy="517174"/>
            <a:chOff x="7841838" y="5826255"/>
            <a:chExt cx="1444858" cy="517174"/>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41838" y="5826255"/>
              <a:ext cx="517174" cy="51717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8257308" y="5902413"/>
              <a:ext cx="10293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sp>
        <p:nvSpPr>
          <p:cNvPr id="55" name="TextBox 54">
            <a:extLst>
              <a:ext uri="{FF2B5EF4-FFF2-40B4-BE49-F238E27FC236}">
                <a16:creationId xmlns:a16="http://schemas.microsoft.com/office/drawing/2014/main" id="{3120748E-6116-4237-94D2-3FB9429E035A}"/>
              </a:ext>
            </a:extLst>
          </p:cNvPr>
          <p:cNvSpPr txBox="1"/>
          <p:nvPr/>
        </p:nvSpPr>
        <p:spPr>
          <a:xfrm>
            <a:off x="856891" y="1891619"/>
            <a:ext cx="1460945"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Newly-Built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223(a)(7)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05047C3-145D-464C-80C4-7A73FB13817A}"/>
              </a:ext>
            </a:extLst>
          </p:cNvPr>
          <p:cNvSpPr/>
          <p:nvPr/>
        </p:nvSpPr>
        <p:spPr>
          <a:xfrm>
            <a:off x="6172136" y="5140530"/>
            <a:ext cx="4573075"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2D97065-E332-4151-902E-775334619F31}"/>
              </a:ext>
            </a:extLst>
          </p:cNvPr>
          <p:cNvSpPr txBox="1"/>
          <p:nvPr/>
        </p:nvSpPr>
        <p:spPr>
          <a:xfrm>
            <a:off x="9817269" y="5103984"/>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57" name="TextBox 56">
            <a:extLst>
              <a:ext uri="{FF2B5EF4-FFF2-40B4-BE49-F238E27FC236}">
                <a16:creationId xmlns:a16="http://schemas.microsoft.com/office/drawing/2014/main" id="{70EF1BA5-8B4E-4F51-AD8E-6F80BD7C791E}"/>
              </a:ext>
            </a:extLst>
          </p:cNvPr>
          <p:cNvSpPr txBox="1"/>
          <p:nvPr/>
        </p:nvSpPr>
        <p:spPr>
          <a:xfrm>
            <a:off x="6343039" y="5239719"/>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grpSp>
        <p:nvGrpSpPr>
          <p:cNvPr id="4" name="Group 3">
            <a:extLst>
              <a:ext uri="{FF2B5EF4-FFF2-40B4-BE49-F238E27FC236}">
                <a16:creationId xmlns:a16="http://schemas.microsoft.com/office/drawing/2014/main" id="{6E2DF27B-D9E5-4EE5-8D08-83DBFA7A7FA7}"/>
              </a:ext>
            </a:extLst>
          </p:cNvPr>
          <p:cNvGrpSpPr/>
          <p:nvPr/>
        </p:nvGrpSpPr>
        <p:grpSpPr>
          <a:xfrm>
            <a:off x="7826060" y="2507216"/>
            <a:ext cx="1436911" cy="1733066"/>
            <a:chOff x="2649944" y="2341217"/>
            <a:chExt cx="1436911" cy="1733066"/>
          </a:xfrm>
        </p:grpSpPr>
        <p:sp>
          <p:nvSpPr>
            <p:cNvPr id="37" name="TextBox 36">
              <a:extLst>
                <a:ext uri="{FF2B5EF4-FFF2-40B4-BE49-F238E27FC236}">
                  <a16:creationId xmlns:a16="http://schemas.microsoft.com/office/drawing/2014/main" id="{B70844C7-9774-408D-9438-3F30B19320D7}"/>
                </a:ext>
              </a:extLst>
            </p:cNvPr>
            <p:cNvSpPr txBox="1"/>
            <p:nvPr/>
          </p:nvSpPr>
          <p:spPr>
            <a:xfrm>
              <a:off x="2649944" y="2341217"/>
              <a:ext cx="1436911" cy="707886"/>
            </a:xfrm>
            <a:prstGeom prst="rect">
              <a:avLst/>
            </a:prstGeom>
            <a:noFill/>
          </p:spPr>
          <p:txBody>
            <a:bodyPr wrap="square">
              <a:spAutoFit/>
            </a:bodyPr>
            <a:lstStyle/>
            <a:p>
              <a:pPr algn="ctr"/>
              <a:r>
                <a:rPr lang="en-US" sz="2000" b="1" dirty="0">
                  <a:solidFill>
                    <a:prstClr val="black"/>
                  </a:solidFill>
                  <a:latin typeface="Calibri" panose="020F0502020204030204"/>
                </a:rPr>
                <a:t>Min. 80% Occupancy</a:t>
              </a:r>
              <a:endParaRPr lang="en-US" sz="2000" dirty="0"/>
            </a:p>
          </p:txBody>
        </p:sp>
        <p:pic>
          <p:nvPicPr>
            <p:cNvPr id="11" name="Graphic 10" descr="Business Growth with solid fill">
              <a:extLst>
                <a:ext uri="{FF2B5EF4-FFF2-40B4-BE49-F238E27FC236}">
                  <a16:creationId xmlns:a16="http://schemas.microsoft.com/office/drawing/2014/main" id="{CE162E4D-1FDC-46EE-ACF7-D1C54FFDF6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20310" y="2955362"/>
              <a:ext cx="1118921" cy="1118921"/>
            </a:xfrm>
            <a:prstGeom prst="rect">
              <a:avLst/>
            </a:prstGeom>
          </p:spPr>
        </p:pic>
      </p:grpSp>
      <p:sp>
        <p:nvSpPr>
          <p:cNvPr id="51" name="Rectangle 50">
            <a:extLst>
              <a:ext uri="{FF2B5EF4-FFF2-40B4-BE49-F238E27FC236}">
                <a16:creationId xmlns:a16="http://schemas.microsoft.com/office/drawing/2014/main" id="{A3124EB3-90CB-4396-8E5C-F17307AD94CD}"/>
              </a:ext>
            </a:extLst>
          </p:cNvPr>
          <p:cNvSpPr/>
          <p:nvPr/>
        </p:nvSpPr>
        <p:spPr>
          <a:xfrm>
            <a:off x="1593295" y="5140530"/>
            <a:ext cx="4573075"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F4D54BC-27A9-4323-9AB2-6E8F91050F4D}"/>
              </a:ext>
            </a:extLst>
          </p:cNvPr>
          <p:cNvSpPr txBox="1"/>
          <p:nvPr/>
        </p:nvSpPr>
        <p:spPr>
          <a:xfrm>
            <a:off x="5357137" y="5103984"/>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56" name="TextBox 55">
            <a:extLst>
              <a:ext uri="{FF2B5EF4-FFF2-40B4-BE49-F238E27FC236}">
                <a16:creationId xmlns:a16="http://schemas.microsoft.com/office/drawing/2014/main" id="{BACAF57F-5A02-40AF-B52C-DFF36A99361D}"/>
              </a:ext>
            </a:extLst>
          </p:cNvPr>
          <p:cNvSpPr txBox="1"/>
          <p:nvPr/>
        </p:nvSpPr>
        <p:spPr>
          <a:xfrm>
            <a:off x="1609947" y="5239719"/>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62" name="Rectangle 61">
            <a:extLst>
              <a:ext uri="{FF2B5EF4-FFF2-40B4-BE49-F238E27FC236}">
                <a16:creationId xmlns:a16="http://schemas.microsoft.com/office/drawing/2014/main" id="{F894145E-7997-436D-AE41-701B697C4DFA}"/>
              </a:ext>
            </a:extLst>
          </p:cNvPr>
          <p:cNvSpPr/>
          <p:nvPr/>
        </p:nvSpPr>
        <p:spPr>
          <a:xfrm>
            <a:off x="-9524" y="5140530"/>
            <a:ext cx="1605396"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9E158A2-2C5F-4017-8255-BC9325C10603}"/>
              </a:ext>
            </a:extLst>
          </p:cNvPr>
          <p:cNvSpPr txBox="1"/>
          <p:nvPr/>
        </p:nvSpPr>
        <p:spPr>
          <a:xfrm>
            <a:off x="2605769" y="5188728"/>
            <a:ext cx="2607669" cy="400110"/>
          </a:xfrm>
          <a:prstGeom prst="rect">
            <a:avLst/>
          </a:prstGeom>
          <a:noFill/>
        </p:spPr>
        <p:txBody>
          <a:bodyPr wrap="square">
            <a:spAutoFit/>
          </a:bodyPr>
          <a:lstStyle/>
          <a:p>
            <a:pPr algn="ctr"/>
            <a:r>
              <a:rPr lang="en-US" sz="2000" b="1" dirty="0"/>
              <a:t>Avg. Occupancy 74%</a:t>
            </a:r>
          </a:p>
        </p:txBody>
      </p:sp>
      <p:sp>
        <p:nvSpPr>
          <p:cNvPr id="85" name="TextBox 84">
            <a:extLst>
              <a:ext uri="{FF2B5EF4-FFF2-40B4-BE49-F238E27FC236}">
                <a16:creationId xmlns:a16="http://schemas.microsoft.com/office/drawing/2014/main" id="{97592B56-65D7-4C5B-BE6E-7C5054F7F050}"/>
              </a:ext>
            </a:extLst>
          </p:cNvPr>
          <p:cNvSpPr txBox="1"/>
          <p:nvPr/>
        </p:nvSpPr>
        <p:spPr>
          <a:xfrm>
            <a:off x="206156" y="5094310"/>
            <a:ext cx="1159689" cy="646331"/>
          </a:xfrm>
          <a:prstGeom prst="rect">
            <a:avLst/>
          </a:prstGeom>
          <a:noFill/>
        </p:spPr>
        <p:txBody>
          <a:bodyPr wrap="square">
            <a:spAutoFit/>
          </a:bodyPr>
          <a:lstStyle/>
          <a:p>
            <a:pPr algn="ctr"/>
            <a:r>
              <a:rPr lang="en-US" b="1" dirty="0" err="1"/>
              <a:t>CoO</a:t>
            </a:r>
            <a:r>
              <a:rPr lang="en-US" b="1" dirty="0"/>
              <a:t> / Lease Up</a:t>
            </a:r>
          </a:p>
        </p:txBody>
      </p:sp>
      <p:sp>
        <p:nvSpPr>
          <p:cNvPr id="86" name="TextBox 85">
            <a:extLst>
              <a:ext uri="{FF2B5EF4-FFF2-40B4-BE49-F238E27FC236}">
                <a16:creationId xmlns:a16="http://schemas.microsoft.com/office/drawing/2014/main" id="{C9CBDF47-2669-42F8-94E9-3305C068FAE8}"/>
              </a:ext>
            </a:extLst>
          </p:cNvPr>
          <p:cNvSpPr txBox="1"/>
          <p:nvPr/>
        </p:nvSpPr>
        <p:spPr>
          <a:xfrm>
            <a:off x="7176267" y="5188728"/>
            <a:ext cx="2607669" cy="400110"/>
          </a:xfrm>
          <a:prstGeom prst="rect">
            <a:avLst/>
          </a:prstGeom>
          <a:noFill/>
        </p:spPr>
        <p:txBody>
          <a:bodyPr wrap="square">
            <a:spAutoFit/>
          </a:bodyPr>
          <a:lstStyle/>
          <a:p>
            <a:pPr algn="ctr"/>
            <a:r>
              <a:rPr lang="en-US" sz="2000" b="1" dirty="0"/>
              <a:t>Avg. Occupancy 80%</a:t>
            </a:r>
          </a:p>
        </p:txBody>
      </p:sp>
      <p:sp>
        <p:nvSpPr>
          <p:cNvPr id="88" name="TextBox 87">
            <a:extLst>
              <a:ext uri="{FF2B5EF4-FFF2-40B4-BE49-F238E27FC236}">
                <a16:creationId xmlns:a16="http://schemas.microsoft.com/office/drawing/2014/main" id="{C9E28AD3-6684-4858-A273-B2FCBC26A7CE}"/>
              </a:ext>
            </a:extLst>
          </p:cNvPr>
          <p:cNvSpPr txBox="1"/>
          <p:nvPr/>
        </p:nvSpPr>
        <p:spPr>
          <a:xfrm>
            <a:off x="6928021" y="6460356"/>
            <a:ext cx="31041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 = Year of Avg. 80% Occ.</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91" name="TextBox 90">
            <a:extLst>
              <a:ext uri="{FF2B5EF4-FFF2-40B4-BE49-F238E27FC236}">
                <a16:creationId xmlns:a16="http://schemas.microsoft.com/office/drawing/2014/main" id="{5F4CEB3E-8C93-4E9F-9509-80D1BFD04684}"/>
              </a:ext>
            </a:extLst>
          </p:cNvPr>
          <p:cNvSpPr txBox="1"/>
          <p:nvPr/>
        </p:nvSpPr>
        <p:spPr>
          <a:xfrm>
            <a:off x="10714074" y="6428464"/>
            <a:ext cx="133888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Year X+1</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7" name="Double Bracket 6">
            <a:extLst>
              <a:ext uri="{FF2B5EF4-FFF2-40B4-BE49-F238E27FC236}">
                <a16:creationId xmlns:a16="http://schemas.microsoft.com/office/drawing/2014/main" id="{4C7CA855-86F0-42B4-A0C2-B1BEC131DFB1}"/>
              </a:ext>
            </a:extLst>
          </p:cNvPr>
          <p:cNvSpPr/>
          <p:nvPr/>
        </p:nvSpPr>
        <p:spPr>
          <a:xfrm>
            <a:off x="6254672" y="4802458"/>
            <a:ext cx="4413837" cy="1889945"/>
          </a:xfrm>
          <a:prstGeom prst="bracketPair">
            <a:avLst>
              <a:gd name="adj" fmla="val 8002"/>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32EDBD-CA37-47E8-894C-9257E115AC47}"/>
              </a:ext>
            </a:extLst>
          </p:cNvPr>
          <p:cNvGrpSpPr/>
          <p:nvPr/>
        </p:nvGrpSpPr>
        <p:grpSpPr>
          <a:xfrm>
            <a:off x="811933" y="1880608"/>
            <a:ext cx="1505904" cy="1965162"/>
            <a:chOff x="811933" y="1880608"/>
            <a:chExt cx="1505904" cy="1965162"/>
          </a:xfrm>
        </p:grpSpPr>
        <p:sp>
          <p:nvSpPr>
            <p:cNvPr id="58" name="Speech Bubble: Rectangle 57">
              <a:extLst>
                <a:ext uri="{FF2B5EF4-FFF2-40B4-BE49-F238E27FC236}">
                  <a16:creationId xmlns:a16="http://schemas.microsoft.com/office/drawing/2014/main" id="{098AAD24-C654-4FAA-8E96-8E1D195FBA67}"/>
                </a:ext>
              </a:extLst>
            </p:cNvPr>
            <p:cNvSpPr/>
            <p:nvPr/>
          </p:nvSpPr>
          <p:spPr>
            <a:xfrm>
              <a:off x="863839" y="1880608"/>
              <a:ext cx="1436912" cy="1965162"/>
            </a:xfrm>
            <a:prstGeom prst="wedgeRectCallout">
              <a:avLst>
                <a:gd name="adj1" fmla="val 72212"/>
                <a:gd name="adj2" fmla="val 962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3B4E6DF2-7CDB-455A-90A9-69FA689C88F1}"/>
                </a:ext>
              </a:extLst>
            </p:cNvPr>
            <p:cNvSpPr txBox="1"/>
            <p:nvPr/>
          </p:nvSpPr>
          <p:spPr>
            <a:xfrm>
              <a:off x="811933" y="1891619"/>
              <a:ext cx="1505904" cy="1938992"/>
            </a:xfrm>
            <a:prstGeom prst="rect">
              <a:avLst/>
            </a:prstGeom>
            <a:noFill/>
          </p:spPr>
          <p:txBody>
            <a:bodyPr wrap="square">
              <a:spAutoFit/>
            </a:bodyPr>
            <a:lstStyle/>
            <a:p>
              <a:pPr algn="ctr">
                <a:defRPr/>
              </a:pPr>
              <a:r>
                <a:rPr lang="en-US" sz="2400" b="1" dirty="0">
                  <a:solidFill>
                    <a:prstClr val="black"/>
                  </a:solidFill>
                  <a:latin typeface="Calibri" panose="020F0502020204030204"/>
                </a:rPr>
                <a:t>221(d)(4)</a:t>
              </a:r>
              <a:endParaRPr kumimoji="0" lang="en-US" sz="2400" b="0" i="0" u="none" strike="noStrike" kern="1200" spc="0" normalizeH="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New Const. &amp; Sub-Rehab</a:t>
              </a:r>
            </a:p>
          </p:txBody>
        </p:sp>
      </p:grpSp>
      <p:grpSp>
        <p:nvGrpSpPr>
          <p:cNvPr id="60" name="Group 59">
            <a:extLst>
              <a:ext uri="{FF2B5EF4-FFF2-40B4-BE49-F238E27FC236}">
                <a16:creationId xmlns:a16="http://schemas.microsoft.com/office/drawing/2014/main" id="{2560E196-77B2-4BC7-958C-5091944F54DE}"/>
              </a:ext>
            </a:extLst>
          </p:cNvPr>
          <p:cNvGrpSpPr/>
          <p:nvPr/>
        </p:nvGrpSpPr>
        <p:grpSpPr>
          <a:xfrm>
            <a:off x="2523885" y="2183274"/>
            <a:ext cx="1780160" cy="1565171"/>
            <a:chOff x="4431955" y="2215833"/>
            <a:chExt cx="1780160" cy="1565171"/>
          </a:xfrm>
        </p:grpSpPr>
        <p:pic>
          <p:nvPicPr>
            <p:cNvPr id="64" name="Picture 63">
              <a:extLst>
                <a:ext uri="{FF2B5EF4-FFF2-40B4-BE49-F238E27FC236}">
                  <a16:creationId xmlns:a16="http://schemas.microsoft.com/office/drawing/2014/main" id="{3663131A-8CBE-4D81-B461-5EF81C984A76}"/>
                </a:ext>
              </a:extLst>
            </p:cNvPr>
            <p:cNvPicPr>
              <a:picLocks noChangeAspect="1"/>
            </p:cNvPicPr>
            <p:nvPr/>
          </p:nvPicPr>
          <p:blipFill rotWithShape="1">
            <a:blip r:embed="rId11">
              <a:extLst>
                <a:ext uri="{28A0092B-C50C-407E-A947-70E740481C1C}">
                  <a14:useLocalDpi xmlns:a14="http://schemas.microsoft.com/office/drawing/2010/main" val="0"/>
                </a:ext>
              </a:extLst>
            </a:blip>
            <a:srcRect l="11751" t="27554" r="18251" b="17761"/>
            <a:stretch/>
          </p:blipFill>
          <p:spPr>
            <a:xfrm>
              <a:off x="4431955" y="2375278"/>
              <a:ext cx="1693726" cy="1320592"/>
            </a:xfrm>
            <a:prstGeom prst="rect">
              <a:avLst/>
            </a:prstGeom>
          </p:spPr>
        </p:pic>
        <p:pic>
          <p:nvPicPr>
            <p:cNvPr id="65" name="Graphic 64" descr="Crane with solid fill">
              <a:extLst>
                <a:ext uri="{FF2B5EF4-FFF2-40B4-BE49-F238E27FC236}">
                  <a16:creationId xmlns:a16="http://schemas.microsoft.com/office/drawing/2014/main" id="{37E9F162-CE7B-4E2E-9877-535EA196DC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73178" y="2215833"/>
              <a:ext cx="750027" cy="750027"/>
            </a:xfrm>
            <a:prstGeom prst="rect">
              <a:avLst/>
            </a:prstGeom>
            <a:effectLst/>
          </p:spPr>
        </p:pic>
        <p:pic>
          <p:nvPicPr>
            <p:cNvPr id="66" name="Graphic 65" descr="Construction Barricade with solid fill">
              <a:extLst>
                <a:ext uri="{FF2B5EF4-FFF2-40B4-BE49-F238E27FC236}">
                  <a16:creationId xmlns:a16="http://schemas.microsoft.com/office/drawing/2014/main" id="{EF615AF4-283C-481C-B106-16D880E54AD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88001" y="3156890"/>
              <a:ext cx="624114" cy="624114"/>
            </a:xfrm>
            <a:prstGeom prst="rect">
              <a:avLst/>
            </a:prstGeom>
          </p:spPr>
        </p:pic>
      </p:grpSp>
      <p:grpSp>
        <p:nvGrpSpPr>
          <p:cNvPr id="67" name="Group 66">
            <a:extLst>
              <a:ext uri="{FF2B5EF4-FFF2-40B4-BE49-F238E27FC236}">
                <a16:creationId xmlns:a16="http://schemas.microsoft.com/office/drawing/2014/main" id="{FF96778E-4435-48F1-8A5C-742811219EE2}"/>
              </a:ext>
            </a:extLst>
          </p:cNvPr>
          <p:cNvGrpSpPr/>
          <p:nvPr/>
        </p:nvGrpSpPr>
        <p:grpSpPr>
          <a:xfrm>
            <a:off x="4821744" y="2635145"/>
            <a:ext cx="2265746" cy="1195801"/>
            <a:chOff x="8254132" y="2649969"/>
            <a:chExt cx="2265746" cy="1195801"/>
          </a:xfrm>
        </p:grpSpPr>
        <p:sp>
          <p:nvSpPr>
            <p:cNvPr id="68" name="Speech Bubble: Rectangle 67">
              <a:extLst>
                <a:ext uri="{FF2B5EF4-FFF2-40B4-BE49-F238E27FC236}">
                  <a16:creationId xmlns:a16="http://schemas.microsoft.com/office/drawing/2014/main" id="{072AC51E-3680-494B-918C-A4F4CDC37AB6}"/>
                </a:ext>
              </a:extLst>
            </p:cNvPr>
            <p:cNvSpPr/>
            <p:nvPr/>
          </p:nvSpPr>
          <p:spPr>
            <a:xfrm>
              <a:off x="8254132" y="2649969"/>
              <a:ext cx="1897899" cy="1195801"/>
            </a:xfrm>
            <a:prstGeom prst="wedgeRectCallout">
              <a:avLst>
                <a:gd name="adj1" fmla="val -79700"/>
                <a:gd name="adj2" fmla="val -21284"/>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66530E61-C0E2-457F-A694-5D1953ED6ED9}"/>
                </a:ext>
              </a:extLst>
            </p:cNvPr>
            <p:cNvSpPr txBox="1"/>
            <p:nvPr/>
          </p:nvSpPr>
          <p:spPr>
            <a:xfrm>
              <a:off x="8301014" y="2713867"/>
              <a:ext cx="2218864" cy="1107996"/>
            </a:xfrm>
            <a:prstGeom prst="rect">
              <a:avLst/>
            </a:prstGeom>
            <a:no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US" sz="2200" b="1" i="0" u="none" strike="noStrike" kern="1200" spc="0" normalizeH="0" noProof="0" dirty="0">
                  <a:ln>
                    <a:noFill/>
                  </a:ln>
                  <a:solidFill>
                    <a:prstClr val="black"/>
                  </a:solidFill>
                  <a:effectLst/>
                  <a:uLnTx/>
                  <a:uFillTx/>
                  <a:latin typeface="Calibri" panose="020F0502020204030204"/>
                  <a:ea typeface="+mn-ea"/>
                  <a:cs typeface="+mn-cs"/>
                </a:rPr>
                <a:t>Need to reach min. 80% Avg. Occupancy</a:t>
              </a:r>
              <a:endParaRPr kumimoji="0" lang="en-US" sz="2200" b="1" i="1" u="none" strike="noStrike" kern="1200" spc="0" normalizeH="0" noProof="0" dirty="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CF47E101-A711-491B-8BD5-ED70D22BF8CA}"/>
              </a:ext>
            </a:extLst>
          </p:cNvPr>
          <p:cNvGrpSpPr/>
          <p:nvPr/>
        </p:nvGrpSpPr>
        <p:grpSpPr>
          <a:xfrm>
            <a:off x="11738264" y="5404711"/>
            <a:ext cx="484191" cy="368253"/>
            <a:chOff x="10320130" y="3434811"/>
            <a:chExt cx="672549" cy="511509"/>
          </a:xfrm>
        </p:grpSpPr>
        <p:sp>
          <p:nvSpPr>
            <p:cNvPr id="70" name="Arrow: Pentagon 69">
              <a:extLst>
                <a:ext uri="{FF2B5EF4-FFF2-40B4-BE49-F238E27FC236}">
                  <a16:creationId xmlns:a16="http://schemas.microsoft.com/office/drawing/2014/main" id="{8FA33859-62CD-4AE8-B95C-9D1D885691D0}"/>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C294B52-F6E4-43C9-9806-F438501F7D5C}"/>
                </a:ext>
              </a:extLst>
            </p:cNvPr>
            <p:cNvSpPr/>
            <p:nvPr/>
          </p:nvSpPr>
          <p:spPr>
            <a:xfrm>
              <a:off x="10320130" y="3434811"/>
              <a:ext cx="484191" cy="484191"/>
            </a:xfrm>
            <a:prstGeom prst="rect">
              <a:avLst/>
            </a:prstGeom>
            <a:blipFill rotWithShape="1">
              <a:blip r:embed="rId4"/>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72" name="Right Brace 71">
            <a:extLst>
              <a:ext uri="{FF2B5EF4-FFF2-40B4-BE49-F238E27FC236}">
                <a16:creationId xmlns:a16="http://schemas.microsoft.com/office/drawing/2014/main" id="{1289F4D8-F667-427C-9E53-EC2D82CA7252}"/>
              </a:ext>
            </a:extLst>
          </p:cNvPr>
          <p:cNvSpPr/>
          <p:nvPr/>
        </p:nvSpPr>
        <p:spPr>
          <a:xfrm rot="16200000">
            <a:off x="8128026" y="2484156"/>
            <a:ext cx="664820" cy="3971788"/>
          </a:xfrm>
          <a:prstGeom prst="rightBrace">
            <a:avLst>
              <a:gd name="adj1" fmla="val 49802"/>
              <a:gd name="adj2" fmla="val 49514"/>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lide Number Placeholder 4">
            <a:extLst>
              <a:ext uri="{FF2B5EF4-FFF2-40B4-BE49-F238E27FC236}">
                <a16:creationId xmlns:a16="http://schemas.microsoft.com/office/drawing/2014/main" id="{08B251D5-A346-4D32-A475-80AB3FF2935D}"/>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58</a:t>
            </a:fld>
            <a:endParaRPr lang="en-US" b="1" dirty="0">
              <a:solidFill>
                <a:schemeClr val="tx1"/>
              </a:solidFill>
            </a:endParaRPr>
          </a:p>
        </p:txBody>
      </p:sp>
    </p:spTree>
    <p:extLst>
      <p:ext uri="{BB962C8B-B14F-4D97-AF65-F5344CB8AC3E}">
        <p14:creationId xmlns:p14="http://schemas.microsoft.com/office/powerpoint/2010/main" val="1440074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3388EB7-A840-4BE0-B9EE-E6B25A2129C8}"/>
              </a:ext>
            </a:extLst>
          </p:cNvPr>
          <p:cNvPicPr>
            <a:picLocks noChangeAspect="1"/>
          </p:cNvPicPr>
          <p:nvPr/>
        </p:nvPicPr>
        <p:blipFill>
          <a:blip r:embed="rId3"/>
          <a:stretch>
            <a:fillRect/>
          </a:stretch>
        </p:blipFill>
        <p:spPr>
          <a:xfrm>
            <a:off x="243392" y="809235"/>
            <a:ext cx="657708" cy="657708"/>
          </a:xfrm>
          <a:prstGeom prst="rect">
            <a:avLst/>
          </a:prstGeom>
        </p:spPr>
      </p:pic>
      <p:sp>
        <p:nvSpPr>
          <p:cNvPr id="16" name="Right Brace 15">
            <a:extLst>
              <a:ext uri="{FF2B5EF4-FFF2-40B4-BE49-F238E27FC236}">
                <a16:creationId xmlns:a16="http://schemas.microsoft.com/office/drawing/2014/main" id="{30590592-D7F1-4CD0-934B-55336CC8B99E}"/>
              </a:ext>
            </a:extLst>
          </p:cNvPr>
          <p:cNvSpPr/>
          <p:nvPr/>
        </p:nvSpPr>
        <p:spPr>
          <a:xfrm rot="16200000">
            <a:off x="8214319" y="2861915"/>
            <a:ext cx="450547" cy="4169697"/>
          </a:xfrm>
          <a:prstGeom prst="rightBrace">
            <a:avLst>
              <a:gd name="adj1" fmla="val 49802"/>
              <a:gd name="adj2" fmla="val 70003"/>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068E4454-A90E-445D-A9D4-47396B115762}"/>
              </a:ext>
            </a:extLst>
          </p:cNvPr>
          <p:cNvSpPr/>
          <p:nvPr/>
        </p:nvSpPr>
        <p:spPr>
          <a:xfrm>
            <a:off x="6171679" y="6175731"/>
            <a:ext cx="4587442" cy="54569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0AAE860-1CBC-43EF-8F0F-D643C2C45FDF}"/>
              </a:ext>
            </a:extLst>
          </p:cNvPr>
          <p:cNvSpPr txBox="1"/>
          <p:nvPr/>
        </p:nvSpPr>
        <p:spPr>
          <a:xfrm>
            <a:off x="6357049" y="6263909"/>
            <a:ext cx="770786"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23" name="TextBox 22">
            <a:extLst>
              <a:ext uri="{FF2B5EF4-FFF2-40B4-BE49-F238E27FC236}">
                <a16:creationId xmlns:a16="http://schemas.microsoft.com/office/drawing/2014/main" id="{E41F7D37-BDC4-4C0E-BC24-3E58E69D6BEC}"/>
              </a:ext>
            </a:extLst>
          </p:cNvPr>
          <p:cNvSpPr txBox="1"/>
          <p:nvPr/>
        </p:nvSpPr>
        <p:spPr>
          <a:xfrm>
            <a:off x="9781365" y="6132534"/>
            <a:ext cx="770786" cy="369332"/>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25" name="Rectangle 24">
            <a:extLst>
              <a:ext uri="{FF2B5EF4-FFF2-40B4-BE49-F238E27FC236}">
                <a16:creationId xmlns:a16="http://schemas.microsoft.com/office/drawing/2014/main" id="{9846D060-8349-40DC-A5F4-9F0916F89F89}"/>
              </a:ext>
            </a:extLst>
          </p:cNvPr>
          <p:cNvSpPr/>
          <p:nvPr/>
        </p:nvSpPr>
        <p:spPr>
          <a:xfrm>
            <a:off x="10748881" y="6175729"/>
            <a:ext cx="1087654" cy="545691"/>
          </a:xfrm>
          <a:prstGeom prst="rect">
            <a:avLst/>
          </a:prstGeom>
          <a:solidFill>
            <a:srgbClr val="00B05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B4F316-57FB-4AC7-BCE0-9469C52C8BD4}"/>
              </a:ext>
            </a:extLst>
          </p:cNvPr>
          <p:cNvSpPr txBox="1"/>
          <p:nvPr/>
        </p:nvSpPr>
        <p:spPr>
          <a:xfrm>
            <a:off x="11029569" y="6131006"/>
            <a:ext cx="770786" cy="369332"/>
          </a:xfrm>
          <a:prstGeom prst="rect">
            <a:avLst/>
          </a:prstGeom>
          <a:noFill/>
        </p:spPr>
        <p:txBody>
          <a:bodyPr wrap="square">
            <a:spAutoFit/>
          </a:bodyPr>
          <a:lstStyle/>
          <a:p>
            <a:pPr algn="r"/>
            <a:r>
              <a:rPr lang="en-US" b="1" dirty="0">
                <a:solidFill>
                  <a:prstClr val="black"/>
                </a:solidFill>
                <a:latin typeface="Calibri" panose="020F0502020204030204"/>
              </a:rPr>
              <a:t>Mar 31</a:t>
            </a:r>
            <a:endParaRPr lang="en-US" dirty="0"/>
          </a:p>
        </p:txBody>
      </p:sp>
      <p:grpSp>
        <p:nvGrpSpPr>
          <p:cNvPr id="9" name="Group 8">
            <a:extLst>
              <a:ext uri="{FF2B5EF4-FFF2-40B4-BE49-F238E27FC236}">
                <a16:creationId xmlns:a16="http://schemas.microsoft.com/office/drawing/2014/main" id="{6AE37F3B-8DB1-4A5D-B68B-88F0F4D6DE5E}"/>
              </a:ext>
            </a:extLst>
          </p:cNvPr>
          <p:cNvGrpSpPr/>
          <p:nvPr/>
        </p:nvGrpSpPr>
        <p:grpSpPr>
          <a:xfrm>
            <a:off x="8005623" y="6196182"/>
            <a:ext cx="1444858" cy="517174"/>
            <a:chOff x="7841838" y="5826255"/>
            <a:chExt cx="1444858" cy="517174"/>
          </a:xfrm>
        </p:grpSpPr>
        <p:pic>
          <p:nvPicPr>
            <p:cNvPr id="28" name="Graphic 27" descr="Statistics with solid fill">
              <a:extLst>
                <a:ext uri="{FF2B5EF4-FFF2-40B4-BE49-F238E27FC236}">
                  <a16:creationId xmlns:a16="http://schemas.microsoft.com/office/drawing/2014/main" id="{785BA54B-4910-4B2C-A45B-CEAB79C1E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41838" y="5826255"/>
              <a:ext cx="517174" cy="517174"/>
            </a:xfrm>
            <a:prstGeom prst="rect">
              <a:avLst/>
            </a:prstGeom>
          </p:spPr>
        </p:pic>
        <p:sp>
          <p:nvSpPr>
            <p:cNvPr id="35" name="TextBox 34">
              <a:extLst>
                <a:ext uri="{FF2B5EF4-FFF2-40B4-BE49-F238E27FC236}">
                  <a16:creationId xmlns:a16="http://schemas.microsoft.com/office/drawing/2014/main" id="{2853AFA8-3B05-4577-9D91-8F2CA4CD2F80}"/>
                </a:ext>
              </a:extLst>
            </p:cNvPr>
            <p:cNvSpPr txBox="1"/>
            <p:nvPr/>
          </p:nvSpPr>
          <p:spPr>
            <a:xfrm>
              <a:off x="8257308" y="5902413"/>
              <a:ext cx="1029388" cy="338554"/>
            </a:xfrm>
            <a:prstGeom prst="rect">
              <a:avLst/>
            </a:prstGeom>
            <a:noFill/>
          </p:spPr>
          <p:txBody>
            <a:bodyPr wrap="square">
              <a:spAutoFit/>
            </a:bodyPr>
            <a:lstStyle/>
            <a:p>
              <a:pPr algn="ctr"/>
              <a:r>
                <a:rPr lang="en-US" sz="1600" b="1" dirty="0">
                  <a:solidFill>
                    <a:prstClr val="black"/>
                  </a:solidFill>
                  <a:latin typeface="Calibri" panose="020F0502020204030204"/>
                </a:rPr>
                <a:t>12-month</a:t>
              </a:r>
              <a:endParaRPr lang="en-US" sz="1600" dirty="0"/>
            </a:p>
          </p:txBody>
        </p:sp>
      </p:grpSp>
      <p:sp>
        <p:nvSpPr>
          <p:cNvPr id="27" name="Rectangle 26">
            <a:extLst>
              <a:ext uri="{FF2B5EF4-FFF2-40B4-BE49-F238E27FC236}">
                <a16:creationId xmlns:a16="http://schemas.microsoft.com/office/drawing/2014/main" id="{B05047C3-145D-464C-80C4-7A73FB13817A}"/>
              </a:ext>
            </a:extLst>
          </p:cNvPr>
          <p:cNvSpPr/>
          <p:nvPr/>
        </p:nvSpPr>
        <p:spPr>
          <a:xfrm>
            <a:off x="6172136" y="5390785"/>
            <a:ext cx="4573075" cy="545691"/>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2D97065-E332-4151-902E-775334619F31}"/>
              </a:ext>
            </a:extLst>
          </p:cNvPr>
          <p:cNvSpPr txBox="1"/>
          <p:nvPr/>
        </p:nvSpPr>
        <p:spPr>
          <a:xfrm>
            <a:off x="9817269" y="5354239"/>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57" name="TextBox 56">
            <a:extLst>
              <a:ext uri="{FF2B5EF4-FFF2-40B4-BE49-F238E27FC236}">
                <a16:creationId xmlns:a16="http://schemas.microsoft.com/office/drawing/2014/main" id="{70EF1BA5-8B4E-4F51-AD8E-6F80BD7C791E}"/>
              </a:ext>
            </a:extLst>
          </p:cNvPr>
          <p:cNvSpPr txBox="1"/>
          <p:nvPr/>
        </p:nvSpPr>
        <p:spPr>
          <a:xfrm>
            <a:off x="6343039" y="5489974"/>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51" name="Rectangle 50">
            <a:extLst>
              <a:ext uri="{FF2B5EF4-FFF2-40B4-BE49-F238E27FC236}">
                <a16:creationId xmlns:a16="http://schemas.microsoft.com/office/drawing/2014/main" id="{A3124EB3-90CB-4396-8E5C-F17307AD94CD}"/>
              </a:ext>
            </a:extLst>
          </p:cNvPr>
          <p:cNvSpPr/>
          <p:nvPr/>
        </p:nvSpPr>
        <p:spPr>
          <a:xfrm>
            <a:off x="1593295" y="5390785"/>
            <a:ext cx="4573075"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F4D54BC-27A9-4323-9AB2-6E8F91050F4D}"/>
              </a:ext>
            </a:extLst>
          </p:cNvPr>
          <p:cNvSpPr txBox="1"/>
          <p:nvPr/>
        </p:nvSpPr>
        <p:spPr>
          <a:xfrm>
            <a:off x="5357137" y="5354239"/>
            <a:ext cx="768372" cy="646331"/>
          </a:xfrm>
          <a:prstGeom prst="rect">
            <a:avLst/>
          </a:prstGeom>
          <a:noFill/>
        </p:spPr>
        <p:txBody>
          <a:bodyPr wrap="square">
            <a:spAutoFit/>
          </a:bodyPr>
          <a:lstStyle/>
          <a:p>
            <a:pPr algn="r"/>
            <a:r>
              <a:rPr lang="en-US" b="1" dirty="0">
                <a:solidFill>
                  <a:prstClr val="black"/>
                </a:solidFill>
                <a:latin typeface="Calibri" panose="020F0502020204030204"/>
              </a:rPr>
              <a:t>Dec 31</a:t>
            </a:r>
            <a:endParaRPr lang="en-US" dirty="0"/>
          </a:p>
        </p:txBody>
      </p:sp>
      <p:sp>
        <p:nvSpPr>
          <p:cNvPr id="56" name="TextBox 55">
            <a:extLst>
              <a:ext uri="{FF2B5EF4-FFF2-40B4-BE49-F238E27FC236}">
                <a16:creationId xmlns:a16="http://schemas.microsoft.com/office/drawing/2014/main" id="{BACAF57F-5A02-40AF-B52C-DFF36A99361D}"/>
              </a:ext>
            </a:extLst>
          </p:cNvPr>
          <p:cNvSpPr txBox="1"/>
          <p:nvPr/>
        </p:nvSpPr>
        <p:spPr>
          <a:xfrm>
            <a:off x="1609947" y="5489974"/>
            <a:ext cx="768372" cy="369332"/>
          </a:xfrm>
          <a:prstGeom prst="rect">
            <a:avLst/>
          </a:prstGeom>
          <a:noFill/>
        </p:spPr>
        <p:txBody>
          <a:bodyPr wrap="square">
            <a:spAutoFit/>
          </a:bodyPr>
          <a:lstStyle/>
          <a:p>
            <a:r>
              <a:rPr lang="en-US" b="1" dirty="0">
                <a:solidFill>
                  <a:prstClr val="black"/>
                </a:solidFill>
                <a:latin typeface="Calibri" panose="020F0502020204030204"/>
              </a:rPr>
              <a:t>Jan 1</a:t>
            </a:r>
            <a:endParaRPr lang="en-US" dirty="0"/>
          </a:p>
        </p:txBody>
      </p:sp>
      <p:sp>
        <p:nvSpPr>
          <p:cNvPr id="62" name="Rectangle 61">
            <a:extLst>
              <a:ext uri="{FF2B5EF4-FFF2-40B4-BE49-F238E27FC236}">
                <a16:creationId xmlns:a16="http://schemas.microsoft.com/office/drawing/2014/main" id="{F894145E-7997-436D-AE41-701B697C4DFA}"/>
              </a:ext>
            </a:extLst>
          </p:cNvPr>
          <p:cNvSpPr/>
          <p:nvPr/>
        </p:nvSpPr>
        <p:spPr>
          <a:xfrm>
            <a:off x="-9524" y="5390785"/>
            <a:ext cx="1605396" cy="545691"/>
          </a:xfrm>
          <a:prstGeom prst="rect">
            <a:avLst/>
          </a:prstGeom>
          <a:solidFill>
            <a:schemeClr val="accent4">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97592B56-65D7-4C5B-BE6E-7C5054F7F050}"/>
              </a:ext>
            </a:extLst>
          </p:cNvPr>
          <p:cNvSpPr txBox="1"/>
          <p:nvPr/>
        </p:nvSpPr>
        <p:spPr>
          <a:xfrm>
            <a:off x="151081" y="5311077"/>
            <a:ext cx="1176341" cy="707886"/>
          </a:xfrm>
          <a:prstGeom prst="rect">
            <a:avLst/>
          </a:prstGeom>
          <a:noFill/>
        </p:spPr>
        <p:txBody>
          <a:bodyPr wrap="square">
            <a:spAutoFit/>
          </a:bodyPr>
          <a:lstStyle/>
          <a:p>
            <a:pPr algn="ctr"/>
            <a:r>
              <a:rPr lang="en-US" sz="2000" b="1" dirty="0"/>
              <a:t>Closing + Lease Up</a:t>
            </a:r>
          </a:p>
        </p:txBody>
      </p:sp>
      <p:sp>
        <p:nvSpPr>
          <p:cNvPr id="86" name="TextBox 85">
            <a:extLst>
              <a:ext uri="{FF2B5EF4-FFF2-40B4-BE49-F238E27FC236}">
                <a16:creationId xmlns:a16="http://schemas.microsoft.com/office/drawing/2014/main" id="{C9CBDF47-2669-42F8-94E9-3305C068FAE8}"/>
              </a:ext>
            </a:extLst>
          </p:cNvPr>
          <p:cNvSpPr txBox="1"/>
          <p:nvPr/>
        </p:nvSpPr>
        <p:spPr>
          <a:xfrm>
            <a:off x="7176267" y="5438983"/>
            <a:ext cx="2607669" cy="400110"/>
          </a:xfrm>
          <a:prstGeom prst="rect">
            <a:avLst/>
          </a:prstGeom>
          <a:noFill/>
        </p:spPr>
        <p:txBody>
          <a:bodyPr wrap="square">
            <a:spAutoFit/>
          </a:bodyPr>
          <a:lstStyle/>
          <a:p>
            <a:pPr algn="ctr"/>
            <a:r>
              <a:rPr lang="en-US" sz="2000" b="1" dirty="0"/>
              <a:t>Avg. Occupancy 80%</a:t>
            </a:r>
          </a:p>
        </p:txBody>
      </p:sp>
      <p:sp>
        <p:nvSpPr>
          <p:cNvPr id="7" name="Double Bracket 6">
            <a:extLst>
              <a:ext uri="{FF2B5EF4-FFF2-40B4-BE49-F238E27FC236}">
                <a16:creationId xmlns:a16="http://schemas.microsoft.com/office/drawing/2014/main" id="{4C7CA855-86F0-42B4-A0C2-B1BEC131DFB1}"/>
              </a:ext>
            </a:extLst>
          </p:cNvPr>
          <p:cNvSpPr/>
          <p:nvPr/>
        </p:nvSpPr>
        <p:spPr>
          <a:xfrm>
            <a:off x="6254672" y="5232426"/>
            <a:ext cx="4413837" cy="1584009"/>
          </a:xfrm>
          <a:prstGeom prst="bracketPair">
            <a:avLst>
              <a:gd name="adj" fmla="val 8002"/>
            </a:avLst>
          </a:prstGeom>
          <a:ln w="57150">
            <a:solidFill>
              <a:srgbClr val="CC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9DB8AC0D-4809-436F-A4CA-039E16EBB214}"/>
              </a:ext>
            </a:extLst>
          </p:cNvPr>
          <p:cNvGrpSpPr/>
          <p:nvPr/>
        </p:nvGrpSpPr>
        <p:grpSpPr>
          <a:xfrm>
            <a:off x="11310259" y="5385032"/>
            <a:ext cx="660422" cy="838589"/>
            <a:chOff x="11451670" y="5418455"/>
            <a:chExt cx="770785" cy="978725"/>
          </a:xfrm>
        </p:grpSpPr>
        <p:pic>
          <p:nvPicPr>
            <p:cNvPr id="20" name="Graphic 19" descr="Flag1 with solid fill">
              <a:extLst>
                <a:ext uri="{FF2B5EF4-FFF2-40B4-BE49-F238E27FC236}">
                  <a16:creationId xmlns:a16="http://schemas.microsoft.com/office/drawing/2014/main" id="{31422609-C85F-422C-9E63-186CF1D8D9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35386" y="5652385"/>
              <a:ext cx="664435" cy="744795"/>
            </a:xfrm>
            <a:prstGeom prst="rect">
              <a:avLst/>
            </a:prstGeom>
          </p:spPr>
        </p:pic>
        <p:grpSp>
          <p:nvGrpSpPr>
            <p:cNvPr id="53" name="Group 52">
              <a:extLst>
                <a:ext uri="{FF2B5EF4-FFF2-40B4-BE49-F238E27FC236}">
                  <a16:creationId xmlns:a16="http://schemas.microsoft.com/office/drawing/2014/main" id="{40514FEA-BBB5-4397-9261-AE16340D0478}"/>
                </a:ext>
              </a:extLst>
            </p:cNvPr>
            <p:cNvGrpSpPr/>
            <p:nvPr/>
          </p:nvGrpSpPr>
          <p:grpSpPr>
            <a:xfrm>
              <a:off x="11451670" y="5418455"/>
              <a:ext cx="770785" cy="646330"/>
              <a:chOff x="10320130" y="3434811"/>
              <a:chExt cx="672549" cy="511509"/>
            </a:xfrm>
          </p:grpSpPr>
          <p:sp>
            <p:nvSpPr>
              <p:cNvPr id="58" name="Arrow: Pentagon 57">
                <a:extLst>
                  <a:ext uri="{FF2B5EF4-FFF2-40B4-BE49-F238E27FC236}">
                    <a16:creationId xmlns:a16="http://schemas.microsoft.com/office/drawing/2014/main" id="{8A626B29-D9CD-4BC9-82DE-A7AC5A8A8EEE}"/>
                  </a:ext>
                </a:extLst>
              </p:cNvPr>
              <p:cNvSpPr/>
              <p:nvPr/>
            </p:nvSpPr>
            <p:spPr>
              <a:xfrm>
                <a:off x="10320131" y="3462129"/>
                <a:ext cx="672548" cy="484191"/>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C42038A-1B53-4346-9BE1-099C8086065B}"/>
                  </a:ext>
                </a:extLst>
              </p:cNvPr>
              <p:cNvSpPr/>
              <p:nvPr/>
            </p:nvSpPr>
            <p:spPr>
              <a:xfrm>
                <a:off x="10320130" y="3434811"/>
                <a:ext cx="484191" cy="484191"/>
              </a:xfrm>
              <a:prstGeom prst="rect">
                <a:avLst/>
              </a:prstGeom>
              <a:blipFill rotWithShape="1">
                <a:blip r:embed="rId8"/>
                <a:srcRect/>
                <a:stretch>
                  <a:fillRect l="-14000" r="-14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grpSp>
        <p:nvGrpSpPr>
          <p:cNvPr id="60" name="Group 59">
            <a:extLst>
              <a:ext uri="{FF2B5EF4-FFF2-40B4-BE49-F238E27FC236}">
                <a16:creationId xmlns:a16="http://schemas.microsoft.com/office/drawing/2014/main" id="{FC9FE3C1-7A22-4F5A-82F3-E2FD9FD586A7}"/>
              </a:ext>
            </a:extLst>
          </p:cNvPr>
          <p:cNvGrpSpPr/>
          <p:nvPr/>
        </p:nvGrpSpPr>
        <p:grpSpPr>
          <a:xfrm>
            <a:off x="1764100" y="98775"/>
            <a:ext cx="10184508" cy="1529970"/>
            <a:chOff x="1764100" y="98775"/>
            <a:chExt cx="10184508" cy="1529970"/>
          </a:xfrm>
        </p:grpSpPr>
        <p:grpSp>
          <p:nvGrpSpPr>
            <p:cNvPr id="63" name="Group 62">
              <a:extLst>
                <a:ext uri="{FF2B5EF4-FFF2-40B4-BE49-F238E27FC236}">
                  <a16:creationId xmlns:a16="http://schemas.microsoft.com/office/drawing/2014/main" id="{E6FFD726-3A73-4D48-A0FE-223BDD217DC8}"/>
                </a:ext>
              </a:extLst>
            </p:cNvPr>
            <p:cNvGrpSpPr/>
            <p:nvPr/>
          </p:nvGrpSpPr>
          <p:grpSpPr>
            <a:xfrm>
              <a:off x="1764100" y="98775"/>
              <a:ext cx="4249087" cy="1513985"/>
              <a:chOff x="2225455" y="98775"/>
              <a:chExt cx="4249087" cy="1513985"/>
            </a:xfrm>
          </p:grpSpPr>
          <p:sp>
            <p:nvSpPr>
              <p:cNvPr id="68" name="Rectangle 67">
                <a:extLst>
                  <a:ext uri="{FF2B5EF4-FFF2-40B4-BE49-F238E27FC236}">
                    <a16:creationId xmlns:a16="http://schemas.microsoft.com/office/drawing/2014/main" id="{438C4044-1EC3-4845-B475-58D037BCF278}"/>
                  </a:ext>
                </a:extLst>
              </p:cNvPr>
              <p:cNvSpPr/>
              <p:nvPr/>
            </p:nvSpPr>
            <p:spPr>
              <a:xfrm>
                <a:off x="2225455" y="102636"/>
                <a:ext cx="1342723" cy="1342723"/>
              </a:xfrm>
              <a:prstGeom prst="rect">
                <a:avLst/>
              </a:prstGeom>
              <a:blipFill rotWithShape="1">
                <a:blip r:embed="rId8"/>
                <a:srcRect/>
                <a:stretch>
                  <a:fillRect l="-14000" r="-14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9" name="Title 1">
                <a:extLst>
                  <a:ext uri="{FF2B5EF4-FFF2-40B4-BE49-F238E27FC236}">
                    <a16:creationId xmlns:a16="http://schemas.microsoft.com/office/drawing/2014/main" id="{AC083591-E20D-45B4-B8FE-270C075CEA77}"/>
                  </a:ext>
                </a:extLst>
              </p:cNvPr>
              <p:cNvSpPr txBox="1">
                <a:spLocks/>
              </p:cNvSpPr>
              <p:nvPr/>
            </p:nvSpPr>
            <p:spPr>
              <a:xfrm>
                <a:off x="3707599" y="98775"/>
                <a:ext cx="2766943"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Statement of Energy Performance</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grpSp>
        <p:grpSp>
          <p:nvGrpSpPr>
            <p:cNvPr id="64" name="Group 63">
              <a:extLst>
                <a:ext uri="{FF2B5EF4-FFF2-40B4-BE49-F238E27FC236}">
                  <a16:creationId xmlns:a16="http://schemas.microsoft.com/office/drawing/2014/main" id="{0D482BDD-139F-42BC-A3A0-C90D8D745596}"/>
                </a:ext>
              </a:extLst>
            </p:cNvPr>
            <p:cNvGrpSpPr/>
            <p:nvPr/>
          </p:nvGrpSpPr>
          <p:grpSpPr>
            <a:xfrm>
              <a:off x="7185683" y="114760"/>
              <a:ext cx="4762925" cy="1513985"/>
              <a:chOff x="7185683" y="114760"/>
              <a:chExt cx="4762925" cy="1513985"/>
            </a:xfrm>
          </p:grpSpPr>
          <p:sp>
            <p:nvSpPr>
              <p:cNvPr id="66" name="Title 1">
                <a:extLst>
                  <a:ext uri="{FF2B5EF4-FFF2-40B4-BE49-F238E27FC236}">
                    <a16:creationId xmlns:a16="http://schemas.microsoft.com/office/drawing/2014/main" id="{6097C493-5C4E-46DA-A5FF-CB5884CA858B}"/>
                  </a:ext>
                </a:extLst>
              </p:cNvPr>
              <p:cNvSpPr txBox="1">
                <a:spLocks/>
              </p:cNvSpPr>
              <p:nvPr/>
            </p:nvSpPr>
            <p:spPr>
              <a:xfrm>
                <a:off x="8488786" y="114760"/>
                <a:ext cx="3459822" cy="15139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Energy Star for Existing Buildings Certification</a:t>
                </a:r>
                <a:endParaRPr kumimoji="0" lang="en-US" sz="3200" b="1" i="0" u="none" strike="noStrike" kern="1200" cap="all" spc="0" normalizeH="0" baseline="0" noProof="0" dirty="0">
                  <a:ln>
                    <a:noFill/>
                  </a:ln>
                  <a:solidFill>
                    <a:prstClr val="black"/>
                  </a:solidFill>
                  <a:effectLst/>
                  <a:uLnTx/>
                  <a:uFillTx/>
                  <a:latin typeface="Calibri Light" panose="020F0302020204030204"/>
                  <a:ea typeface="+mj-ea"/>
                  <a:cs typeface="+mj-cs"/>
                </a:endParaRPr>
              </a:p>
            </p:txBody>
          </p:sp>
          <p:sp>
            <p:nvSpPr>
              <p:cNvPr id="67" name="Rectangle 66">
                <a:extLst>
                  <a:ext uri="{FF2B5EF4-FFF2-40B4-BE49-F238E27FC236}">
                    <a16:creationId xmlns:a16="http://schemas.microsoft.com/office/drawing/2014/main" id="{4758695A-FB25-4C4C-A1E3-4AB68DF26F63}"/>
                  </a:ext>
                </a:extLst>
              </p:cNvPr>
              <p:cNvSpPr/>
              <p:nvPr/>
            </p:nvSpPr>
            <p:spPr>
              <a:xfrm>
                <a:off x="7185683" y="290062"/>
                <a:ext cx="1155297" cy="1155297"/>
              </a:xfrm>
              <a:prstGeom prst="rect">
                <a:avLst/>
              </a:prstGeom>
              <a:blipFill>
                <a:blip r:embed="rId9"/>
                <a:srcRect/>
                <a:stretch>
                  <a:fillRect t="-1000" b="-1000"/>
                </a:stretch>
              </a:blipFill>
              <a:ln w="19050">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65" name="TextBox 64">
              <a:extLst>
                <a:ext uri="{FF2B5EF4-FFF2-40B4-BE49-F238E27FC236}">
                  <a16:creationId xmlns:a16="http://schemas.microsoft.com/office/drawing/2014/main" id="{9923669F-BEA9-4D2F-A207-3485D3C5056C}"/>
                </a:ext>
              </a:extLst>
            </p:cNvPr>
            <p:cNvSpPr txBox="1"/>
            <p:nvPr/>
          </p:nvSpPr>
          <p:spPr>
            <a:xfrm>
              <a:off x="5851830" y="477301"/>
              <a:ext cx="939180" cy="830997"/>
            </a:xfrm>
            <a:prstGeom prst="rect">
              <a:avLst/>
            </a:prstGeom>
            <a:noFill/>
          </p:spPr>
          <p:txBody>
            <a:bodyPr wrap="square">
              <a:spAutoFit/>
            </a:bodyPr>
            <a:lstStyle/>
            <a:p>
              <a:pPr algn="ctr"/>
              <a:r>
                <a:rPr lang="en-US" sz="4800" b="1" dirty="0">
                  <a:solidFill>
                    <a:prstClr val="black"/>
                  </a:solidFill>
                  <a:latin typeface="Calibri" panose="020F0502020204030204"/>
                </a:rPr>
                <a:t>VS</a:t>
              </a:r>
              <a:endParaRPr lang="en-US" dirty="0"/>
            </a:p>
          </p:txBody>
        </p:sp>
      </p:grpSp>
      <p:grpSp>
        <p:nvGrpSpPr>
          <p:cNvPr id="3" name="Group 2">
            <a:extLst>
              <a:ext uri="{FF2B5EF4-FFF2-40B4-BE49-F238E27FC236}">
                <a16:creationId xmlns:a16="http://schemas.microsoft.com/office/drawing/2014/main" id="{DE71DD0F-CBD1-4F9B-943F-DC27BF3CAE8C}"/>
              </a:ext>
            </a:extLst>
          </p:cNvPr>
          <p:cNvGrpSpPr/>
          <p:nvPr/>
        </p:nvGrpSpPr>
        <p:grpSpPr>
          <a:xfrm>
            <a:off x="4071404" y="1575727"/>
            <a:ext cx="1564905" cy="1408716"/>
            <a:chOff x="2322835" y="1841468"/>
            <a:chExt cx="2586403" cy="2328262"/>
          </a:xfrm>
        </p:grpSpPr>
        <p:grpSp>
          <p:nvGrpSpPr>
            <p:cNvPr id="87" name="Group 86">
              <a:extLst>
                <a:ext uri="{FF2B5EF4-FFF2-40B4-BE49-F238E27FC236}">
                  <a16:creationId xmlns:a16="http://schemas.microsoft.com/office/drawing/2014/main" id="{ABA2164E-65E8-412F-A509-9B289EEAFA6B}"/>
                </a:ext>
              </a:extLst>
            </p:cNvPr>
            <p:cNvGrpSpPr/>
            <p:nvPr/>
          </p:nvGrpSpPr>
          <p:grpSpPr>
            <a:xfrm>
              <a:off x="2322835" y="2293261"/>
              <a:ext cx="1832742" cy="1876469"/>
              <a:chOff x="4617071" y="2167150"/>
              <a:chExt cx="1832742" cy="1876469"/>
            </a:xfrm>
          </p:grpSpPr>
          <p:pic>
            <p:nvPicPr>
              <p:cNvPr id="89" name="Picture 88" descr="Diagram&#10;&#10;Description automatically generated with low confidence">
                <a:extLst>
                  <a:ext uri="{FF2B5EF4-FFF2-40B4-BE49-F238E27FC236}">
                    <a16:creationId xmlns:a16="http://schemas.microsoft.com/office/drawing/2014/main" id="{F1A887A1-B7CB-4B70-81CC-2F6767C479B4}"/>
                  </a:ext>
                </a:extLst>
              </p:cNvPr>
              <p:cNvPicPr>
                <a:picLocks noChangeAspect="1"/>
              </p:cNvPicPr>
              <p:nvPr/>
            </p:nvPicPr>
            <p:blipFill rotWithShape="1">
              <a:blip r:embed="rId10">
                <a:extLst>
                  <a:ext uri="{28A0092B-C50C-407E-A947-70E740481C1C}">
                    <a14:useLocalDpi xmlns:a14="http://schemas.microsoft.com/office/drawing/2010/main" val="0"/>
                  </a:ext>
                </a:extLst>
              </a:blip>
              <a:srcRect l="20091" t="22721" r="21005" b="16969"/>
              <a:stretch/>
            </p:blipFill>
            <p:spPr>
              <a:xfrm>
                <a:off x="4617071" y="2167150"/>
                <a:ext cx="1832742" cy="1876469"/>
              </a:xfrm>
              <a:prstGeom prst="rect">
                <a:avLst/>
              </a:prstGeom>
            </p:spPr>
          </p:pic>
          <p:pic>
            <p:nvPicPr>
              <p:cNvPr id="90" name="Picture 2" descr="Image result for energy star logo">
                <a:extLst>
                  <a:ext uri="{FF2B5EF4-FFF2-40B4-BE49-F238E27FC236}">
                    <a16:creationId xmlns:a16="http://schemas.microsoft.com/office/drawing/2014/main" id="{B3670DB4-ABAA-4628-B162-96E34565447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8766"/>
              <a:stretch/>
            </p:blipFill>
            <p:spPr bwMode="auto">
              <a:xfrm>
                <a:off x="5435731" y="2756292"/>
                <a:ext cx="778452" cy="612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a:extLst>
                <a:ext uri="{FF2B5EF4-FFF2-40B4-BE49-F238E27FC236}">
                  <a16:creationId xmlns:a16="http://schemas.microsoft.com/office/drawing/2014/main" id="{690C1840-3C1D-4DE5-ABBA-1631EA0CE3ED}"/>
                </a:ext>
              </a:extLst>
            </p:cNvPr>
            <p:cNvGrpSpPr/>
            <p:nvPr/>
          </p:nvGrpSpPr>
          <p:grpSpPr>
            <a:xfrm>
              <a:off x="3106823" y="1841468"/>
              <a:ext cx="1802415" cy="818204"/>
              <a:chOff x="6086935" y="4568521"/>
              <a:chExt cx="2211426" cy="1003874"/>
            </a:xfrm>
          </p:grpSpPr>
          <p:pic>
            <p:nvPicPr>
              <p:cNvPr id="95" name="Picture 94" descr="Icon&#10;&#10;Description automatically generated">
                <a:extLst>
                  <a:ext uri="{FF2B5EF4-FFF2-40B4-BE49-F238E27FC236}">
                    <a16:creationId xmlns:a16="http://schemas.microsoft.com/office/drawing/2014/main" id="{0207F117-033B-4F41-95CD-7E95C878B7B5}"/>
                  </a:ext>
                </a:extLst>
              </p:cNvPr>
              <p:cNvPicPr>
                <a:picLocks noChangeAspect="1"/>
              </p:cNvPicPr>
              <p:nvPr/>
            </p:nvPicPr>
            <p:blipFill rotWithShape="1">
              <a:blip r:embed="rId12">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96" name="TextBox 95">
                <a:extLst>
                  <a:ext uri="{FF2B5EF4-FFF2-40B4-BE49-F238E27FC236}">
                    <a16:creationId xmlns:a16="http://schemas.microsoft.com/office/drawing/2014/main" id="{F31C0450-0BB5-487F-A372-8E292B50DF3B}"/>
                  </a:ext>
                </a:extLst>
              </p:cNvPr>
              <p:cNvSpPr txBox="1"/>
              <p:nvPr/>
            </p:nvSpPr>
            <p:spPr>
              <a:xfrm>
                <a:off x="6660862" y="4634986"/>
                <a:ext cx="1531501" cy="6865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97" name="Graphic 96" descr="Close with solid fill">
                <a:extLst>
                  <a:ext uri="{FF2B5EF4-FFF2-40B4-BE49-F238E27FC236}">
                    <a16:creationId xmlns:a16="http://schemas.microsoft.com/office/drawing/2014/main" id="{D3121175-2CE0-47DD-8DAA-8EC4A2F553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30724" y="4745375"/>
                <a:ext cx="466265" cy="466265"/>
              </a:xfrm>
              <a:prstGeom prst="rect">
                <a:avLst/>
              </a:prstGeom>
            </p:spPr>
          </p:pic>
        </p:grpSp>
      </p:grpSp>
      <p:sp>
        <p:nvSpPr>
          <p:cNvPr id="54" name="Speech Bubble: Rectangle 53">
            <a:extLst>
              <a:ext uri="{FF2B5EF4-FFF2-40B4-BE49-F238E27FC236}">
                <a16:creationId xmlns:a16="http://schemas.microsoft.com/office/drawing/2014/main" id="{6C675478-52E3-49E8-8803-70525E56499F}"/>
              </a:ext>
            </a:extLst>
          </p:cNvPr>
          <p:cNvSpPr/>
          <p:nvPr/>
        </p:nvSpPr>
        <p:spPr>
          <a:xfrm>
            <a:off x="170105" y="1851267"/>
            <a:ext cx="3837829" cy="1200329"/>
          </a:xfrm>
          <a:prstGeom prst="wedgeRectCallout">
            <a:avLst>
              <a:gd name="adj1" fmla="val 56946"/>
              <a:gd name="adj2" fmla="val -20533"/>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TextBox 97">
            <a:extLst>
              <a:ext uri="{FF2B5EF4-FFF2-40B4-BE49-F238E27FC236}">
                <a16:creationId xmlns:a16="http://schemas.microsoft.com/office/drawing/2014/main" id="{34C41735-A0BF-406B-9250-2B7F88778C66}"/>
              </a:ext>
            </a:extLst>
          </p:cNvPr>
          <p:cNvSpPr txBox="1"/>
          <p:nvPr/>
        </p:nvSpPr>
        <p:spPr>
          <a:xfrm>
            <a:off x="135448" y="1862279"/>
            <a:ext cx="389251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Newly-Built</a:t>
            </a:r>
            <a:r>
              <a:rPr lang="en-US" sz="2400" b="1" dirty="0">
                <a:solidFill>
                  <a:prstClr val="black"/>
                </a:solidFill>
                <a:latin typeface="Calibri" panose="020F0502020204030204"/>
              </a:rPr>
              <a:t> w/o Green.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223(f) </a:t>
            </a:r>
            <a:r>
              <a:rPr lang="en-US" sz="2400" b="1" dirty="0">
                <a:solidFill>
                  <a:prstClr val="black"/>
                </a:solidFill>
                <a:latin typeface="Calibri" panose="020F0502020204030204"/>
              </a:rPr>
              <a:t>qualifying with ESEB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spc="0" normalizeH="0" noProof="0" dirty="0">
                <a:ln>
                  <a:noFill/>
                </a:ln>
                <a:solidFill>
                  <a:prstClr val="black"/>
                </a:solidFill>
                <a:effectLst/>
                <a:uLnTx/>
                <a:uFillTx/>
                <a:latin typeface="Calibri" panose="020F0502020204030204"/>
                <a:ea typeface="+mn-ea"/>
                <a:cs typeface="+mn-cs"/>
              </a:rPr>
              <a:t>6.6.2</a:t>
            </a:r>
          </a:p>
        </p:txBody>
      </p:sp>
      <p:grpSp>
        <p:nvGrpSpPr>
          <p:cNvPr id="99" name="Group 98">
            <a:extLst>
              <a:ext uri="{FF2B5EF4-FFF2-40B4-BE49-F238E27FC236}">
                <a16:creationId xmlns:a16="http://schemas.microsoft.com/office/drawing/2014/main" id="{665940DB-3258-44D3-9795-903D6D1B3718}"/>
              </a:ext>
            </a:extLst>
          </p:cNvPr>
          <p:cNvGrpSpPr/>
          <p:nvPr/>
        </p:nvGrpSpPr>
        <p:grpSpPr>
          <a:xfrm>
            <a:off x="5744376" y="2063805"/>
            <a:ext cx="6484249" cy="794183"/>
            <a:chOff x="3664059" y="4535039"/>
            <a:chExt cx="6484249" cy="794183"/>
          </a:xfrm>
          <a:effectLst>
            <a:outerShdw blurRad="50800" dist="38100" dir="2700000" algn="tl" rotWithShape="0">
              <a:prstClr val="black">
                <a:alpha val="40000"/>
              </a:prstClr>
            </a:outerShdw>
          </a:effectLst>
        </p:grpSpPr>
        <p:grpSp>
          <p:nvGrpSpPr>
            <p:cNvPr id="100" name="Group 99">
              <a:extLst>
                <a:ext uri="{FF2B5EF4-FFF2-40B4-BE49-F238E27FC236}">
                  <a16:creationId xmlns:a16="http://schemas.microsoft.com/office/drawing/2014/main" id="{5D3E7C6E-1568-45F6-9251-4DA59C9EBE41}"/>
                </a:ext>
              </a:extLst>
            </p:cNvPr>
            <p:cNvGrpSpPr/>
            <p:nvPr/>
          </p:nvGrpSpPr>
          <p:grpSpPr>
            <a:xfrm>
              <a:off x="3664059" y="4535039"/>
              <a:ext cx="6484249" cy="794183"/>
              <a:chOff x="5609227" y="3966756"/>
              <a:chExt cx="6484249" cy="794183"/>
            </a:xfrm>
          </p:grpSpPr>
          <p:sp>
            <p:nvSpPr>
              <p:cNvPr id="104" name="Rectangle: Rounded Corners 103">
                <a:extLst>
                  <a:ext uri="{FF2B5EF4-FFF2-40B4-BE49-F238E27FC236}">
                    <a16:creationId xmlns:a16="http://schemas.microsoft.com/office/drawing/2014/main" id="{67760F8E-E6DD-42BA-AD96-6A33BC4CF793}"/>
                  </a:ext>
                </a:extLst>
              </p:cNvPr>
              <p:cNvSpPr/>
              <p:nvPr/>
            </p:nvSpPr>
            <p:spPr>
              <a:xfrm>
                <a:off x="5609227" y="3966756"/>
                <a:ext cx="6248400" cy="77966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grpSp>
            <p:nvGrpSpPr>
              <p:cNvPr id="105" name="Group 104">
                <a:extLst>
                  <a:ext uri="{FF2B5EF4-FFF2-40B4-BE49-F238E27FC236}">
                    <a16:creationId xmlns:a16="http://schemas.microsoft.com/office/drawing/2014/main" id="{D3D83A5B-2FC0-4B86-ACAA-C1E8A1279797}"/>
                  </a:ext>
                </a:extLst>
              </p:cNvPr>
              <p:cNvGrpSpPr/>
              <p:nvPr/>
            </p:nvGrpSpPr>
            <p:grpSpPr>
              <a:xfrm>
                <a:off x="6379117" y="3966756"/>
                <a:ext cx="5714359" cy="794183"/>
                <a:chOff x="769890" y="1951003"/>
                <a:chExt cx="5714359" cy="794183"/>
              </a:xfrm>
            </p:grpSpPr>
            <p:sp>
              <p:nvSpPr>
                <p:cNvPr id="106" name="Rectangle 105">
                  <a:extLst>
                    <a:ext uri="{FF2B5EF4-FFF2-40B4-BE49-F238E27FC236}">
                      <a16:creationId xmlns:a16="http://schemas.microsoft.com/office/drawing/2014/main" id="{0A682214-FDF4-446E-981A-92B1829039A9}"/>
                    </a:ext>
                  </a:extLst>
                </p:cNvPr>
                <p:cNvSpPr/>
                <p:nvPr/>
              </p:nvSpPr>
              <p:spPr>
                <a:xfrm>
                  <a:off x="900518" y="1951003"/>
                  <a:ext cx="5347881"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07" name="TextBox 106">
                  <a:extLst>
                    <a:ext uri="{FF2B5EF4-FFF2-40B4-BE49-F238E27FC236}">
                      <a16:creationId xmlns:a16="http://schemas.microsoft.com/office/drawing/2014/main" id="{157B5757-7CF0-45FD-9294-D92B850F45F5}"/>
                    </a:ext>
                  </a:extLst>
                </p:cNvPr>
                <p:cNvSpPr txBox="1"/>
                <p:nvPr/>
              </p:nvSpPr>
              <p:spPr>
                <a:xfrm>
                  <a:off x="769890" y="1965517"/>
                  <a:ext cx="5714359"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12 consecutive months of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min. occupancy</a:t>
                  </a: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NO</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SEDI Score: </a:t>
                  </a:r>
                  <a:r>
                    <a:rPr kumimoji="0" lang="en-US" sz="1600" b="1" i="0" u="sng"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90+</a:t>
                  </a: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 NOT contingent on proposed repairs/upgrade</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Actual Energy Star Certification submitted within 15 months</a:t>
                  </a:r>
                </a:p>
              </p:txBody>
            </p:sp>
          </p:grpSp>
        </p:grpSp>
        <p:grpSp>
          <p:nvGrpSpPr>
            <p:cNvPr id="101" name="Group 100">
              <a:extLst>
                <a:ext uri="{FF2B5EF4-FFF2-40B4-BE49-F238E27FC236}">
                  <a16:creationId xmlns:a16="http://schemas.microsoft.com/office/drawing/2014/main" id="{1C29D271-DAF6-49B8-9139-383BF23D22E7}"/>
                </a:ext>
              </a:extLst>
            </p:cNvPr>
            <p:cNvGrpSpPr/>
            <p:nvPr/>
          </p:nvGrpSpPr>
          <p:grpSpPr>
            <a:xfrm>
              <a:off x="3743401" y="4604433"/>
              <a:ext cx="627078" cy="618682"/>
              <a:chOff x="3087950" y="4555068"/>
              <a:chExt cx="550995" cy="543617"/>
            </a:xfrm>
          </p:grpSpPr>
          <p:sp>
            <p:nvSpPr>
              <p:cNvPr id="102" name="Rectangle 101">
                <a:extLst>
                  <a:ext uri="{FF2B5EF4-FFF2-40B4-BE49-F238E27FC236}">
                    <a16:creationId xmlns:a16="http://schemas.microsoft.com/office/drawing/2014/main" id="{4F9CE1AC-601D-42CB-86E5-26ECF0B42D1E}"/>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103" name="Rectangle 102">
                <a:extLst>
                  <a:ext uri="{FF2B5EF4-FFF2-40B4-BE49-F238E27FC236}">
                    <a16:creationId xmlns:a16="http://schemas.microsoft.com/office/drawing/2014/main" id="{46540901-9D28-4E81-A39E-21B4F8E37943}"/>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SEDI</a:t>
                </a:r>
                <a:endParaRPr kumimoji="0" lang="en-US" sz="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5" name="Group 14">
            <a:extLst>
              <a:ext uri="{FF2B5EF4-FFF2-40B4-BE49-F238E27FC236}">
                <a16:creationId xmlns:a16="http://schemas.microsoft.com/office/drawing/2014/main" id="{2E60EC3F-8E8C-4D5C-A74C-FB00F20F3B61}"/>
              </a:ext>
            </a:extLst>
          </p:cNvPr>
          <p:cNvGrpSpPr/>
          <p:nvPr/>
        </p:nvGrpSpPr>
        <p:grpSpPr>
          <a:xfrm>
            <a:off x="2400026" y="3428013"/>
            <a:ext cx="6133027" cy="1267739"/>
            <a:chOff x="2400026" y="3331028"/>
            <a:chExt cx="6133027" cy="1267739"/>
          </a:xfrm>
        </p:grpSpPr>
        <p:sp>
          <p:nvSpPr>
            <p:cNvPr id="109" name="Rectangle 108">
              <a:extLst>
                <a:ext uri="{FF2B5EF4-FFF2-40B4-BE49-F238E27FC236}">
                  <a16:creationId xmlns:a16="http://schemas.microsoft.com/office/drawing/2014/main" id="{20B5CB1D-6FA4-42A1-88EF-A00A35BB6541}"/>
                </a:ext>
              </a:extLst>
            </p:cNvPr>
            <p:cNvSpPr/>
            <p:nvPr/>
          </p:nvSpPr>
          <p:spPr>
            <a:xfrm>
              <a:off x="7009281" y="4111020"/>
              <a:ext cx="1089381" cy="4875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D006BBA8-5E5C-4327-B012-C46E86F6C5A0}"/>
                </a:ext>
              </a:extLst>
            </p:cNvPr>
            <p:cNvSpPr/>
            <p:nvPr/>
          </p:nvSpPr>
          <p:spPr>
            <a:xfrm>
              <a:off x="2400026" y="4111181"/>
              <a:ext cx="4594725" cy="487586"/>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16" name="Graphic 115" descr="Play with solid fill">
              <a:extLst>
                <a:ext uri="{FF2B5EF4-FFF2-40B4-BE49-F238E27FC236}">
                  <a16:creationId xmlns:a16="http://schemas.microsoft.com/office/drawing/2014/main" id="{8B720E32-8BDA-4A68-99F4-0EE0D404DA3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63246" y="4210220"/>
              <a:ext cx="309842" cy="309842"/>
            </a:xfrm>
            <a:prstGeom prst="rect">
              <a:avLst/>
            </a:prstGeom>
          </p:spPr>
        </p:pic>
        <p:pic>
          <p:nvPicPr>
            <p:cNvPr id="117" name="Graphic 116" descr="Stop with solid fill">
              <a:extLst>
                <a:ext uri="{FF2B5EF4-FFF2-40B4-BE49-F238E27FC236}">
                  <a16:creationId xmlns:a16="http://schemas.microsoft.com/office/drawing/2014/main" id="{2D6B73AE-AA0A-420F-9FA5-2560E2B87B76}"/>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6613174" y="4234541"/>
              <a:ext cx="256667" cy="256667"/>
            </a:xfrm>
            <a:prstGeom prst="rect">
              <a:avLst/>
            </a:prstGeom>
          </p:spPr>
        </p:pic>
        <p:sp>
          <p:nvSpPr>
            <p:cNvPr id="118" name="TextBox 117">
              <a:extLst>
                <a:ext uri="{FF2B5EF4-FFF2-40B4-BE49-F238E27FC236}">
                  <a16:creationId xmlns:a16="http://schemas.microsoft.com/office/drawing/2014/main" id="{873A36B3-0961-4614-864D-1F01644C278E}"/>
                </a:ext>
              </a:extLst>
            </p:cNvPr>
            <p:cNvSpPr txBox="1"/>
            <p:nvPr/>
          </p:nvSpPr>
          <p:spPr>
            <a:xfrm>
              <a:off x="7131291" y="4170780"/>
              <a:ext cx="1111772" cy="369332"/>
            </a:xfrm>
            <a:prstGeom prst="rect">
              <a:avLst/>
            </a:prstGeom>
            <a:noFill/>
          </p:spPr>
          <p:txBody>
            <a:bodyPr wrap="square">
              <a:spAutoFit/>
            </a:bodyPr>
            <a:lstStyle/>
            <a:p>
              <a:r>
                <a:rPr lang="en-US" b="1" dirty="0">
                  <a:solidFill>
                    <a:prstClr val="black"/>
                  </a:solidFill>
                  <a:latin typeface="Calibri" panose="020F0502020204030204"/>
                </a:rPr>
                <a:t>+ 3 mon.</a:t>
              </a:r>
              <a:endParaRPr lang="en-US" dirty="0"/>
            </a:p>
          </p:txBody>
        </p:sp>
        <p:grpSp>
          <p:nvGrpSpPr>
            <p:cNvPr id="119" name="Group 118">
              <a:extLst>
                <a:ext uri="{FF2B5EF4-FFF2-40B4-BE49-F238E27FC236}">
                  <a16:creationId xmlns:a16="http://schemas.microsoft.com/office/drawing/2014/main" id="{ADC499E7-5121-4564-A036-0F7D83F7A24B}"/>
                </a:ext>
              </a:extLst>
            </p:cNvPr>
            <p:cNvGrpSpPr/>
            <p:nvPr/>
          </p:nvGrpSpPr>
          <p:grpSpPr>
            <a:xfrm>
              <a:off x="7541835" y="3331028"/>
              <a:ext cx="991218" cy="991218"/>
              <a:chOff x="7185683" y="4741160"/>
              <a:chExt cx="1109340" cy="1109340"/>
            </a:xfrm>
          </p:grpSpPr>
          <p:pic>
            <p:nvPicPr>
              <p:cNvPr id="120" name="Graphic 119" descr="Flag1 with solid fill">
                <a:extLst>
                  <a:ext uri="{FF2B5EF4-FFF2-40B4-BE49-F238E27FC236}">
                    <a16:creationId xmlns:a16="http://schemas.microsoft.com/office/drawing/2014/main" id="{A1C67E43-9F3A-4EB2-AA88-3CA307DD0C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5683" y="4741160"/>
                <a:ext cx="1109340" cy="1109340"/>
              </a:xfrm>
              <a:prstGeom prst="rect">
                <a:avLst/>
              </a:prstGeom>
            </p:spPr>
          </p:pic>
          <p:sp>
            <p:nvSpPr>
              <p:cNvPr id="121" name="Arrow: Pentagon 120">
                <a:extLst>
                  <a:ext uri="{FF2B5EF4-FFF2-40B4-BE49-F238E27FC236}">
                    <a16:creationId xmlns:a16="http://schemas.microsoft.com/office/drawing/2014/main" id="{1D94A86C-F4B9-4835-BA97-0AFBD3249AF9}"/>
                  </a:ext>
                </a:extLst>
              </p:cNvPr>
              <p:cNvSpPr/>
              <p:nvPr/>
            </p:nvSpPr>
            <p:spPr>
              <a:xfrm>
                <a:off x="7528439" y="4839717"/>
                <a:ext cx="721181" cy="519204"/>
              </a:xfrm>
              <a:prstGeom prst="homePlate">
                <a:avLst>
                  <a:gd name="adj" fmla="val 3171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9E81FAA2-708F-402F-B7DD-1F63FC84AE3D}"/>
                  </a:ext>
                </a:extLst>
              </p:cNvPr>
              <p:cNvSpPr/>
              <p:nvPr/>
            </p:nvSpPr>
            <p:spPr>
              <a:xfrm>
                <a:off x="7564158" y="4872861"/>
                <a:ext cx="454194" cy="454194"/>
              </a:xfrm>
              <a:prstGeom prst="rect">
                <a:avLst/>
              </a:prstGeom>
              <a:blipFill>
                <a:blip r:embed="rId9"/>
                <a:srcRect/>
                <a:stretch>
                  <a:fillRect t="-1000" b="-1000"/>
                </a:stretch>
              </a:blipFill>
              <a:ln w="19050">
                <a:solidFill>
                  <a:schemeClr val="bg1"/>
                </a:solid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pic>
        <p:nvPicPr>
          <p:cNvPr id="125" name="Graphic 124" descr="Business Growth with solid fill">
            <a:extLst>
              <a:ext uri="{FF2B5EF4-FFF2-40B4-BE49-F238E27FC236}">
                <a16:creationId xmlns:a16="http://schemas.microsoft.com/office/drawing/2014/main" id="{87D01D4D-F53F-4E7B-853A-F8C3CA95814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246522" y="3086415"/>
            <a:ext cx="862533" cy="862533"/>
          </a:xfrm>
          <a:prstGeom prst="rect">
            <a:avLst/>
          </a:prstGeom>
        </p:spPr>
      </p:pic>
      <p:sp>
        <p:nvSpPr>
          <p:cNvPr id="126" name="TextBox 125">
            <a:extLst>
              <a:ext uri="{FF2B5EF4-FFF2-40B4-BE49-F238E27FC236}">
                <a16:creationId xmlns:a16="http://schemas.microsoft.com/office/drawing/2014/main" id="{48A010F8-E8E5-4C16-9F2E-FE6473524768}"/>
              </a:ext>
            </a:extLst>
          </p:cNvPr>
          <p:cNvSpPr txBox="1"/>
          <p:nvPr/>
        </p:nvSpPr>
        <p:spPr>
          <a:xfrm>
            <a:off x="5095763" y="3148457"/>
            <a:ext cx="2035527" cy="646331"/>
          </a:xfrm>
          <a:prstGeom prst="rect">
            <a:avLst/>
          </a:prstGeom>
          <a:noFill/>
        </p:spPr>
        <p:txBody>
          <a:bodyPr wrap="square">
            <a:spAutoFit/>
          </a:bodyPr>
          <a:lstStyle/>
          <a:p>
            <a:r>
              <a:rPr lang="en-US" b="1" dirty="0">
                <a:solidFill>
                  <a:prstClr val="black"/>
                </a:solidFill>
                <a:latin typeface="Calibri" panose="020F0502020204030204"/>
              </a:rPr>
              <a:t>Earliest 12 months w/ avg. 80% Occ.</a:t>
            </a:r>
            <a:endParaRPr lang="en-US" dirty="0"/>
          </a:p>
        </p:txBody>
      </p:sp>
      <p:sp>
        <p:nvSpPr>
          <p:cNvPr id="127" name="TextBox 126">
            <a:extLst>
              <a:ext uri="{FF2B5EF4-FFF2-40B4-BE49-F238E27FC236}">
                <a16:creationId xmlns:a16="http://schemas.microsoft.com/office/drawing/2014/main" id="{AAD9241F-8912-4146-BD56-1369BDC2707A}"/>
              </a:ext>
            </a:extLst>
          </p:cNvPr>
          <p:cNvSpPr txBox="1"/>
          <p:nvPr/>
        </p:nvSpPr>
        <p:spPr>
          <a:xfrm>
            <a:off x="5359227" y="4281620"/>
            <a:ext cx="1309493"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12-month</a:t>
            </a:r>
            <a:endParaRPr kumimoji="0" lang="en-US" sz="1800" b="0" i="1" u="sng" strike="noStrike" kern="1200" spc="0" normalizeH="0" noProof="0" dirty="0">
              <a:ln>
                <a:noFill/>
              </a:ln>
              <a:solidFill>
                <a:prstClr val="black"/>
              </a:solidFill>
              <a:effectLst/>
              <a:uLnTx/>
              <a:uFillTx/>
              <a:latin typeface="Calibri" panose="020F0502020204030204"/>
              <a:ea typeface="+mn-ea"/>
              <a:cs typeface="+mn-cs"/>
            </a:endParaRPr>
          </a:p>
        </p:txBody>
      </p:sp>
      <p:sp>
        <p:nvSpPr>
          <p:cNvPr id="128" name="Right Brace 127">
            <a:extLst>
              <a:ext uri="{FF2B5EF4-FFF2-40B4-BE49-F238E27FC236}">
                <a16:creationId xmlns:a16="http://schemas.microsoft.com/office/drawing/2014/main" id="{06032CC6-21AF-4758-87C5-15FBF77A690C}"/>
              </a:ext>
            </a:extLst>
          </p:cNvPr>
          <p:cNvSpPr/>
          <p:nvPr/>
        </p:nvSpPr>
        <p:spPr>
          <a:xfrm rot="16200000">
            <a:off x="4552530" y="1704349"/>
            <a:ext cx="321860" cy="4562585"/>
          </a:xfrm>
          <a:prstGeom prst="rightBrace">
            <a:avLst>
              <a:gd name="adj1" fmla="val 49802"/>
              <a:gd name="adj2" fmla="val 49514"/>
            </a:avLst>
          </a:prstGeom>
          <a:ln w="38100">
            <a:solidFill>
              <a:srgbClr val="CC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TextBox 128">
            <a:extLst>
              <a:ext uri="{FF2B5EF4-FFF2-40B4-BE49-F238E27FC236}">
                <a16:creationId xmlns:a16="http://schemas.microsoft.com/office/drawing/2014/main" id="{5609A383-6B48-468C-8EEC-AB7760AC5133}"/>
              </a:ext>
            </a:extLst>
          </p:cNvPr>
          <p:cNvSpPr txBox="1"/>
          <p:nvPr/>
        </p:nvSpPr>
        <p:spPr>
          <a:xfrm>
            <a:off x="9848713" y="3884884"/>
            <a:ext cx="2065551"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a:rPr>
              <a:t>Earliest Calendar Yr.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spc="0" normalizeH="0" noProof="0" dirty="0">
                <a:ln>
                  <a:noFill/>
                </a:ln>
                <a:solidFill>
                  <a:prstClr val="black"/>
                </a:solidFill>
                <a:effectLst/>
                <a:uLnTx/>
                <a:uFillTx/>
                <a:latin typeface="Calibri" panose="020F0502020204030204"/>
                <a:ea typeface="+mn-ea"/>
                <a:cs typeface="+mn-cs"/>
              </a:rPr>
              <a:t>w/ avg. 80% Occ.</a:t>
            </a:r>
            <a:endParaRPr kumimoji="0" lang="en-US" sz="1800" b="0" i="0" u="none" strike="noStrike" kern="1200" spc="0" normalizeH="0" noProof="0" dirty="0">
              <a:ln>
                <a:noFill/>
              </a:ln>
              <a:solidFill>
                <a:prstClr val="black"/>
              </a:solidFill>
              <a:effectLst/>
              <a:uLnTx/>
              <a:uFillTx/>
              <a:latin typeface="Calibri" panose="020F0502020204030204"/>
              <a:ea typeface="+mn-ea"/>
              <a:cs typeface="+mn-cs"/>
            </a:endParaRPr>
          </a:p>
        </p:txBody>
      </p:sp>
      <p:pic>
        <p:nvPicPr>
          <p:cNvPr id="130" name="Graphic 129" descr="Business Growth with solid fill">
            <a:extLst>
              <a:ext uri="{FF2B5EF4-FFF2-40B4-BE49-F238E27FC236}">
                <a16:creationId xmlns:a16="http://schemas.microsoft.com/office/drawing/2014/main" id="{342C2614-CD46-4574-95C7-CCF02AA92BE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880862" y="3838566"/>
            <a:ext cx="984573" cy="984573"/>
          </a:xfrm>
          <a:prstGeom prst="rect">
            <a:avLst/>
          </a:prstGeom>
        </p:spPr>
      </p:pic>
      <p:sp>
        <p:nvSpPr>
          <p:cNvPr id="131" name="TextBox 130">
            <a:extLst>
              <a:ext uri="{FF2B5EF4-FFF2-40B4-BE49-F238E27FC236}">
                <a16:creationId xmlns:a16="http://schemas.microsoft.com/office/drawing/2014/main" id="{A373F0C1-19D5-4170-BA63-EA8EA138B80F}"/>
              </a:ext>
            </a:extLst>
          </p:cNvPr>
          <p:cNvSpPr txBox="1"/>
          <p:nvPr/>
        </p:nvSpPr>
        <p:spPr>
          <a:xfrm>
            <a:off x="2683194" y="4272359"/>
            <a:ext cx="1138244" cy="369332"/>
          </a:xfrm>
          <a:prstGeom prst="rect">
            <a:avLst/>
          </a:prstGeom>
          <a:noFill/>
        </p:spPr>
        <p:txBody>
          <a:bodyPr wrap="square">
            <a:spAutoFit/>
          </a:bodyPr>
          <a:lstStyle/>
          <a:p>
            <a:r>
              <a:rPr lang="en-US" b="1" dirty="0">
                <a:solidFill>
                  <a:prstClr val="black"/>
                </a:solidFill>
                <a:latin typeface="Calibri" panose="020F0502020204030204"/>
              </a:rPr>
              <a:t>Month X</a:t>
            </a:r>
            <a:endParaRPr lang="en-US" dirty="0"/>
          </a:p>
        </p:txBody>
      </p:sp>
      <p:sp>
        <p:nvSpPr>
          <p:cNvPr id="132" name="Right Brace 131">
            <a:extLst>
              <a:ext uri="{FF2B5EF4-FFF2-40B4-BE49-F238E27FC236}">
                <a16:creationId xmlns:a16="http://schemas.microsoft.com/office/drawing/2014/main" id="{44EE49F6-B9B5-4A2C-B081-1F9326306C7F}"/>
              </a:ext>
            </a:extLst>
          </p:cNvPr>
          <p:cNvSpPr/>
          <p:nvPr/>
        </p:nvSpPr>
        <p:spPr>
          <a:xfrm rot="16200000">
            <a:off x="2814607" y="1943614"/>
            <a:ext cx="527633" cy="6175894"/>
          </a:xfrm>
          <a:prstGeom prst="rightBrace">
            <a:avLst>
              <a:gd name="adj1" fmla="val 49802"/>
              <a:gd name="adj2" fmla="val 39022"/>
            </a:avLst>
          </a:prstGeom>
          <a:ln w="38100"/>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sp>
        <p:nvSpPr>
          <p:cNvPr id="76" name="Slide Number Placeholder 4">
            <a:extLst>
              <a:ext uri="{FF2B5EF4-FFF2-40B4-BE49-F238E27FC236}">
                <a16:creationId xmlns:a16="http://schemas.microsoft.com/office/drawing/2014/main" id="{61E9612C-9A36-471E-AF67-03D0898C35CF}"/>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59</a:t>
            </a:fld>
            <a:endParaRPr lang="en-US" b="1" dirty="0">
              <a:solidFill>
                <a:schemeClr val="tx1"/>
              </a:solidFill>
            </a:endParaRPr>
          </a:p>
        </p:txBody>
      </p:sp>
    </p:spTree>
    <p:extLst>
      <p:ext uri="{BB962C8B-B14F-4D97-AF65-F5344CB8AC3E}">
        <p14:creationId xmlns:p14="http://schemas.microsoft.com/office/powerpoint/2010/main" val="176904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E5D0108-111A-400B-9000-BB59DF6A3128}"/>
              </a:ext>
            </a:extLst>
          </p:cNvPr>
          <p:cNvGrpSpPr/>
          <p:nvPr/>
        </p:nvGrpSpPr>
        <p:grpSpPr>
          <a:xfrm>
            <a:off x="637129" y="3429000"/>
            <a:ext cx="1631577" cy="1953516"/>
            <a:chOff x="1141531" y="3360574"/>
            <a:chExt cx="1631577" cy="1953516"/>
          </a:xfrm>
        </p:grpSpPr>
        <p:pic>
          <p:nvPicPr>
            <p:cNvPr id="5" name="Graphic 4">
              <a:extLst>
                <a:ext uri="{FF2B5EF4-FFF2-40B4-BE49-F238E27FC236}">
                  <a16:creationId xmlns:a16="http://schemas.microsoft.com/office/drawing/2014/main" id="{2E41FEC8-6E23-4D39-9D37-B0C6A28F4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070" y="4386683"/>
              <a:ext cx="927407" cy="927407"/>
            </a:xfrm>
            <a:prstGeom prst="rect">
              <a:avLst/>
            </a:prstGeom>
          </p:spPr>
        </p:pic>
        <p:grpSp>
          <p:nvGrpSpPr>
            <p:cNvPr id="20" name="Group 19">
              <a:extLst>
                <a:ext uri="{FF2B5EF4-FFF2-40B4-BE49-F238E27FC236}">
                  <a16:creationId xmlns:a16="http://schemas.microsoft.com/office/drawing/2014/main" id="{CA317FFA-C9BB-4867-BCB3-466E1C45A2E0}"/>
                </a:ext>
              </a:extLst>
            </p:cNvPr>
            <p:cNvGrpSpPr/>
            <p:nvPr/>
          </p:nvGrpSpPr>
          <p:grpSpPr>
            <a:xfrm>
              <a:off x="1141531" y="3360574"/>
              <a:ext cx="1631577" cy="1095099"/>
              <a:chOff x="2008094" y="-1734953"/>
              <a:chExt cx="1631577" cy="1095099"/>
            </a:xfrm>
          </p:grpSpPr>
          <p:pic>
            <p:nvPicPr>
              <p:cNvPr id="14" name="Picture 13" descr="A picture containing graphical user interface&#10;&#10;Description automatically generated">
                <a:extLst>
                  <a:ext uri="{FF2B5EF4-FFF2-40B4-BE49-F238E27FC236}">
                    <a16:creationId xmlns:a16="http://schemas.microsoft.com/office/drawing/2014/main" id="{405D0025-80B5-4B77-8889-8A0D8B3A046E}"/>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19" name="TextBox 18">
                <a:extLst>
                  <a:ext uri="{FF2B5EF4-FFF2-40B4-BE49-F238E27FC236}">
                    <a16:creationId xmlns:a16="http://schemas.microsoft.com/office/drawing/2014/main" id="{92935736-966E-4882-843F-80989D4EF2FB}"/>
                  </a:ext>
                </a:extLst>
              </p:cNvPr>
              <p:cNvSpPr txBox="1"/>
              <p:nvPr/>
            </p:nvSpPr>
            <p:spPr>
              <a:xfrm>
                <a:off x="2076060" y="-1605652"/>
                <a:ext cx="15315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Please?</a:t>
                </a:r>
              </a:p>
            </p:txBody>
          </p:sp>
        </p:grpSp>
      </p:grpSp>
      <p:grpSp>
        <p:nvGrpSpPr>
          <p:cNvPr id="18" name="Group 17">
            <a:extLst>
              <a:ext uri="{FF2B5EF4-FFF2-40B4-BE49-F238E27FC236}">
                <a16:creationId xmlns:a16="http://schemas.microsoft.com/office/drawing/2014/main" id="{32F5FF38-2640-497C-8D6A-E30232F4FC61}"/>
              </a:ext>
            </a:extLst>
          </p:cNvPr>
          <p:cNvGrpSpPr/>
          <p:nvPr/>
        </p:nvGrpSpPr>
        <p:grpSpPr>
          <a:xfrm>
            <a:off x="5887998" y="4476660"/>
            <a:ext cx="3592934" cy="2381187"/>
            <a:chOff x="5356558" y="4296123"/>
            <a:chExt cx="3592934" cy="2381187"/>
          </a:xfrm>
        </p:grpSpPr>
        <p:pic>
          <p:nvPicPr>
            <p:cNvPr id="7" name="Picture 6">
              <a:extLst>
                <a:ext uri="{FF2B5EF4-FFF2-40B4-BE49-F238E27FC236}">
                  <a16:creationId xmlns:a16="http://schemas.microsoft.com/office/drawing/2014/main" id="{7B005FD4-8ED8-4072-A16E-15C438B44A3C}"/>
                </a:ext>
              </a:extLst>
            </p:cNvPr>
            <p:cNvPicPr>
              <a:picLocks noChangeAspect="1"/>
            </p:cNvPicPr>
            <p:nvPr/>
          </p:nvPicPr>
          <p:blipFill rotWithShape="1">
            <a:blip r:embed="rId6">
              <a:extLst>
                <a:ext uri="{28A0092B-C50C-407E-A947-70E740481C1C}">
                  <a14:useLocalDpi xmlns:a14="http://schemas.microsoft.com/office/drawing/2010/main" val="0"/>
                </a:ext>
              </a:extLst>
            </a:blip>
            <a:srcRect b="15543"/>
            <a:stretch/>
          </p:blipFill>
          <p:spPr>
            <a:xfrm>
              <a:off x="5356558" y="4296123"/>
              <a:ext cx="2819399" cy="2381187"/>
            </a:xfrm>
            <a:prstGeom prst="rect">
              <a:avLst/>
            </a:prstGeom>
          </p:spPr>
        </p:pic>
        <p:grpSp>
          <p:nvGrpSpPr>
            <p:cNvPr id="28" name="Group 27">
              <a:extLst>
                <a:ext uri="{FF2B5EF4-FFF2-40B4-BE49-F238E27FC236}">
                  <a16:creationId xmlns:a16="http://schemas.microsoft.com/office/drawing/2014/main" id="{60970643-54FE-4983-BDDA-54A62F8B94A6}"/>
                </a:ext>
              </a:extLst>
            </p:cNvPr>
            <p:cNvGrpSpPr/>
            <p:nvPr/>
          </p:nvGrpSpPr>
          <p:grpSpPr>
            <a:xfrm>
              <a:off x="6738066" y="4591690"/>
              <a:ext cx="2211426" cy="1003874"/>
              <a:chOff x="6086935" y="4568521"/>
              <a:chExt cx="2211426" cy="1003874"/>
            </a:xfrm>
          </p:grpSpPr>
          <p:pic>
            <p:nvPicPr>
              <p:cNvPr id="16" name="Picture 15" descr="Icon&#10;&#10;Description automatically generated">
                <a:extLst>
                  <a:ext uri="{FF2B5EF4-FFF2-40B4-BE49-F238E27FC236}">
                    <a16:creationId xmlns:a16="http://schemas.microsoft.com/office/drawing/2014/main" id="{53D63249-60B0-4499-8EA9-FC972E878A1D}"/>
                  </a:ext>
                </a:extLst>
              </p:cNvPr>
              <p:cNvPicPr>
                <a:picLocks noChangeAspect="1"/>
              </p:cNvPicPr>
              <p:nvPr/>
            </p:nvPicPr>
            <p:blipFill rotWithShape="1">
              <a:blip r:embed="rId7">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25" name="TextBox 24">
                <a:extLst>
                  <a:ext uri="{FF2B5EF4-FFF2-40B4-BE49-F238E27FC236}">
                    <a16:creationId xmlns:a16="http://schemas.microsoft.com/office/drawing/2014/main" id="{67A61892-6307-4845-BD41-C813DB420C62}"/>
                  </a:ext>
                </a:extLst>
              </p:cNvPr>
              <p:cNvSpPr txBox="1"/>
              <p:nvPr/>
            </p:nvSpPr>
            <p:spPr>
              <a:xfrm>
                <a:off x="6660863" y="4778453"/>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27" name="Graphic 26" descr="Close with solid fill">
                <a:extLst>
                  <a:ext uri="{FF2B5EF4-FFF2-40B4-BE49-F238E27FC236}">
                    <a16:creationId xmlns:a16="http://schemas.microsoft.com/office/drawing/2014/main" id="{2E8A97AF-CAB3-45E6-9104-10E9666DB9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0724" y="4745375"/>
                <a:ext cx="466265" cy="466265"/>
              </a:xfrm>
              <a:prstGeom prst="rect">
                <a:avLst/>
              </a:prstGeom>
            </p:spPr>
          </p:pic>
        </p:grpSp>
      </p:grpSp>
      <p:sp>
        <p:nvSpPr>
          <p:cNvPr id="32" name="TextBox 31">
            <a:extLst>
              <a:ext uri="{FF2B5EF4-FFF2-40B4-BE49-F238E27FC236}">
                <a16:creationId xmlns:a16="http://schemas.microsoft.com/office/drawing/2014/main" id="{F8CA708D-6E58-4C6E-B0A7-4AE90299FCE2}"/>
              </a:ext>
            </a:extLst>
          </p:cNvPr>
          <p:cNvSpPr txBox="1"/>
          <p:nvPr/>
        </p:nvSpPr>
        <p:spPr>
          <a:xfrm>
            <a:off x="8241854" y="5858224"/>
            <a:ext cx="29005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WITHOUT Prior Green MIP or Certification</a:t>
            </a:r>
          </a:p>
        </p:txBody>
      </p:sp>
      <p:pic>
        <p:nvPicPr>
          <p:cNvPr id="43" name="Graphic 42" descr="Line arrow: Counter-clockwise curve with solid fill">
            <a:extLst>
              <a:ext uri="{FF2B5EF4-FFF2-40B4-BE49-F238E27FC236}">
                <a16:creationId xmlns:a16="http://schemas.microsoft.com/office/drawing/2014/main" id="{33CF8C0D-2CC4-468E-8DD3-49BCFBB397B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4176432">
            <a:off x="2378090" y="3251064"/>
            <a:ext cx="914400" cy="914400"/>
          </a:xfrm>
          <a:prstGeom prst="rect">
            <a:avLst/>
          </a:prstGeom>
        </p:spPr>
      </p:pic>
      <p:sp>
        <p:nvSpPr>
          <p:cNvPr id="4" name="Rectangle: Rounded Corners 3">
            <a:extLst>
              <a:ext uri="{FF2B5EF4-FFF2-40B4-BE49-F238E27FC236}">
                <a16:creationId xmlns:a16="http://schemas.microsoft.com/office/drawing/2014/main" id="{DEB6DF56-43DC-4F3E-BCF0-A36F679C71C3}"/>
              </a:ext>
            </a:extLst>
          </p:cNvPr>
          <p:cNvSpPr/>
          <p:nvPr/>
        </p:nvSpPr>
        <p:spPr>
          <a:xfrm>
            <a:off x="4260849" y="2007496"/>
            <a:ext cx="7805366" cy="2621559"/>
          </a:xfrm>
          <a:prstGeom prst="roundRect">
            <a:avLst>
              <a:gd name="adj" fmla="val 9962"/>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5E9EE986-90B7-4C18-A21D-08F18C503126}"/>
              </a:ext>
            </a:extLst>
          </p:cNvPr>
          <p:cNvGrpSpPr/>
          <p:nvPr/>
        </p:nvGrpSpPr>
        <p:grpSpPr>
          <a:xfrm>
            <a:off x="7891852" y="1577365"/>
            <a:ext cx="3970299" cy="2322499"/>
            <a:chOff x="7883383" y="1662030"/>
            <a:chExt cx="3970299" cy="2322499"/>
          </a:xfrm>
        </p:grpSpPr>
        <p:sp>
          <p:nvSpPr>
            <p:cNvPr id="31" name="TextBox 30">
              <a:extLst>
                <a:ext uri="{FF2B5EF4-FFF2-40B4-BE49-F238E27FC236}">
                  <a16:creationId xmlns:a16="http://schemas.microsoft.com/office/drawing/2014/main" id="{56CDD06C-A1D6-40F2-B5DC-BEEBFB0FED54}"/>
                </a:ext>
              </a:extLst>
            </p:cNvPr>
            <p:cNvSpPr txBox="1"/>
            <p:nvPr/>
          </p:nvSpPr>
          <p:spPr>
            <a:xfrm>
              <a:off x="9817517" y="2754327"/>
              <a:ext cx="2036165" cy="1092607"/>
            </a:xfrm>
            <a:prstGeom prst="rect">
              <a:avLst/>
            </a:prstGeom>
            <a:noFill/>
          </p:spPr>
          <p:txBody>
            <a:bodyPr wrap="square">
              <a:spAutoFit/>
            </a:bodyPr>
            <a:lstStyle/>
            <a:p>
              <a:pPr marL="282575" marR="0" lvl="0" indent="-282575" algn="l" defTabSz="914400" rtl="0" eaLnBrk="1" fontAlgn="auto" latinLnBrk="0" hangingPunct="1">
                <a:lnSpc>
                  <a:spcPct val="100000"/>
                </a:lnSpc>
                <a:spcBef>
                  <a:spcPts val="1000"/>
                </a:spcBef>
                <a:spcAft>
                  <a:spcPts val="0"/>
                </a:spcAft>
                <a:buClrTx/>
                <a:buSzTx/>
                <a:buFont typeface="+mj-lt"/>
                <a:buAutoNum type="arabicPeriod" startAt="2"/>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Certification</a:t>
              </a:r>
            </a:p>
            <a:p>
              <a:pPr marR="0" lvl="0" algn="l" defTabSz="914400" rtl="0" eaLnBrk="1" fontAlgn="auto" latinLnBrk="0" hangingPunct="1">
                <a:lnSpc>
                  <a:spcPct val="100000"/>
                </a:lnSpc>
                <a:spcBef>
                  <a:spcPts val="6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(6.5.A)</a:t>
              </a:r>
            </a:p>
          </p:txBody>
        </p:sp>
        <p:pic>
          <p:nvPicPr>
            <p:cNvPr id="48" name="Picture 47">
              <a:extLst>
                <a:ext uri="{FF2B5EF4-FFF2-40B4-BE49-F238E27FC236}">
                  <a16:creationId xmlns:a16="http://schemas.microsoft.com/office/drawing/2014/main" id="{2E9AB9B6-65C2-4095-AD31-C56BA6AAFE34}"/>
                </a:ext>
              </a:extLst>
            </p:cNvPr>
            <p:cNvPicPr>
              <a:picLocks noChangeAspect="1"/>
            </p:cNvPicPr>
            <p:nvPr/>
          </p:nvPicPr>
          <p:blipFill rotWithShape="1">
            <a:blip r:embed="rId12">
              <a:extLst>
                <a:ext uri="{28A0092B-C50C-407E-A947-70E740481C1C}">
                  <a14:useLocalDpi xmlns:a14="http://schemas.microsoft.com/office/drawing/2010/main" val="0"/>
                </a:ext>
              </a:extLst>
            </a:blip>
            <a:srcRect l="11751" t="27554" r="18251" b="17761"/>
            <a:stretch/>
          </p:blipFill>
          <p:spPr>
            <a:xfrm>
              <a:off x="7883383" y="2442734"/>
              <a:ext cx="1973525" cy="1541795"/>
            </a:xfrm>
            <a:prstGeom prst="rect">
              <a:avLst/>
            </a:prstGeom>
          </p:spPr>
        </p:pic>
        <p:grpSp>
          <p:nvGrpSpPr>
            <p:cNvPr id="29" name="Group 28">
              <a:extLst>
                <a:ext uri="{FF2B5EF4-FFF2-40B4-BE49-F238E27FC236}">
                  <a16:creationId xmlns:a16="http://schemas.microsoft.com/office/drawing/2014/main" id="{FCC6F80B-6727-4943-974D-7753CBD06525}"/>
                </a:ext>
              </a:extLst>
            </p:cNvPr>
            <p:cNvGrpSpPr/>
            <p:nvPr/>
          </p:nvGrpSpPr>
          <p:grpSpPr>
            <a:xfrm>
              <a:off x="8949492" y="1662030"/>
              <a:ext cx="2211426" cy="1151981"/>
              <a:chOff x="5655256" y="1758339"/>
              <a:chExt cx="2211426" cy="1151981"/>
            </a:xfrm>
          </p:grpSpPr>
          <p:pic>
            <p:nvPicPr>
              <p:cNvPr id="17" name="Picture 16" descr="Icon&#10;&#10;Description automatically generated">
                <a:extLst>
                  <a:ext uri="{FF2B5EF4-FFF2-40B4-BE49-F238E27FC236}">
                    <a16:creationId xmlns:a16="http://schemas.microsoft.com/office/drawing/2014/main" id="{C3F35339-F41E-418C-A251-2281FEB82BC4}"/>
                  </a:ext>
                </a:extLst>
              </p:cNvPr>
              <p:cNvPicPr>
                <a:picLocks noChangeAspect="1"/>
              </p:cNvPicPr>
              <p:nvPr/>
            </p:nvPicPr>
            <p:blipFill rotWithShape="1">
              <a:blip r:embed="rId13">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23" name="Graphic 22" descr="Checkmark with solid fill">
                <a:extLst>
                  <a:ext uri="{FF2B5EF4-FFF2-40B4-BE49-F238E27FC236}">
                    <a16:creationId xmlns:a16="http://schemas.microsoft.com/office/drawing/2014/main" id="{2C3F1989-8DD7-4F27-BF0E-71CA7354BB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48465" y="1758339"/>
                <a:ext cx="733321" cy="733321"/>
              </a:xfrm>
              <a:prstGeom prst="rect">
                <a:avLst/>
              </a:prstGeom>
            </p:spPr>
          </p:pic>
          <p:sp>
            <p:nvSpPr>
              <p:cNvPr id="24" name="TextBox 23">
                <a:extLst>
                  <a:ext uri="{FF2B5EF4-FFF2-40B4-BE49-F238E27FC236}">
                    <a16:creationId xmlns:a16="http://schemas.microsoft.com/office/drawing/2014/main" id="{0B73F5C7-4166-4D90-8D40-DAB7DB751853}"/>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grpSp>
      <p:sp>
        <p:nvSpPr>
          <p:cNvPr id="52" name="TextBox 51">
            <a:extLst>
              <a:ext uri="{FF2B5EF4-FFF2-40B4-BE49-F238E27FC236}">
                <a16:creationId xmlns:a16="http://schemas.microsoft.com/office/drawing/2014/main" id="{4B9C3E46-0DC9-43CA-B472-C9DD8A9F6A98}"/>
              </a:ext>
            </a:extLst>
          </p:cNvPr>
          <p:cNvSpPr txBox="1"/>
          <p:nvPr/>
        </p:nvSpPr>
        <p:spPr>
          <a:xfrm>
            <a:off x="2894691" y="2740130"/>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alibri" panose="020F0502020204030204"/>
                <a:ea typeface="+mn-ea"/>
                <a:cs typeface="+mn-cs"/>
              </a:rPr>
              <a:t>YES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26CC4C0A-7260-4D1D-9056-965BE061E573}"/>
              </a:ext>
            </a:extLst>
          </p:cNvPr>
          <p:cNvSpPr txBox="1"/>
          <p:nvPr/>
        </p:nvSpPr>
        <p:spPr>
          <a:xfrm>
            <a:off x="5305988" y="5538525"/>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srgbClr val="FF0000"/>
                </a:solidFill>
                <a:effectLst/>
                <a:uLnTx/>
                <a:uFillTx/>
                <a:latin typeface="Calibri" panose="020F0502020204030204"/>
                <a:ea typeface="+mn-ea"/>
                <a:cs typeface="+mn-cs"/>
              </a:rPr>
              <a:t>NO</a:t>
            </a:r>
            <a:endPar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6" name="Title 1">
            <a:extLst>
              <a:ext uri="{FF2B5EF4-FFF2-40B4-BE49-F238E27FC236}">
                <a16:creationId xmlns:a16="http://schemas.microsoft.com/office/drawing/2014/main" id="{62C4C4D2-0794-4419-932D-712C6A3D5692}"/>
              </a:ext>
            </a:extLst>
          </p:cNvPr>
          <p:cNvSpPr>
            <a:spLocks noGrp="1"/>
          </p:cNvSpPr>
          <p:nvPr>
            <p:ph type="title"/>
          </p:nvPr>
        </p:nvSpPr>
        <p:spPr>
          <a:xfrm>
            <a:off x="5094489" y="53680"/>
            <a:ext cx="6047921" cy="1513985"/>
          </a:xfrm>
        </p:spPr>
        <p:txBody>
          <a:bodyPr>
            <a:normAutofit/>
          </a:bodyPr>
          <a:lstStyle/>
          <a:p>
            <a:pPr>
              <a:lnSpc>
                <a:spcPct val="100000"/>
              </a:lnSpc>
              <a:spcBef>
                <a:spcPts val="600"/>
              </a:spcBef>
              <a:spcAft>
                <a:spcPts val="600"/>
              </a:spcAft>
            </a:pPr>
            <a:r>
              <a:rPr lang="en-US" dirty="0"/>
              <a:t>Green MIP Requirements  </a:t>
            </a:r>
            <a:br>
              <a:rPr lang="en-US" dirty="0"/>
            </a:br>
            <a:r>
              <a:rPr lang="en-US" sz="2800" b="1" cap="all" dirty="0"/>
              <a:t>Section 6.5</a:t>
            </a:r>
            <a:endParaRPr lang="en-US" b="1" cap="all" dirty="0"/>
          </a:p>
        </p:txBody>
      </p:sp>
      <p:sp>
        <p:nvSpPr>
          <p:cNvPr id="57" name="TextBox 56">
            <a:extLst>
              <a:ext uri="{FF2B5EF4-FFF2-40B4-BE49-F238E27FC236}">
                <a16:creationId xmlns:a16="http://schemas.microsoft.com/office/drawing/2014/main" id="{0A246A64-711C-40BC-84DE-9B86AF33BF7E}"/>
              </a:ext>
            </a:extLst>
          </p:cNvPr>
          <p:cNvSpPr txBox="1"/>
          <p:nvPr/>
        </p:nvSpPr>
        <p:spPr>
          <a:xfrm>
            <a:off x="2433915" y="221364"/>
            <a:ext cx="2479171"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t>223(a)(7)</a:t>
            </a:r>
            <a:b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4ACA0C3-A4E8-45BE-BADC-EBE7D6A94A2A}"/>
              </a:ext>
            </a:extLst>
          </p:cNvPr>
          <p:cNvGrpSpPr/>
          <p:nvPr/>
        </p:nvGrpSpPr>
        <p:grpSpPr>
          <a:xfrm>
            <a:off x="4328499" y="1689613"/>
            <a:ext cx="4368238" cy="2675231"/>
            <a:chOff x="4328499" y="1689613"/>
            <a:chExt cx="4368238" cy="2675231"/>
          </a:xfrm>
        </p:grpSpPr>
        <p:grpSp>
          <p:nvGrpSpPr>
            <p:cNvPr id="22" name="Group 21">
              <a:extLst>
                <a:ext uri="{FF2B5EF4-FFF2-40B4-BE49-F238E27FC236}">
                  <a16:creationId xmlns:a16="http://schemas.microsoft.com/office/drawing/2014/main" id="{38C6690E-CACB-42A3-9069-1FBFB05D7C0A}"/>
                </a:ext>
              </a:extLst>
            </p:cNvPr>
            <p:cNvGrpSpPr/>
            <p:nvPr/>
          </p:nvGrpSpPr>
          <p:grpSpPr>
            <a:xfrm>
              <a:off x="4328499" y="1689613"/>
              <a:ext cx="3605103" cy="2180642"/>
              <a:chOff x="4150699" y="1774278"/>
              <a:chExt cx="3605103" cy="2180642"/>
            </a:xfrm>
          </p:grpSpPr>
          <p:pic>
            <p:nvPicPr>
              <p:cNvPr id="34" name="Picture 33">
                <a:extLst>
                  <a:ext uri="{FF2B5EF4-FFF2-40B4-BE49-F238E27FC236}">
                    <a16:creationId xmlns:a16="http://schemas.microsoft.com/office/drawing/2014/main" id="{C17BCE2F-0FE0-4352-9471-BFE615CE9835}"/>
                  </a:ext>
                </a:extLst>
              </p:cNvPr>
              <p:cNvPicPr>
                <a:picLocks noChangeAspect="1"/>
              </p:cNvPicPr>
              <p:nvPr/>
            </p:nvPicPr>
            <p:blipFill rotWithShape="1">
              <a:blip r:embed="rId12">
                <a:extLst>
                  <a:ext uri="{28A0092B-C50C-407E-A947-70E740481C1C}">
                    <a14:useLocalDpi xmlns:a14="http://schemas.microsoft.com/office/drawing/2010/main" val="0"/>
                  </a:ext>
                </a:extLst>
              </a:blip>
              <a:srcRect l="11751" t="27554" r="18251" b="17761"/>
              <a:stretch/>
            </p:blipFill>
            <p:spPr>
              <a:xfrm>
                <a:off x="4150699" y="2413125"/>
                <a:ext cx="1973525" cy="1541795"/>
              </a:xfrm>
              <a:prstGeom prst="rect">
                <a:avLst/>
              </a:prstGeom>
            </p:spPr>
          </p:pic>
          <p:grpSp>
            <p:nvGrpSpPr>
              <p:cNvPr id="41" name="Group 40">
                <a:extLst>
                  <a:ext uri="{FF2B5EF4-FFF2-40B4-BE49-F238E27FC236}">
                    <a16:creationId xmlns:a16="http://schemas.microsoft.com/office/drawing/2014/main" id="{A847BF40-BE64-4150-8411-69353197E73A}"/>
                  </a:ext>
                </a:extLst>
              </p:cNvPr>
              <p:cNvGrpSpPr/>
              <p:nvPr/>
            </p:nvGrpSpPr>
            <p:grpSpPr>
              <a:xfrm>
                <a:off x="4413301" y="1774278"/>
                <a:ext cx="1631577" cy="1095099"/>
                <a:chOff x="2008094" y="-1734953"/>
                <a:chExt cx="1631577" cy="1095099"/>
              </a:xfrm>
            </p:grpSpPr>
            <p:pic>
              <p:nvPicPr>
                <p:cNvPr id="45" name="Picture 44" descr="A picture containing graphical user interface&#10;&#10;Description automatically generated">
                  <a:extLst>
                    <a:ext uri="{FF2B5EF4-FFF2-40B4-BE49-F238E27FC236}">
                      <a16:creationId xmlns:a16="http://schemas.microsoft.com/office/drawing/2014/main" id="{B139E2A4-D6A7-4132-A465-AC304D20D28C}"/>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46" name="TextBox 45">
                  <a:extLst>
                    <a:ext uri="{FF2B5EF4-FFF2-40B4-BE49-F238E27FC236}">
                      <a16:creationId xmlns:a16="http://schemas.microsoft.com/office/drawing/2014/main" id="{4D8A8291-F292-4C64-A8EE-80F1FE112493}"/>
                    </a:ext>
                  </a:extLst>
                </p:cNvPr>
                <p:cNvSpPr txBox="1"/>
                <p:nvPr/>
              </p:nvSpPr>
              <p:spPr>
                <a:xfrm>
                  <a:off x="2105088" y="-1525825"/>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sp>
            <p:nvSpPr>
              <p:cNvPr id="47" name="TextBox 46">
                <a:extLst>
                  <a:ext uri="{FF2B5EF4-FFF2-40B4-BE49-F238E27FC236}">
                    <a16:creationId xmlns:a16="http://schemas.microsoft.com/office/drawing/2014/main" id="{372C32B4-0312-4518-9F8E-FA5EE6CD703D}"/>
                  </a:ext>
                </a:extLst>
              </p:cNvPr>
              <p:cNvSpPr txBox="1"/>
              <p:nvPr/>
            </p:nvSpPr>
            <p:spPr>
              <a:xfrm>
                <a:off x="6124224" y="2700563"/>
                <a:ext cx="1631578" cy="1092607"/>
              </a:xfrm>
              <a:prstGeom prst="rect">
                <a:avLst/>
              </a:prstGeom>
              <a:noFill/>
            </p:spPr>
            <p:txBody>
              <a:bodyPr wrap="square">
                <a:spAutoFit/>
              </a:bodyPr>
              <a:lstStyle/>
              <a:p>
                <a:pPr marL="282575" marR="0" lvl="0" indent="-282575"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Existing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MIP</a:t>
                </a:r>
                <a:endParaRPr lang="en-US" sz="2000" b="1" u="sng" dirty="0">
                  <a:solidFill>
                    <a:prstClr val="black"/>
                  </a:solidFill>
                  <a:latin typeface="Calibri" panose="020F0502020204030204"/>
                </a:endParaRPr>
              </a:p>
              <a:p>
                <a:pPr marR="0" lvl="0" algn="l" defTabSz="914400" rtl="0" eaLnBrk="1" fontAlgn="auto" latinLnBrk="0" hangingPunct="1">
                  <a:lnSpc>
                    <a:spcPct val="100000"/>
                  </a:lnSpc>
                  <a:spcBef>
                    <a:spcPts val="600"/>
                  </a:spcBef>
                  <a:spcAft>
                    <a:spcPts val="0"/>
                  </a:spcAft>
                  <a:buClrTx/>
                  <a:buSzTx/>
                  <a:tabLst/>
                  <a:defRPr/>
                </a:pPr>
                <a:r>
                  <a:rPr lang="en-US" sz="2000" b="1" dirty="0">
                    <a:solidFill>
                      <a:prstClr val="black"/>
                    </a:solidFill>
                    <a:latin typeface="Calibri" panose="020F0502020204030204"/>
                  </a:rPr>
                  <a:t>     (6.5.1)</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Group 36">
              <a:extLst>
                <a:ext uri="{FF2B5EF4-FFF2-40B4-BE49-F238E27FC236}">
                  <a16:creationId xmlns:a16="http://schemas.microsoft.com/office/drawing/2014/main" id="{38F316C4-DF35-4961-B7E7-D6052CE45AAF}"/>
                </a:ext>
              </a:extLst>
            </p:cNvPr>
            <p:cNvGrpSpPr/>
            <p:nvPr/>
          </p:nvGrpSpPr>
          <p:grpSpPr>
            <a:xfrm>
              <a:off x="4501371" y="3649922"/>
              <a:ext cx="4195366" cy="714922"/>
              <a:chOff x="2957884" y="3572114"/>
              <a:chExt cx="4195366" cy="714922"/>
            </a:xfrm>
          </p:grpSpPr>
          <p:sp>
            <p:nvSpPr>
              <p:cNvPr id="38" name="TextBox 37">
                <a:extLst>
                  <a:ext uri="{FF2B5EF4-FFF2-40B4-BE49-F238E27FC236}">
                    <a16:creationId xmlns:a16="http://schemas.microsoft.com/office/drawing/2014/main" id="{57C8224F-4ED9-4D8E-8306-67B6FF869382}"/>
                  </a:ext>
                </a:extLst>
              </p:cNvPr>
              <p:cNvSpPr txBox="1"/>
              <p:nvPr/>
            </p:nvSpPr>
            <p:spPr>
              <a:xfrm>
                <a:off x="2957884" y="3572114"/>
                <a:ext cx="4195366" cy="621709"/>
              </a:xfrm>
              <a:prstGeom prst="rect">
                <a:avLst/>
              </a:prstGeom>
              <a:noFill/>
            </p:spPr>
            <p:txBody>
              <a:bodyPr wrap="square">
                <a:spAutoFit/>
              </a:bodyPr>
              <a:lstStyle/>
              <a:p>
                <a:pPr marL="914400" marR="0" lvl="0" indent="-9144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Years</a:t>
                </a:r>
              </a:p>
            </p:txBody>
          </p:sp>
          <p:grpSp>
            <p:nvGrpSpPr>
              <p:cNvPr id="39" name="Group 38">
                <a:extLst>
                  <a:ext uri="{FF2B5EF4-FFF2-40B4-BE49-F238E27FC236}">
                    <a16:creationId xmlns:a16="http://schemas.microsoft.com/office/drawing/2014/main" id="{20F1D04E-1762-4FB8-98BF-7C30035AB77D}"/>
                  </a:ext>
                </a:extLst>
              </p:cNvPr>
              <p:cNvGrpSpPr/>
              <p:nvPr/>
            </p:nvGrpSpPr>
            <p:grpSpPr>
              <a:xfrm>
                <a:off x="3335736" y="3801744"/>
                <a:ext cx="491878" cy="485292"/>
                <a:chOff x="3087950" y="4555068"/>
                <a:chExt cx="550995" cy="543617"/>
              </a:xfrm>
            </p:grpSpPr>
            <p:sp>
              <p:nvSpPr>
                <p:cNvPr id="40" name="Rectangle 39">
                  <a:extLst>
                    <a:ext uri="{FF2B5EF4-FFF2-40B4-BE49-F238E27FC236}">
                      <a16:creationId xmlns:a16="http://schemas.microsoft.com/office/drawing/2014/main" id="{4833E820-C573-44BE-9A83-A98803FA8B65}"/>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42" name="Rectangle 41">
                  <a:extLst>
                    <a:ext uri="{FF2B5EF4-FFF2-40B4-BE49-F238E27FC236}">
                      <a16:creationId xmlns:a16="http://schemas.microsoft.com/office/drawing/2014/main" id="{AD5D0716-8152-4022-ADB6-A97A1FC91223}"/>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ENERGY STAR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Score </a:t>
                  </a:r>
                </a:p>
              </p:txBody>
            </p:sp>
          </p:grpSp>
        </p:grpSp>
      </p:grpSp>
      <p:grpSp>
        <p:nvGrpSpPr>
          <p:cNvPr id="44" name="Group 43">
            <a:extLst>
              <a:ext uri="{FF2B5EF4-FFF2-40B4-BE49-F238E27FC236}">
                <a16:creationId xmlns:a16="http://schemas.microsoft.com/office/drawing/2014/main" id="{6BFFF816-59D4-4F88-9441-BDF8C0634BE0}"/>
              </a:ext>
            </a:extLst>
          </p:cNvPr>
          <p:cNvGrpSpPr/>
          <p:nvPr/>
        </p:nvGrpSpPr>
        <p:grpSpPr>
          <a:xfrm>
            <a:off x="7724029" y="3806295"/>
            <a:ext cx="4342186" cy="646331"/>
            <a:chOff x="6888791" y="5409446"/>
            <a:chExt cx="4019157" cy="646331"/>
          </a:xfrm>
        </p:grpSpPr>
        <p:sp>
          <p:nvSpPr>
            <p:cNvPr id="49" name="TextBox 48">
              <a:extLst>
                <a:ext uri="{FF2B5EF4-FFF2-40B4-BE49-F238E27FC236}">
                  <a16:creationId xmlns:a16="http://schemas.microsoft.com/office/drawing/2014/main" id="{49F7CD97-4630-4B5E-8629-967AA79AF6E1}"/>
                </a:ext>
              </a:extLst>
            </p:cNvPr>
            <p:cNvSpPr txBox="1"/>
            <p:nvPr/>
          </p:nvSpPr>
          <p:spPr>
            <a:xfrm>
              <a:off x="6888791" y="5409446"/>
              <a:ext cx="4019157" cy="646331"/>
            </a:xfrm>
            <a:prstGeom prst="rect">
              <a:avLst/>
            </a:prstGeom>
            <a:noFill/>
          </p:spPr>
          <p:txBody>
            <a:bodyPr wrap="square">
              <a:spAutoFit/>
            </a:bodyPr>
            <a:lstStyle/>
            <a:p>
              <a:pPr marL="914400" marR="0" lvl="0" indent="-9144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Recognized Certification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(per 6.3.1 &amp; 6.3.2)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Graphic 49">
              <a:extLst>
                <a:ext uri="{FF2B5EF4-FFF2-40B4-BE49-F238E27FC236}">
                  <a16:creationId xmlns:a16="http://schemas.microsoft.com/office/drawing/2014/main" id="{403DEDB0-4D41-4B0C-8CCD-7AC627073E38}"/>
                </a:ext>
              </a:extLst>
            </p:cNvPr>
            <p:cNvPicPr>
              <a:picLocks/>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12613" y="5478942"/>
              <a:ext cx="485688" cy="534257"/>
            </a:xfrm>
            <a:prstGeom prst="rect">
              <a:avLst/>
            </a:prstGeom>
          </p:spPr>
        </p:pic>
      </p:grpSp>
      <p:pic>
        <p:nvPicPr>
          <p:cNvPr id="2" name="Picture 1">
            <a:extLst>
              <a:ext uri="{FF2B5EF4-FFF2-40B4-BE49-F238E27FC236}">
                <a16:creationId xmlns:a16="http://schemas.microsoft.com/office/drawing/2014/main" id="{762F1B9B-722E-453E-AC5E-7E26D8E03302}"/>
              </a:ext>
            </a:extLst>
          </p:cNvPr>
          <p:cNvPicPr>
            <a:picLocks noChangeAspect="1"/>
          </p:cNvPicPr>
          <p:nvPr/>
        </p:nvPicPr>
        <p:blipFill>
          <a:blip r:embed="rId18"/>
          <a:stretch>
            <a:fillRect/>
          </a:stretch>
        </p:blipFill>
        <p:spPr>
          <a:xfrm>
            <a:off x="284590" y="723231"/>
            <a:ext cx="687064" cy="687064"/>
          </a:xfrm>
          <a:prstGeom prst="rect">
            <a:avLst/>
          </a:prstGeom>
        </p:spPr>
      </p:pic>
      <p:sp>
        <p:nvSpPr>
          <p:cNvPr id="51" name="TextBox 50">
            <a:extLst>
              <a:ext uri="{FF2B5EF4-FFF2-40B4-BE49-F238E27FC236}">
                <a16:creationId xmlns:a16="http://schemas.microsoft.com/office/drawing/2014/main" id="{05244E04-D1B3-4E85-85FE-A31B8B470CEC}"/>
              </a:ext>
            </a:extLst>
          </p:cNvPr>
          <p:cNvSpPr txBox="1"/>
          <p:nvPr/>
        </p:nvSpPr>
        <p:spPr>
          <a:xfrm>
            <a:off x="434811" y="5336193"/>
            <a:ext cx="22181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spc="0" normalizeH="0" noProof="0" dirty="0">
                <a:ln>
                  <a:noFill/>
                </a:ln>
                <a:solidFill>
                  <a:prstClr val="black"/>
                </a:solidFill>
                <a:effectLst/>
                <a:uLnTx/>
                <a:uFillTx/>
                <a:latin typeface="Calibri" panose="020F0502020204030204"/>
                <a:ea typeface="+mn-ea"/>
                <a:cs typeface="+mn-cs"/>
              </a:rPr>
              <a:t>223(a)(7)</a:t>
            </a:r>
            <a:endParaRPr kumimoji="0" lang="en-US" sz="32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55" name="Slide Number Placeholder 4">
            <a:extLst>
              <a:ext uri="{FF2B5EF4-FFF2-40B4-BE49-F238E27FC236}">
                <a16:creationId xmlns:a16="http://schemas.microsoft.com/office/drawing/2014/main" id="{5D6E0742-7A0E-438A-9743-05156D5E2D5A}"/>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6</a:t>
            </a:fld>
            <a:endParaRPr lang="en-US" b="1" dirty="0">
              <a:solidFill>
                <a:schemeClr val="tx1"/>
              </a:solidFill>
            </a:endParaRPr>
          </a:p>
        </p:txBody>
      </p:sp>
    </p:spTree>
    <p:extLst>
      <p:ext uri="{BB962C8B-B14F-4D97-AF65-F5344CB8AC3E}">
        <p14:creationId xmlns:p14="http://schemas.microsoft.com/office/powerpoint/2010/main" val="6082055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5762-EE8A-44D5-AAAE-2E9E728C594E}"/>
              </a:ext>
            </a:extLst>
          </p:cNvPr>
          <p:cNvSpPr>
            <a:spLocks noGrp="1"/>
          </p:cNvSpPr>
          <p:nvPr>
            <p:ph type="title"/>
          </p:nvPr>
        </p:nvSpPr>
        <p:spPr/>
        <p:txBody>
          <a:bodyPr/>
          <a:lstStyle/>
          <a:p>
            <a:r>
              <a:rPr lang="en-US" dirty="0"/>
              <a:t>VI. Questions</a:t>
            </a:r>
          </a:p>
        </p:txBody>
      </p:sp>
      <p:sp>
        <p:nvSpPr>
          <p:cNvPr id="3" name="Content Placeholder 2">
            <a:extLst>
              <a:ext uri="{FF2B5EF4-FFF2-40B4-BE49-F238E27FC236}">
                <a16:creationId xmlns:a16="http://schemas.microsoft.com/office/drawing/2014/main" id="{EDC2242C-8394-46D5-9700-9513014E6ACD}"/>
              </a:ext>
            </a:extLst>
          </p:cNvPr>
          <p:cNvSpPr>
            <a:spLocks noGrp="1"/>
          </p:cNvSpPr>
          <p:nvPr>
            <p:ph idx="1"/>
          </p:nvPr>
        </p:nvSpPr>
        <p:spPr>
          <a:xfrm>
            <a:off x="838200" y="1612491"/>
            <a:ext cx="10515600" cy="4067548"/>
          </a:xfrm>
        </p:spPr>
        <p:txBody>
          <a:bodyPr/>
          <a:lstStyle/>
          <a:p>
            <a:endParaRPr lang="en-US" dirty="0"/>
          </a:p>
          <a:p>
            <a:pPr marL="0" indent="0">
              <a:buNone/>
            </a:pPr>
            <a:endParaRPr lang="en-US" dirty="0"/>
          </a:p>
          <a:p>
            <a:pPr marL="0" indent="0">
              <a:buNone/>
            </a:pPr>
            <a:endParaRPr lang="en-US" dirty="0"/>
          </a:p>
          <a:p>
            <a:pPr marL="0" indent="0">
              <a:buNone/>
            </a:pPr>
            <a:r>
              <a:rPr lang="en-US" dirty="0"/>
              <a:t>Questions from chat presented by Co-Moderator.</a:t>
            </a:r>
          </a:p>
        </p:txBody>
      </p:sp>
      <p:sp>
        <p:nvSpPr>
          <p:cNvPr id="4" name="Slide Number Placeholder 3">
            <a:extLst>
              <a:ext uri="{FF2B5EF4-FFF2-40B4-BE49-F238E27FC236}">
                <a16:creationId xmlns:a16="http://schemas.microsoft.com/office/drawing/2014/main" id="{6525FBEB-3DEB-4762-9437-26280FBD05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249017-282F-4826-B370-85D963956B05}" type="slidenum">
              <a:rPr kumimoji="0" lang="en-US" sz="1200" b="1"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703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1A377-2250-4798-A1C8-79A244482DBF}"/>
              </a:ext>
            </a:extLst>
          </p:cNvPr>
          <p:cNvSpPr>
            <a:spLocks noGrp="1"/>
          </p:cNvSpPr>
          <p:nvPr>
            <p:ph type="title"/>
          </p:nvPr>
        </p:nvSpPr>
        <p:spPr>
          <a:xfrm>
            <a:off x="838200" y="336550"/>
            <a:ext cx="10515600" cy="1325563"/>
          </a:xfrm>
        </p:spPr>
        <p:txBody>
          <a:bodyPr/>
          <a:lstStyle/>
          <a:p>
            <a:r>
              <a:rPr lang="en-US" dirty="0"/>
              <a:t>223(a)(7)</a:t>
            </a:r>
          </a:p>
        </p:txBody>
      </p:sp>
      <p:sp>
        <p:nvSpPr>
          <p:cNvPr id="4" name="Arrow: Chevron 3">
            <a:extLst>
              <a:ext uri="{FF2B5EF4-FFF2-40B4-BE49-F238E27FC236}">
                <a16:creationId xmlns:a16="http://schemas.microsoft.com/office/drawing/2014/main" id="{6B76EADF-6C76-4B7B-8A96-39CCA07CABA3}"/>
              </a:ext>
            </a:extLst>
          </p:cNvPr>
          <p:cNvSpPr/>
          <p:nvPr/>
        </p:nvSpPr>
        <p:spPr>
          <a:xfrm>
            <a:off x="587829" y="1526088"/>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Update Benchmark Score</a:t>
            </a:r>
          </a:p>
        </p:txBody>
      </p:sp>
      <p:sp>
        <p:nvSpPr>
          <p:cNvPr id="5" name="Arrow: Chevron 4">
            <a:extLst>
              <a:ext uri="{FF2B5EF4-FFF2-40B4-BE49-F238E27FC236}">
                <a16:creationId xmlns:a16="http://schemas.microsoft.com/office/drawing/2014/main" id="{F22982C2-455F-4260-B5AE-72F476DCFBE7}"/>
              </a:ext>
            </a:extLst>
          </p:cNvPr>
          <p:cNvSpPr/>
          <p:nvPr/>
        </p:nvSpPr>
        <p:spPr>
          <a:xfrm>
            <a:off x="4544782" y="1526088"/>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Secure New ENERGY STAR Existing Building Certification</a:t>
            </a:r>
          </a:p>
        </p:txBody>
      </p:sp>
      <p:sp>
        <p:nvSpPr>
          <p:cNvPr id="6" name="Arrow: Chevron 5">
            <a:extLst>
              <a:ext uri="{FF2B5EF4-FFF2-40B4-BE49-F238E27FC236}">
                <a16:creationId xmlns:a16="http://schemas.microsoft.com/office/drawing/2014/main" id="{5461CD86-E6D5-4B56-B48B-1B5DFE77B4E1}"/>
              </a:ext>
            </a:extLst>
          </p:cNvPr>
          <p:cNvSpPr/>
          <p:nvPr/>
        </p:nvSpPr>
        <p:spPr>
          <a:xfrm>
            <a:off x="8501735" y="1526088"/>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Submit Firm Application</a:t>
            </a:r>
          </a:p>
        </p:txBody>
      </p:sp>
      <p:sp>
        <p:nvSpPr>
          <p:cNvPr id="7" name="Content Placeholder 2">
            <a:extLst>
              <a:ext uri="{FF2B5EF4-FFF2-40B4-BE49-F238E27FC236}">
                <a16:creationId xmlns:a16="http://schemas.microsoft.com/office/drawing/2014/main" id="{A9A12E88-93FE-471D-A151-2496ABBCE3B5}"/>
              </a:ext>
            </a:extLst>
          </p:cNvPr>
          <p:cNvSpPr txBox="1">
            <a:spLocks/>
          </p:cNvSpPr>
          <p:nvPr/>
        </p:nvSpPr>
        <p:spPr>
          <a:xfrm>
            <a:off x="471768" y="2341679"/>
            <a:ext cx="3541583" cy="3206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Secure 12-months of 100% of energy data with average monthly occupancy of 80%+</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End date of the 12-month data period must be within 6 months of loan application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0117704D-960F-426B-8069-1ADA6E3317EA}"/>
              </a:ext>
            </a:extLst>
          </p:cNvPr>
          <p:cNvSpPr txBox="1">
            <a:spLocks/>
          </p:cNvSpPr>
          <p:nvPr/>
        </p:nvSpPr>
        <p:spPr>
          <a:xfrm>
            <a:off x="8448209" y="2310784"/>
            <a:ext cx="3541583" cy="3206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Application must include an ENERGY STAR Existing Building Certification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Provide a HUD Custom SEP excel report with the CNA</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BE0A6DB3-5D10-43C0-AABD-F3A62DCBF048}"/>
              </a:ext>
            </a:extLst>
          </p:cNvPr>
          <p:cNvSpPr txBox="1">
            <a:spLocks/>
          </p:cNvSpPr>
          <p:nvPr/>
        </p:nvSpPr>
        <p:spPr>
          <a:xfrm>
            <a:off x="733342" y="4493457"/>
            <a:ext cx="6531429" cy="1261712"/>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If 100% of 12-months of energy data is not available due to utility</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Secure a sampled SEP benchmark with a score above 75</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Non-critical repairs must include the installation of energy monitoring system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ENERGY STAR Existing Building Certification must be earned within 15 months of the completion of the non-critical repairs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8637ECF-F043-495B-AC5B-FD871F249AC9}"/>
              </a:ext>
            </a:extLst>
          </p:cNvPr>
          <p:cNvGrpSpPr/>
          <p:nvPr/>
        </p:nvGrpSpPr>
        <p:grpSpPr>
          <a:xfrm>
            <a:off x="8899355" y="4397896"/>
            <a:ext cx="2911999" cy="779669"/>
            <a:chOff x="5173909" y="5407486"/>
            <a:chExt cx="2911999" cy="779669"/>
          </a:xfrm>
        </p:grpSpPr>
        <p:sp>
          <p:nvSpPr>
            <p:cNvPr id="11" name="Rectangle: Rounded Corners 10">
              <a:extLst>
                <a:ext uri="{FF2B5EF4-FFF2-40B4-BE49-F238E27FC236}">
                  <a16:creationId xmlns:a16="http://schemas.microsoft.com/office/drawing/2014/main" id="{E199A767-645A-40DF-8439-EFDC91FF6CBE}"/>
                </a:ext>
              </a:extLst>
            </p:cNvPr>
            <p:cNvSpPr/>
            <p:nvPr/>
          </p:nvSpPr>
          <p:spPr>
            <a:xfrm>
              <a:off x="5173909" y="5407486"/>
              <a:ext cx="2911999" cy="779669"/>
            </a:xfrm>
            <a:prstGeom prst="roundRect">
              <a:avLst>
                <a:gd name="adj" fmla="val 10000"/>
              </a:avLst>
            </a:prstGeom>
            <a:solidFill>
              <a:srgbClr val="70AD47">
                <a:hueOff val="0"/>
                <a:satOff val="0"/>
                <a:lumOff val="0"/>
                <a:alphaOff val="0"/>
              </a:srgbClr>
            </a:solidFill>
            <a:ln>
              <a:noFill/>
            </a:ln>
            <a:effectLst/>
          </p:spPr>
        </p:sp>
        <p:sp>
          <p:nvSpPr>
            <p:cNvPr id="12" name="TextBox 11">
              <a:extLst>
                <a:ext uri="{FF2B5EF4-FFF2-40B4-BE49-F238E27FC236}">
                  <a16:creationId xmlns:a16="http://schemas.microsoft.com/office/drawing/2014/main" id="{B81CF4BF-2D1A-44B2-BEA8-2FB44790167C}"/>
                </a:ext>
              </a:extLst>
            </p:cNvPr>
            <p:cNvSpPr txBox="1"/>
            <p:nvPr/>
          </p:nvSpPr>
          <p:spPr>
            <a:xfrm>
              <a:off x="6074430" y="5407486"/>
              <a:ext cx="1658782" cy="779669"/>
            </a:xfrm>
            <a:prstGeom prst="rect">
              <a:avLst/>
            </a:prstGeom>
            <a:solidFill>
              <a:srgbClr val="70AD47">
                <a:hueOff val="0"/>
                <a:satOff val="0"/>
                <a:lumOff val="0"/>
                <a:alphaOff val="0"/>
              </a:srgbClr>
            </a:solidFill>
            <a:ln>
              <a:noFill/>
            </a:ln>
            <a:effectLst/>
          </p:spPr>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100% Data Collection plan (6.4.5)</a:t>
              </a:r>
            </a:p>
          </p:txBody>
        </p:sp>
      </p:grpSp>
      <p:grpSp>
        <p:nvGrpSpPr>
          <p:cNvPr id="13" name="Group 12">
            <a:extLst>
              <a:ext uri="{FF2B5EF4-FFF2-40B4-BE49-F238E27FC236}">
                <a16:creationId xmlns:a16="http://schemas.microsoft.com/office/drawing/2014/main" id="{38002349-2340-45B5-A8D7-F432022389EB}"/>
              </a:ext>
            </a:extLst>
          </p:cNvPr>
          <p:cNvGrpSpPr/>
          <p:nvPr/>
        </p:nvGrpSpPr>
        <p:grpSpPr>
          <a:xfrm>
            <a:off x="8925258" y="3530514"/>
            <a:ext cx="2886096" cy="779670"/>
            <a:chOff x="1947161" y="7074787"/>
            <a:chExt cx="2886096" cy="779670"/>
          </a:xfrm>
        </p:grpSpPr>
        <p:sp>
          <p:nvSpPr>
            <p:cNvPr id="14" name="Rectangle: Rounded Corners 13">
              <a:extLst>
                <a:ext uri="{FF2B5EF4-FFF2-40B4-BE49-F238E27FC236}">
                  <a16:creationId xmlns:a16="http://schemas.microsoft.com/office/drawing/2014/main" id="{2A02EF1A-382F-46FE-BA35-0435BF9A0A81}"/>
                </a:ext>
              </a:extLst>
            </p:cNvPr>
            <p:cNvSpPr/>
            <p:nvPr/>
          </p:nvSpPr>
          <p:spPr>
            <a:xfrm>
              <a:off x="1947161" y="7074788"/>
              <a:ext cx="2886096" cy="779669"/>
            </a:xfrm>
            <a:prstGeom prst="roundRect">
              <a:avLst>
                <a:gd name="adj" fmla="val 10000"/>
              </a:avLst>
            </a:prstGeom>
            <a:solidFill>
              <a:srgbClr val="ED7D31">
                <a:hueOff val="0"/>
                <a:satOff val="0"/>
                <a:lumOff val="0"/>
                <a:alphaOff val="0"/>
              </a:srgbClr>
            </a:solidFill>
            <a:ln>
              <a:noFill/>
            </a:ln>
            <a:effectLst/>
          </p:spPr>
        </p:sp>
        <p:sp>
          <p:nvSpPr>
            <p:cNvPr id="15" name="TextBox 14">
              <a:extLst>
                <a:ext uri="{FF2B5EF4-FFF2-40B4-BE49-F238E27FC236}">
                  <a16:creationId xmlns:a16="http://schemas.microsoft.com/office/drawing/2014/main" id="{5F793910-6DBC-409E-830B-35D5320D6622}"/>
                </a:ext>
              </a:extLst>
            </p:cNvPr>
            <p:cNvSpPr txBox="1"/>
            <p:nvPr/>
          </p:nvSpPr>
          <p:spPr>
            <a:xfrm>
              <a:off x="2632365" y="7074787"/>
              <a:ext cx="2200892" cy="779669"/>
            </a:xfrm>
            <a:prstGeom prst="rect">
              <a:avLst/>
            </a:prstGeom>
            <a:solidFill>
              <a:srgbClr val="ED7D31">
                <a:hueOff val="0"/>
                <a:satOff val="0"/>
                <a:lumOff val="0"/>
                <a:alphaOff val="0"/>
              </a:srgbClr>
            </a:solidFill>
            <a:ln>
              <a:noFill/>
            </a:ln>
            <a:effectLst/>
          </p:spPr>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HUD-91070M Cert;</a:t>
              </a:r>
            </a:p>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HUD-92466 Rider 5 (6.4.3 &amp; 4)</a:t>
              </a:r>
            </a:p>
          </p:txBody>
        </p:sp>
      </p:grpSp>
      <p:grpSp>
        <p:nvGrpSpPr>
          <p:cNvPr id="16" name="Group 15">
            <a:extLst>
              <a:ext uri="{FF2B5EF4-FFF2-40B4-BE49-F238E27FC236}">
                <a16:creationId xmlns:a16="http://schemas.microsoft.com/office/drawing/2014/main" id="{E9653D21-543B-476F-A238-973946395F62}"/>
              </a:ext>
            </a:extLst>
          </p:cNvPr>
          <p:cNvGrpSpPr/>
          <p:nvPr/>
        </p:nvGrpSpPr>
        <p:grpSpPr>
          <a:xfrm>
            <a:off x="5618155" y="2397844"/>
            <a:ext cx="1225249" cy="1982244"/>
            <a:chOff x="812038" y="4094600"/>
            <a:chExt cx="1541640" cy="2391256"/>
          </a:xfrm>
          <a:effectLst/>
        </p:grpSpPr>
        <p:sp>
          <p:nvSpPr>
            <p:cNvPr id="17" name="Rectangle 16">
              <a:extLst>
                <a:ext uri="{FF2B5EF4-FFF2-40B4-BE49-F238E27FC236}">
                  <a16:creationId xmlns:a16="http://schemas.microsoft.com/office/drawing/2014/main" id="{26D72C0C-1BE7-4209-975B-E8C195285165}"/>
                </a:ext>
              </a:extLst>
            </p:cNvPr>
            <p:cNvSpPr/>
            <p:nvPr/>
          </p:nvSpPr>
          <p:spPr>
            <a:xfrm>
              <a:off x="812038" y="4094600"/>
              <a:ext cx="1541640" cy="1541640"/>
            </a:xfrm>
            <a:prstGeom prst="rect">
              <a:avLst/>
            </a:prstGeom>
            <a:blipFill>
              <a:blip r:embed="rId3"/>
              <a:srcRect/>
              <a:stretch>
                <a:fillRect t="-1000" b="-1000"/>
              </a:stretch>
            </a:blipFill>
            <a:ln w="19050">
              <a:solidFill>
                <a:schemeClr val="bg1"/>
              </a:solidFill>
            </a:ln>
            <a:effectLst>
              <a:innerShdw blurRad="114300">
                <a:prstClr val="black"/>
              </a:inn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A49EB99-3C10-4AE8-B0F9-6DC38DA0D7DA}"/>
                </a:ext>
              </a:extLst>
            </p:cNvPr>
            <p:cNvSpPr/>
            <p:nvPr/>
          </p:nvSpPr>
          <p:spPr>
            <a:xfrm>
              <a:off x="812038" y="5694054"/>
              <a:ext cx="1541640" cy="791802"/>
            </a:xfrm>
            <a:prstGeom prst="rect">
              <a:avLst/>
            </a:prstGeom>
            <a:solidFill>
              <a:srgbClr val="1ABCEE"/>
            </a:solidFill>
            <a:ln w="1905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EXISTING BUILDINGS CERTIFICATION</a:t>
              </a:r>
            </a:p>
          </p:txBody>
        </p:sp>
      </p:grpSp>
      <p:sp>
        <p:nvSpPr>
          <p:cNvPr id="19" name="Rectangle 18">
            <a:extLst>
              <a:ext uri="{FF2B5EF4-FFF2-40B4-BE49-F238E27FC236}">
                <a16:creationId xmlns:a16="http://schemas.microsoft.com/office/drawing/2014/main" id="{A9153D06-F647-4F1E-B497-A3FBE3EC6F6E}"/>
              </a:ext>
            </a:extLst>
          </p:cNvPr>
          <p:cNvSpPr/>
          <p:nvPr/>
        </p:nvSpPr>
        <p:spPr>
          <a:xfrm>
            <a:off x="8940545" y="3598990"/>
            <a:ext cx="623480" cy="623480"/>
          </a:xfrm>
          <a:prstGeom prst="rect">
            <a:avLst/>
          </a:prstGeom>
          <a:blipFill>
            <a:blip r:embed="rId4">
              <a:extLst>
                <a:ext uri="{96DAC541-7B7A-43D3-8B79-37D633B846F1}">
                  <asvg:svgBlip xmlns:asvg="http://schemas.microsoft.com/office/drawing/2016/SVG/main" r:embed="rId5"/>
                </a:ext>
              </a:extLst>
            </a:blip>
            <a:srcRect/>
            <a:stretch>
              <a:fillRect l="-6000" r="-6000"/>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Rectangle 19">
            <a:extLst>
              <a:ext uri="{FF2B5EF4-FFF2-40B4-BE49-F238E27FC236}">
                <a16:creationId xmlns:a16="http://schemas.microsoft.com/office/drawing/2014/main" id="{E67516D1-0B07-4A03-A3EA-E19BB099CAC4}"/>
              </a:ext>
            </a:extLst>
          </p:cNvPr>
          <p:cNvSpPr/>
          <p:nvPr/>
        </p:nvSpPr>
        <p:spPr>
          <a:xfrm>
            <a:off x="8990024" y="4493457"/>
            <a:ext cx="631414" cy="631414"/>
          </a:xfrm>
          <a:prstGeom prst="rect">
            <a:avLst/>
          </a:prstGeom>
          <a:blipFill>
            <a:blip r:embed="rId6">
              <a:extLst>
                <a:ext uri="{96DAC541-7B7A-43D3-8B79-37D633B846F1}">
                  <asvg:svgBlip xmlns:asvg="http://schemas.microsoft.com/office/drawing/2016/SVG/main" r:embed="rId7"/>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21" name="Picture 20" descr="A picture containing drawing&#10;&#10;Description automatically generated">
            <a:extLst>
              <a:ext uri="{FF2B5EF4-FFF2-40B4-BE49-F238E27FC236}">
                <a16:creationId xmlns:a16="http://schemas.microsoft.com/office/drawing/2014/main" id="{A77B07C6-4604-4227-A338-B0B7257CF4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521" y="5954375"/>
            <a:ext cx="2311300" cy="698025"/>
          </a:xfrm>
          <a:prstGeom prst="rect">
            <a:avLst/>
          </a:prstGeom>
        </p:spPr>
      </p:pic>
      <p:sp>
        <p:nvSpPr>
          <p:cNvPr id="22" name="Slide Number Placeholder 4">
            <a:extLst>
              <a:ext uri="{FF2B5EF4-FFF2-40B4-BE49-F238E27FC236}">
                <a16:creationId xmlns:a16="http://schemas.microsoft.com/office/drawing/2014/main" id="{6B6A36B3-C922-498A-BC15-751B32B2DC38}"/>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7</a:t>
            </a:fld>
            <a:endParaRPr lang="en-US" b="1" dirty="0">
              <a:solidFill>
                <a:schemeClr val="tx1"/>
              </a:solidFill>
            </a:endParaRPr>
          </a:p>
        </p:txBody>
      </p:sp>
    </p:spTree>
    <p:extLst>
      <p:ext uri="{BB962C8B-B14F-4D97-AF65-F5344CB8AC3E}">
        <p14:creationId xmlns:p14="http://schemas.microsoft.com/office/powerpoint/2010/main" val="11682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Speech Bubble: Rectangle 128">
            <a:extLst>
              <a:ext uri="{FF2B5EF4-FFF2-40B4-BE49-F238E27FC236}">
                <a16:creationId xmlns:a16="http://schemas.microsoft.com/office/drawing/2014/main" id="{FB05CB99-12B3-4211-8992-A5CCF8318BB3}"/>
              </a:ext>
            </a:extLst>
          </p:cNvPr>
          <p:cNvSpPr/>
          <p:nvPr/>
        </p:nvSpPr>
        <p:spPr>
          <a:xfrm>
            <a:off x="4955577" y="2180230"/>
            <a:ext cx="2072728" cy="1844646"/>
          </a:xfrm>
          <a:prstGeom prst="wedgeRectCallout">
            <a:avLst/>
          </a:prstGeom>
          <a:solidFill>
            <a:srgbClr val="00B0F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9C71C79D-2A15-4097-AD38-E178998F84E7}"/>
              </a:ext>
            </a:extLst>
          </p:cNvPr>
          <p:cNvSpPr/>
          <p:nvPr/>
        </p:nvSpPr>
        <p:spPr>
          <a:xfrm>
            <a:off x="4955577" y="4403351"/>
            <a:ext cx="6248400" cy="779669"/>
          </a:xfrm>
          <a:prstGeom prst="roundRect">
            <a:avLst>
              <a:gd name="adj" fmla="val 10000"/>
            </a:avLst>
          </a:prstGeom>
          <a:solidFill>
            <a:srgbClr val="00B0F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62F1B9B-722E-453E-AC5E-7E26D8E03302}"/>
              </a:ext>
            </a:extLst>
          </p:cNvPr>
          <p:cNvPicPr>
            <a:picLocks noChangeAspect="1"/>
          </p:cNvPicPr>
          <p:nvPr/>
        </p:nvPicPr>
        <p:blipFill>
          <a:blip r:embed="rId3"/>
          <a:stretch>
            <a:fillRect/>
          </a:stretch>
        </p:blipFill>
        <p:spPr>
          <a:xfrm>
            <a:off x="284590" y="723231"/>
            <a:ext cx="687064" cy="687064"/>
          </a:xfrm>
          <a:prstGeom prst="rect">
            <a:avLst/>
          </a:prstGeom>
        </p:spPr>
      </p:pic>
      <p:pic>
        <p:nvPicPr>
          <p:cNvPr id="51" name="Graphic 50" descr="Badge Question Mark with solid fill">
            <a:extLst>
              <a:ext uri="{FF2B5EF4-FFF2-40B4-BE49-F238E27FC236}">
                <a16:creationId xmlns:a16="http://schemas.microsoft.com/office/drawing/2014/main" id="{36560074-2664-4803-ACDD-561C838B4A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1100" y="5830499"/>
            <a:ext cx="914400" cy="914400"/>
          </a:xfrm>
          <a:prstGeom prst="rect">
            <a:avLst/>
          </a:prstGeom>
        </p:spPr>
      </p:pic>
      <p:sp>
        <p:nvSpPr>
          <p:cNvPr id="54" name="Title 1">
            <a:extLst>
              <a:ext uri="{FF2B5EF4-FFF2-40B4-BE49-F238E27FC236}">
                <a16:creationId xmlns:a16="http://schemas.microsoft.com/office/drawing/2014/main" id="{22CBCA1E-E4C4-41A1-AEFA-599940B4ED6F}"/>
              </a:ext>
            </a:extLst>
          </p:cNvPr>
          <p:cNvSpPr>
            <a:spLocks noGrp="1"/>
          </p:cNvSpPr>
          <p:nvPr>
            <p:ph type="title"/>
          </p:nvPr>
        </p:nvSpPr>
        <p:spPr>
          <a:xfrm>
            <a:off x="5094489" y="53680"/>
            <a:ext cx="6047921" cy="1513985"/>
          </a:xfrm>
        </p:spPr>
        <p:txBody>
          <a:bodyPr>
            <a:normAutofit/>
          </a:bodyPr>
          <a:lstStyle/>
          <a:p>
            <a:pPr>
              <a:lnSpc>
                <a:spcPct val="100000"/>
              </a:lnSpc>
              <a:spcBef>
                <a:spcPts val="600"/>
              </a:spcBef>
              <a:spcAft>
                <a:spcPts val="600"/>
              </a:spcAft>
            </a:pPr>
            <a:r>
              <a:rPr lang="en-US"/>
              <a:t>Green MIP Requirements  </a:t>
            </a:r>
            <a:br>
              <a:rPr lang="en-US"/>
            </a:br>
            <a:r>
              <a:rPr lang="en-US" sz="2800" b="1" cap="all"/>
              <a:t>Section 6.5</a:t>
            </a:r>
            <a:endParaRPr lang="en-US" b="1" cap="all" dirty="0"/>
          </a:p>
        </p:txBody>
      </p:sp>
      <p:sp>
        <p:nvSpPr>
          <p:cNvPr id="55" name="TextBox 54">
            <a:extLst>
              <a:ext uri="{FF2B5EF4-FFF2-40B4-BE49-F238E27FC236}">
                <a16:creationId xmlns:a16="http://schemas.microsoft.com/office/drawing/2014/main" id="{10931FF9-0965-4C2E-806B-AA4783DDC453}"/>
              </a:ext>
            </a:extLst>
          </p:cNvPr>
          <p:cNvSpPr txBox="1"/>
          <p:nvPr/>
        </p:nvSpPr>
        <p:spPr>
          <a:xfrm>
            <a:off x="1940121" y="415527"/>
            <a:ext cx="2479171"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t>223(a)(7)</a:t>
            </a:r>
            <a:b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8" name="Group 127">
            <a:extLst>
              <a:ext uri="{FF2B5EF4-FFF2-40B4-BE49-F238E27FC236}">
                <a16:creationId xmlns:a16="http://schemas.microsoft.com/office/drawing/2014/main" id="{151B0DA7-9C6F-48C1-A63C-D1B6AB8E999F}"/>
              </a:ext>
            </a:extLst>
          </p:cNvPr>
          <p:cNvGrpSpPr/>
          <p:nvPr/>
        </p:nvGrpSpPr>
        <p:grpSpPr>
          <a:xfrm>
            <a:off x="7514995" y="1768785"/>
            <a:ext cx="2273913" cy="2471580"/>
            <a:chOff x="6096000" y="1755558"/>
            <a:chExt cx="2273913" cy="2471580"/>
          </a:xfrm>
        </p:grpSpPr>
        <p:pic>
          <p:nvPicPr>
            <p:cNvPr id="58" name="Picture 57">
              <a:extLst>
                <a:ext uri="{FF2B5EF4-FFF2-40B4-BE49-F238E27FC236}">
                  <a16:creationId xmlns:a16="http://schemas.microsoft.com/office/drawing/2014/main" id="{010647C7-281A-46B2-8640-3568B50041B6}"/>
                </a:ext>
              </a:extLst>
            </p:cNvPr>
            <p:cNvPicPr>
              <a:picLocks noChangeAspect="1"/>
            </p:cNvPicPr>
            <p:nvPr/>
          </p:nvPicPr>
          <p:blipFill rotWithShape="1">
            <a:blip r:embed="rId6">
              <a:extLst>
                <a:ext uri="{28A0092B-C50C-407E-A947-70E740481C1C}">
                  <a14:useLocalDpi xmlns:a14="http://schemas.microsoft.com/office/drawing/2010/main" val="0"/>
                </a:ext>
              </a:extLst>
            </a:blip>
            <a:srcRect l="11751" t="27554" r="18251" b="17761"/>
            <a:stretch/>
          </p:blipFill>
          <p:spPr>
            <a:xfrm>
              <a:off x="6096000" y="2560651"/>
              <a:ext cx="2133133" cy="1666487"/>
            </a:xfrm>
            <a:prstGeom prst="rect">
              <a:avLst/>
            </a:prstGeom>
          </p:spPr>
        </p:pic>
        <p:grpSp>
          <p:nvGrpSpPr>
            <p:cNvPr id="59" name="Group 58">
              <a:extLst>
                <a:ext uri="{FF2B5EF4-FFF2-40B4-BE49-F238E27FC236}">
                  <a16:creationId xmlns:a16="http://schemas.microsoft.com/office/drawing/2014/main" id="{6BA79F5A-5B81-494C-A147-8EA47EFFBB89}"/>
                </a:ext>
              </a:extLst>
            </p:cNvPr>
            <p:cNvGrpSpPr/>
            <p:nvPr/>
          </p:nvGrpSpPr>
          <p:grpSpPr>
            <a:xfrm>
              <a:off x="6617498" y="1755558"/>
              <a:ext cx="1752415" cy="1176204"/>
              <a:chOff x="2008094" y="-1734953"/>
              <a:chExt cx="1631577" cy="1095099"/>
            </a:xfrm>
          </p:grpSpPr>
          <p:pic>
            <p:nvPicPr>
              <p:cNvPr id="60" name="Picture 59" descr="A picture containing graphical user interface&#10;&#10;Description automatically generated">
                <a:extLst>
                  <a:ext uri="{FF2B5EF4-FFF2-40B4-BE49-F238E27FC236}">
                    <a16:creationId xmlns:a16="http://schemas.microsoft.com/office/drawing/2014/main" id="{63643D54-5FAD-437F-8D85-4DA818190069}"/>
                  </a:ext>
                </a:extLst>
              </p:cNvPr>
              <p:cNvPicPr>
                <a:picLocks noChangeAspect="1"/>
              </p:cNvPicPr>
              <p:nvPr/>
            </p:nvPicPr>
            <p:blipFill rotWithShape="1">
              <a:blip r:embed="rId7">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61" name="TextBox 60">
                <a:extLst>
                  <a:ext uri="{FF2B5EF4-FFF2-40B4-BE49-F238E27FC236}">
                    <a16:creationId xmlns:a16="http://schemas.microsoft.com/office/drawing/2014/main" id="{5E140D77-9C8B-45B9-BF0F-2FA7779EBBEB}"/>
                  </a:ext>
                </a:extLst>
              </p:cNvPr>
              <p:cNvSpPr txBox="1"/>
              <p:nvPr/>
            </p:nvSpPr>
            <p:spPr>
              <a:xfrm>
                <a:off x="2105088" y="-1525824"/>
                <a:ext cx="1531502" cy="3725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grpSp>
      <p:sp>
        <p:nvSpPr>
          <p:cNvPr id="63" name="Speech Bubble: Rectangle 62">
            <a:extLst>
              <a:ext uri="{FF2B5EF4-FFF2-40B4-BE49-F238E27FC236}">
                <a16:creationId xmlns:a16="http://schemas.microsoft.com/office/drawing/2014/main" id="{C6A59440-358E-4E61-9868-8FE4342C9616}"/>
              </a:ext>
            </a:extLst>
          </p:cNvPr>
          <p:cNvSpPr/>
          <p:nvPr/>
        </p:nvSpPr>
        <p:spPr>
          <a:xfrm>
            <a:off x="202519" y="2159000"/>
            <a:ext cx="3888781" cy="3448050"/>
          </a:xfrm>
          <a:prstGeom prst="wedgeRectCallout">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6ACB83B0-3185-44EE-88A4-F14D85BD7207}"/>
              </a:ext>
            </a:extLst>
          </p:cNvPr>
          <p:cNvSpPr txBox="1"/>
          <p:nvPr/>
        </p:nvSpPr>
        <p:spPr>
          <a:xfrm>
            <a:off x="243392" y="117386"/>
            <a:ext cx="11049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all" spc="0" normalizeH="0" baseline="0" noProof="0" dirty="0">
                <a:ln>
                  <a:noFill/>
                </a:ln>
                <a:solidFill>
                  <a:prstClr val="black"/>
                </a:solidFill>
                <a:effectLst/>
                <a:uLnTx/>
                <a:uFillTx/>
                <a:latin typeface="Calibri" panose="020F0502020204030204"/>
                <a:ea typeface="+mn-ea"/>
                <a:cs typeface="+mn-cs"/>
              </a:rPr>
              <a:t>Q &amp; 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8BC670E5-8B9E-4069-AF67-ADDBB41217CF}"/>
              </a:ext>
            </a:extLst>
          </p:cNvPr>
          <p:cNvGrpSpPr/>
          <p:nvPr/>
        </p:nvGrpSpPr>
        <p:grpSpPr>
          <a:xfrm>
            <a:off x="9449643" y="2635263"/>
            <a:ext cx="1154840" cy="1178097"/>
            <a:chOff x="5263241" y="2177311"/>
            <a:chExt cx="1154840" cy="1178097"/>
          </a:xfrm>
        </p:grpSpPr>
        <p:pic>
          <p:nvPicPr>
            <p:cNvPr id="78" name="Graphic 77" descr="Checkmark with solid fill">
              <a:extLst>
                <a:ext uri="{FF2B5EF4-FFF2-40B4-BE49-F238E27FC236}">
                  <a16:creationId xmlns:a16="http://schemas.microsoft.com/office/drawing/2014/main" id="{DF95D700-6E7C-45F6-BFB4-CF21E5D64C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1049" y="2177311"/>
              <a:ext cx="614248" cy="614248"/>
            </a:xfrm>
            <a:prstGeom prst="rect">
              <a:avLst/>
            </a:prstGeom>
          </p:spPr>
        </p:pic>
        <p:sp>
          <p:nvSpPr>
            <p:cNvPr id="79" name="TextBox 78">
              <a:extLst>
                <a:ext uri="{FF2B5EF4-FFF2-40B4-BE49-F238E27FC236}">
                  <a16:creationId xmlns:a16="http://schemas.microsoft.com/office/drawing/2014/main" id="{2FB25FA6-37E2-426D-8304-FFD4658C1C77}"/>
                </a:ext>
              </a:extLst>
            </p:cNvPr>
            <p:cNvSpPr txBox="1"/>
            <p:nvPr/>
          </p:nvSpPr>
          <p:spPr>
            <a:xfrm>
              <a:off x="5263241" y="2647522"/>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alibri" panose="020F0502020204030204"/>
                  <a:ea typeface="+mn-ea"/>
                  <a:cs typeface="+mn-cs"/>
                </a:rPr>
                <a:t>YES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E4B12683-7B3F-455E-BCC8-31213FD83FC5}"/>
              </a:ext>
            </a:extLst>
          </p:cNvPr>
          <p:cNvGrpSpPr/>
          <p:nvPr/>
        </p:nvGrpSpPr>
        <p:grpSpPr>
          <a:xfrm>
            <a:off x="4699753" y="4364340"/>
            <a:ext cx="6132370" cy="735800"/>
            <a:chOff x="4699753" y="4364340"/>
            <a:chExt cx="6132370" cy="735800"/>
          </a:xfrm>
        </p:grpSpPr>
        <p:sp>
          <p:nvSpPr>
            <p:cNvPr id="81" name="TextBox 80">
              <a:extLst>
                <a:ext uri="{FF2B5EF4-FFF2-40B4-BE49-F238E27FC236}">
                  <a16:creationId xmlns:a16="http://schemas.microsoft.com/office/drawing/2014/main" id="{7BA749D4-0277-49B7-9635-07C86C67E970}"/>
                </a:ext>
              </a:extLst>
            </p:cNvPr>
            <p:cNvSpPr txBox="1"/>
            <p:nvPr/>
          </p:nvSpPr>
          <p:spPr>
            <a:xfrm>
              <a:off x="4981728" y="4364340"/>
              <a:ext cx="5850395" cy="621709"/>
            </a:xfrm>
            <a:prstGeom prst="rect">
              <a:avLst/>
            </a:prstGeom>
            <a:noFill/>
          </p:spPr>
          <p:txBody>
            <a:bodyPr wrap="square">
              <a:spAutoFit/>
            </a:bodyPr>
            <a:lstStyle/>
            <a:p>
              <a:pPr marL="914400" marR="0" lvl="0" indent="-9144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New ESEB Certification w/ Firm App (6.5.2)</a:t>
              </a:r>
            </a:p>
          </p:txBody>
        </p:sp>
        <p:sp>
          <p:nvSpPr>
            <p:cNvPr id="82" name="Rectangle 81">
              <a:extLst>
                <a:ext uri="{FF2B5EF4-FFF2-40B4-BE49-F238E27FC236}">
                  <a16:creationId xmlns:a16="http://schemas.microsoft.com/office/drawing/2014/main" id="{E2B7A5B8-B963-48C8-89EC-1E9CF14F6831}"/>
                </a:ext>
              </a:extLst>
            </p:cNvPr>
            <p:cNvSpPr/>
            <p:nvPr/>
          </p:nvSpPr>
          <p:spPr>
            <a:xfrm>
              <a:off x="5248130" y="4445453"/>
              <a:ext cx="654687" cy="654687"/>
            </a:xfrm>
            <a:prstGeom prst="rect">
              <a:avLst/>
            </a:prstGeom>
            <a:blipFill>
              <a:blip r:embed="rId10"/>
              <a:srcRect/>
              <a:stretch>
                <a:fillRect t="-1000" b="-1000"/>
              </a:stretch>
            </a:blipFill>
            <a:ln w="19050">
              <a:solidFill>
                <a:schemeClr val="bg1"/>
              </a:solid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4" name="TextBox 83">
              <a:extLst>
                <a:ext uri="{FF2B5EF4-FFF2-40B4-BE49-F238E27FC236}">
                  <a16:creationId xmlns:a16="http://schemas.microsoft.com/office/drawing/2014/main" id="{646FB68A-0446-4113-AD85-49DE143A976C}"/>
                </a:ext>
              </a:extLst>
            </p:cNvPr>
            <p:cNvSpPr txBox="1"/>
            <p:nvPr/>
          </p:nvSpPr>
          <p:spPr>
            <a:xfrm rot="19367692">
              <a:off x="4699753" y="4419681"/>
              <a:ext cx="2341201" cy="646331"/>
            </a:xfrm>
            <a:prstGeom prst="rect">
              <a:avLst/>
            </a:prstGeom>
            <a:noFill/>
            <a:effectLst>
              <a:glow rad="63500">
                <a:schemeClr val="accent4">
                  <a:satMod val="175000"/>
                  <a:alpha val="40000"/>
                </a:schemeClr>
              </a:glo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a:ln>
                    <a:noFill/>
                  </a:ln>
                  <a:solidFill>
                    <a:srgbClr val="FF0000"/>
                  </a:solidFill>
                  <a:effectLst/>
                  <a:uLnTx/>
                  <a:uFillTx/>
                  <a:latin typeface="Calibri" panose="020F0502020204030204"/>
                  <a:ea typeface="+mn-ea"/>
                  <a:cs typeface="+mn-cs"/>
                </a:rPr>
                <a:t>Deferred</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A05C03D8-019A-48A9-8251-9A66D55EAA74}"/>
              </a:ext>
            </a:extLst>
          </p:cNvPr>
          <p:cNvGrpSpPr/>
          <p:nvPr/>
        </p:nvGrpSpPr>
        <p:grpSpPr>
          <a:xfrm>
            <a:off x="5617276" y="5433407"/>
            <a:ext cx="6484249" cy="850756"/>
            <a:chOff x="3664059" y="4535039"/>
            <a:chExt cx="6484249" cy="794183"/>
          </a:xfrm>
        </p:grpSpPr>
        <p:grpSp>
          <p:nvGrpSpPr>
            <p:cNvPr id="86" name="Group 85">
              <a:extLst>
                <a:ext uri="{FF2B5EF4-FFF2-40B4-BE49-F238E27FC236}">
                  <a16:creationId xmlns:a16="http://schemas.microsoft.com/office/drawing/2014/main" id="{D02B92ED-EEBD-4776-BB13-969562003999}"/>
                </a:ext>
              </a:extLst>
            </p:cNvPr>
            <p:cNvGrpSpPr/>
            <p:nvPr/>
          </p:nvGrpSpPr>
          <p:grpSpPr>
            <a:xfrm>
              <a:off x="3664059" y="4535039"/>
              <a:ext cx="6484249" cy="794183"/>
              <a:chOff x="5609227" y="3966756"/>
              <a:chExt cx="6484249" cy="794183"/>
            </a:xfrm>
          </p:grpSpPr>
          <p:sp>
            <p:nvSpPr>
              <p:cNvPr id="90" name="Rectangle: Rounded Corners 89">
                <a:extLst>
                  <a:ext uri="{FF2B5EF4-FFF2-40B4-BE49-F238E27FC236}">
                    <a16:creationId xmlns:a16="http://schemas.microsoft.com/office/drawing/2014/main" id="{3D48B435-A86D-4D07-8519-BACBBA3ED98D}"/>
                  </a:ext>
                </a:extLst>
              </p:cNvPr>
              <p:cNvSpPr/>
              <p:nvPr/>
            </p:nvSpPr>
            <p:spPr>
              <a:xfrm>
                <a:off x="5609227" y="3966756"/>
                <a:ext cx="6248400" cy="779669"/>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grpSp>
            <p:nvGrpSpPr>
              <p:cNvPr id="91" name="Group 90">
                <a:extLst>
                  <a:ext uri="{FF2B5EF4-FFF2-40B4-BE49-F238E27FC236}">
                    <a16:creationId xmlns:a16="http://schemas.microsoft.com/office/drawing/2014/main" id="{407BA263-4028-433C-8510-685E683DB2F1}"/>
                  </a:ext>
                </a:extLst>
              </p:cNvPr>
              <p:cNvGrpSpPr/>
              <p:nvPr/>
            </p:nvGrpSpPr>
            <p:grpSpPr>
              <a:xfrm>
                <a:off x="6379117" y="3966756"/>
                <a:ext cx="5714359" cy="794183"/>
                <a:chOff x="769890" y="1951003"/>
                <a:chExt cx="5714359" cy="794183"/>
              </a:xfrm>
            </p:grpSpPr>
            <p:sp>
              <p:nvSpPr>
                <p:cNvPr id="92" name="Rectangle 91">
                  <a:extLst>
                    <a:ext uri="{FF2B5EF4-FFF2-40B4-BE49-F238E27FC236}">
                      <a16:creationId xmlns:a16="http://schemas.microsoft.com/office/drawing/2014/main" id="{4174862E-278F-4C11-9672-D371B8106089}"/>
                    </a:ext>
                  </a:extLst>
                </p:cNvPr>
                <p:cNvSpPr/>
                <p:nvPr/>
              </p:nvSpPr>
              <p:spPr>
                <a:xfrm>
                  <a:off x="900518" y="1951003"/>
                  <a:ext cx="5347881" cy="7796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93" name="TextBox 92">
                  <a:extLst>
                    <a:ext uri="{FF2B5EF4-FFF2-40B4-BE49-F238E27FC236}">
                      <a16:creationId xmlns:a16="http://schemas.microsoft.com/office/drawing/2014/main" id="{E0B4C582-0630-42F8-B7B0-23AB33CA0DC8}"/>
                    </a:ext>
                  </a:extLst>
                </p:cNvPr>
                <p:cNvSpPr txBox="1"/>
                <p:nvPr/>
              </p:nvSpPr>
              <p:spPr>
                <a:xfrm>
                  <a:off x="769890" y="1965517"/>
                  <a:ext cx="5714359" cy="779669"/>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82515" tIns="82515" rIns="82515" bIns="82515" numCol="1" spcCol="1270" anchor="ctr" anchorCtr="0">
                  <a:noAutofit/>
                </a:bodyPr>
                <a:lstStyle/>
                <a:p>
                  <a:pPr marL="0" marR="0" lvl="0" indent="0" algn="l" defTabSz="622300"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12 consecutive months of </a:t>
                  </a: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min. occupancy</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600" b="1" i="0" u="sng" strike="noStrike" kern="1200" cap="none" spc="0" normalizeH="0" baseline="0" noProof="0" dirty="0">
                      <a:ln>
                        <a:noFill/>
                      </a:ln>
                      <a:solidFill>
                        <a:srgbClr val="FF0000"/>
                      </a:solidFill>
                      <a:effectLst/>
                      <a:uLnTx/>
                      <a:uFillTx/>
                      <a:latin typeface="Calibri" panose="020F0502020204030204"/>
                      <a:ea typeface="+mn-ea"/>
                      <a:cs typeface="+mn-cs"/>
                    </a:rPr>
                    <a:t>NO</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SEDI based on  as-built plans/specs, signed by Energy Prof.</a:t>
                  </a:r>
                </a:p>
                <a:p>
                  <a:pPr marL="174625" marR="0" lvl="0" indent="-174625" algn="l" defTabSz="622300" rtl="0" eaLnBrk="1" fontAlgn="auto" latinLnBrk="0" hangingPunct="1">
                    <a:lnSpc>
                      <a:spcPct val="90000"/>
                    </a:lnSpc>
                    <a:spcBef>
                      <a:spcPct val="0"/>
                    </a:spcBef>
                    <a:spcAft>
                      <a:spcPts val="20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rPr>
                    <a:t>Actual Energy Star Certification submitted within 15 months</a:t>
                  </a:r>
                </a:p>
              </p:txBody>
            </p:sp>
          </p:grpSp>
        </p:grpSp>
        <p:grpSp>
          <p:nvGrpSpPr>
            <p:cNvPr id="87" name="Group 86">
              <a:extLst>
                <a:ext uri="{FF2B5EF4-FFF2-40B4-BE49-F238E27FC236}">
                  <a16:creationId xmlns:a16="http://schemas.microsoft.com/office/drawing/2014/main" id="{B1145265-3D96-4E72-9694-B6434F304113}"/>
                </a:ext>
              </a:extLst>
            </p:cNvPr>
            <p:cNvGrpSpPr/>
            <p:nvPr/>
          </p:nvGrpSpPr>
          <p:grpSpPr>
            <a:xfrm>
              <a:off x="3743401" y="4604433"/>
              <a:ext cx="627078" cy="618682"/>
              <a:chOff x="3087950" y="4555068"/>
              <a:chExt cx="550995" cy="543617"/>
            </a:xfrm>
          </p:grpSpPr>
          <p:sp>
            <p:nvSpPr>
              <p:cNvPr id="88" name="Rectangle 87">
                <a:extLst>
                  <a:ext uri="{FF2B5EF4-FFF2-40B4-BE49-F238E27FC236}">
                    <a16:creationId xmlns:a16="http://schemas.microsoft.com/office/drawing/2014/main" id="{4992F08D-C2C3-474B-9386-BDDBF085A4C7}"/>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a:t>
                </a:r>
                <a:r>
                  <a:rPr kumimoji="0" lang="en-US" sz="20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89" name="Rectangle 88">
                <a:extLst>
                  <a:ext uri="{FF2B5EF4-FFF2-40B4-BE49-F238E27FC236}">
                    <a16:creationId xmlns:a16="http://schemas.microsoft.com/office/drawing/2014/main" id="{4615866C-A9BE-462B-BAF4-4D701BADE8C9}"/>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SEDI</a:t>
                </a:r>
                <a:endParaRPr kumimoji="0" lang="en-US" sz="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pic>
        <p:nvPicPr>
          <p:cNvPr id="94" name="Graphic 93" descr="Line arrow: Clockwise curve with solid fill">
            <a:extLst>
              <a:ext uri="{FF2B5EF4-FFF2-40B4-BE49-F238E27FC236}">
                <a16:creationId xmlns:a16="http://schemas.microsoft.com/office/drawing/2014/main" id="{28393FE5-262B-487B-A3CB-C3023B3F34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flipH="1">
            <a:off x="4995775" y="5381624"/>
            <a:ext cx="566764" cy="566764"/>
          </a:xfrm>
          <a:prstGeom prst="rect">
            <a:avLst/>
          </a:prstGeom>
        </p:spPr>
      </p:pic>
      <p:sp>
        <p:nvSpPr>
          <p:cNvPr id="120" name="Arrow: Chevron 119">
            <a:extLst>
              <a:ext uri="{FF2B5EF4-FFF2-40B4-BE49-F238E27FC236}">
                <a16:creationId xmlns:a16="http://schemas.microsoft.com/office/drawing/2014/main" id="{F4F68827-B3EB-40DA-813E-6B075E413033}"/>
              </a:ext>
            </a:extLst>
          </p:cNvPr>
          <p:cNvSpPr/>
          <p:nvPr/>
        </p:nvSpPr>
        <p:spPr>
          <a:xfrm>
            <a:off x="367781" y="2418171"/>
            <a:ext cx="3541582" cy="775541"/>
          </a:xfrm>
          <a:prstGeom prst="chevron">
            <a:avLst>
              <a:gd name="adj" fmla="val 29032"/>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Secure New ENERGY STAR Existing Building Certification</a:t>
            </a:r>
          </a:p>
        </p:txBody>
      </p:sp>
      <p:grpSp>
        <p:nvGrpSpPr>
          <p:cNvPr id="121" name="Group 120">
            <a:extLst>
              <a:ext uri="{FF2B5EF4-FFF2-40B4-BE49-F238E27FC236}">
                <a16:creationId xmlns:a16="http://schemas.microsoft.com/office/drawing/2014/main" id="{00BC5382-EC04-4B32-BF19-B0C9D2AA1F1A}"/>
              </a:ext>
            </a:extLst>
          </p:cNvPr>
          <p:cNvGrpSpPr/>
          <p:nvPr/>
        </p:nvGrpSpPr>
        <p:grpSpPr>
          <a:xfrm>
            <a:off x="1595902" y="3289927"/>
            <a:ext cx="1225249" cy="1982244"/>
            <a:chOff x="812038" y="4094600"/>
            <a:chExt cx="1541640" cy="2391256"/>
          </a:xfrm>
          <a:effectLst/>
        </p:grpSpPr>
        <p:sp>
          <p:nvSpPr>
            <p:cNvPr id="122" name="Rectangle 121">
              <a:extLst>
                <a:ext uri="{FF2B5EF4-FFF2-40B4-BE49-F238E27FC236}">
                  <a16:creationId xmlns:a16="http://schemas.microsoft.com/office/drawing/2014/main" id="{E09DA23E-190C-4364-9816-49D9869DD8DF}"/>
                </a:ext>
              </a:extLst>
            </p:cNvPr>
            <p:cNvSpPr/>
            <p:nvPr/>
          </p:nvSpPr>
          <p:spPr>
            <a:xfrm>
              <a:off x="812038" y="4094600"/>
              <a:ext cx="1541640" cy="1541640"/>
            </a:xfrm>
            <a:prstGeom prst="rect">
              <a:avLst/>
            </a:prstGeom>
            <a:blipFill>
              <a:blip r:embed="rId10"/>
              <a:srcRect/>
              <a:stretch>
                <a:fillRect t="-1000" b="-1000"/>
              </a:stretch>
            </a:blipFill>
            <a:ln w="19050">
              <a:solidFill>
                <a:schemeClr val="bg1"/>
              </a:solidFill>
            </a:ln>
            <a:effectLst>
              <a:innerShdw blurRad="114300">
                <a:prstClr val="black"/>
              </a:innerShdw>
            </a:effectLst>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05B6F9B4-9A1A-4166-B778-46CA6462E825}"/>
                </a:ext>
              </a:extLst>
            </p:cNvPr>
            <p:cNvSpPr/>
            <p:nvPr/>
          </p:nvSpPr>
          <p:spPr>
            <a:xfrm>
              <a:off x="812038" y="5694054"/>
              <a:ext cx="1541640" cy="791802"/>
            </a:xfrm>
            <a:prstGeom prst="rect">
              <a:avLst/>
            </a:prstGeom>
            <a:solidFill>
              <a:srgbClr val="1ABCEE"/>
            </a:solidFill>
            <a:ln w="1905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For EXISTING BUILDINGS CERTIFICATION</a:t>
              </a:r>
            </a:p>
          </p:txBody>
        </p:sp>
      </p:grpSp>
      <p:pic>
        <p:nvPicPr>
          <p:cNvPr id="124" name="Graphic 123" descr="Warning with solid fill">
            <a:extLst>
              <a:ext uri="{FF2B5EF4-FFF2-40B4-BE49-F238E27FC236}">
                <a16:creationId xmlns:a16="http://schemas.microsoft.com/office/drawing/2014/main" id="{19EC1EB7-8AEB-4031-AC2F-299A828D16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419906" y="3782318"/>
            <a:ext cx="1146540" cy="1146540"/>
          </a:xfrm>
          <a:prstGeom prst="rect">
            <a:avLst/>
          </a:prstGeom>
          <a:effectLst>
            <a:outerShdw blurRad="50800" dist="38100" dir="2700000" algn="tl" rotWithShape="0">
              <a:prstClr val="black">
                <a:alpha val="40000"/>
              </a:prstClr>
            </a:outerShdw>
          </a:effectLst>
        </p:spPr>
      </p:pic>
      <p:grpSp>
        <p:nvGrpSpPr>
          <p:cNvPr id="36" name="Group 35">
            <a:extLst>
              <a:ext uri="{FF2B5EF4-FFF2-40B4-BE49-F238E27FC236}">
                <a16:creationId xmlns:a16="http://schemas.microsoft.com/office/drawing/2014/main" id="{243B9220-2A51-4B48-9D7F-321725D64BD9}"/>
              </a:ext>
            </a:extLst>
          </p:cNvPr>
          <p:cNvGrpSpPr/>
          <p:nvPr/>
        </p:nvGrpSpPr>
        <p:grpSpPr>
          <a:xfrm>
            <a:off x="4994375" y="2283803"/>
            <a:ext cx="2558916" cy="1667123"/>
            <a:chOff x="8569330" y="2449822"/>
            <a:chExt cx="2558916" cy="1667123"/>
          </a:xfrm>
        </p:grpSpPr>
        <p:sp>
          <p:nvSpPr>
            <p:cNvPr id="119" name="TextBox 118">
              <a:extLst>
                <a:ext uri="{FF2B5EF4-FFF2-40B4-BE49-F238E27FC236}">
                  <a16:creationId xmlns:a16="http://schemas.microsoft.com/office/drawing/2014/main" id="{4014D4F1-33BC-4F18-8A03-E1851735408B}"/>
                </a:ext>
              </a:extLst>
            </p:cNvPr>
            <p:cNvSpPr txBox="1"/>
            <p:nvPr/>
          </p:nvSpPr>
          <p:spPr>
            <a:xfrm>
              <a:off x="8569330" y="2449822"/>
              <a:ext cx="1775179" cy="166712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Newly Built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 221(d)(4):</a:t>
              </a:r>
            </a:p>
            <a:p>
              <a:pPr marL="112713" marR="0" lvl="0" indent="-112713"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srgbClr val="C00000"/>
                  </a:solidFill>
                  <a:effectLst/>
                  <a:uLnTx/>
                  <a:uFillTx/>
                  <a:latin typeface="Calibri" panose="020F0502020204030204"/>
                  <a:ea typeface="+mn-ea"/>
                  <a:cs typeface="+mn-cs"/>
                </a:rPr>
                <a:t>No</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12-month data w/ 80% min. occupancy</a:t>
              </a:r>
              <a:endParaRPr kumimoji="0" lang="en-US" sz="1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6" name="Graphic 125" descr="Warning with solid fill">
              <a:extLst>
                <a:ext uri="{FF2B5EF4-FFF2-40B4-BE49-F238E27FC236}">
                  <a16:creationId xmlns:a16="http://schemas.microsoft.com/office/drawing/2014/main" id="{DAFFC031-A46C-4535-B001-65C3ACBCC75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44509" y="3161032"/>
              <a:ext cx="783737" cy="783737"/>
            </a:xfrm>
            <a:prstGeom prst="rect">
              <a:avLst/>
            </a:prstGeom>
            <a:effectLst>
              <a:outerShdw blurRad="50800" dist="38100" dir="2700000" algn="tl" rotWithShape="0">
                <a:prstClr val="black">
                  <a:alpha val="40000"/>
                </a:prstClr>
              </a:outerShdw>
            </a:effectLst>
          </p:spPr>
        </p:pic>
      </p:grpSp>
      <p:sp>
        <p:nvSpPr>
          <p:cNvPr id="127" name="TextBox 126">
            <a:extLst>
              <a:ext uri="{FF2B5EF4-FFF2-40B4-BE49-F238E27FC236}">
                <a16:creationId xmlns:a16="http://schemas.microsoft.com/office/drawing/2014/main" id="{EE467CF3-3641-4DD1-B5E7-0EC50FC97038}"/>
              </a:ext>
            </a:extLst>
          </p:cNvPr>
          <p:cNvSpPr txBox="1"/>
          <p:nvPr/>
        </p:nvSpPr>
        <p:spPr>
          <a:xfrm>
            <a:off x="409464" y="3736211"/>
            <a:ext cx="1220851" cy="1077218"/>
          </a:xfrm>
          <a:prstGeom prst="rect">
            <a:avLst/>
          </a:prstGeom>
          <a:noFill/>
        </p:spPr>
        <p:txBody>
          <a:bodyPr wrap="square">
            <a:spAutoFit/>
          </a:bodyPr>
          <a:lstStyle/>
          <a:p>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MAP 6.5.2</a:t>
            </a:r>
            <a:endParaRPr lang="en-US" sz="3200" dirty="0"/>
          </a:p>
        </p:txBody>
      </p:sp>
      <p:sp>
        <p:nvSpPr>
          <p:cNvPr id="45" name="Slide Number Placeholder 4">
            <a:extLst>
              <a:ext uri="{FF2B5EF4-FFF2-40B4-BE49-F238E27FC236}">
                <a16:creationId xmlns:a16="http://schemas.microsoft.com/office/drawing/2014/main" id="{9530931A-1DD5-4324-9E11-61AA2678A189}"/>
              </a:ext>
            </a:extLst>
          </p:cNvPr>
          <p:cNvSpPr txBox="1">
            <a:spLocks/>
          </p:cNvSpPr>
          <p:nvPr/>
        </p:nvSpPr>
        <p:spPr>
          <a:xfrm>
            <a:off x="3281218" y="63563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8</a:t>
            </a:fld>
            <a:endParaRPr lang="en-US" b="1" dirty="0">
              <a:solidFill>
                <a:schemeClr val="tx1"/>
              </a:solidFill>
            </a:endParaRPr>
          </a:p>
        </p:txBody>
      </p:sp>
    </p:spTree>
    <p:extLst>
      <p:ext uri="{BB962C8B-B14F-4D97-AF65-F5344CB8AC3E}">
        <p14:creationId xmlns:p14="http://schemas.microsoft.com/office/powerpoint/2010/main" val="2627522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E5D0108-111A-400B-9000-BB59DF6A3128}"/>
              </a:ext>
            </a:extLst>
          </p:cNvPr>
          <p:cNvGrpSpPr/>
          <p:nvPr/>
        </p:nvGrpSpPr>
        <p:grpSpPr>
          <a:xfrm>
            <a:off x="637129" y="3429000"/>
            <a:ext cx="1631577" cy="1953516"/>
            <a:chOff x="1141531" y="3360574"/>
            <a:chExt cx="1631577" cy="1953516"/>
          </a:xfrm>
        </p:grpSpPr>
        <p:pic>
          <p:nvPicPr>
            <p:cNvPr id="5" name="Graphic 4">
              <a:extLst>
                <a:ext uri="{FF2B5EF4-FFF2-40B4-BE49-F238E27FC236}">
                  <a16:creationId xmlns:a16="http://schemas.microsoft.com/office/drawing/2014/main" id="{2E41FEC8-6E23-4D39-9D37-B0C6A28F49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3070" y="4386683"/>
              <a:ext cx="927407" cy="927407"/>
            </a:xfrm>
            <a:prstGeom prst="rect">
              <a:avLst/>
            </a:prstGeom>
          </p:spPr>
        </p:pic>
        <p:grpSp>
          <p:nvGrpSpPr>
            <p:cNvPr id="20" name="Group 19">
              <a:extLst>
                <a:ext uri="{FF2B5EF4-FFF2-40B4-BE49-F238E27FC236}">
                  <a16:creationId xmlns:a16="http://schemas.microsoft.com/office/drawing/2014/main" id="{CA317FFA-C9BB-4867-BCB3-466E1C45A2E0}"/>
                </a:ext>
              </a:extLst>
            </p:cNvPr>
            <p:cNvGrpSpPr/>
            <p:nvPr/>
          </p:nvGrpSpPr>
          <p:grpSpPr>
            <a:xfrm>
              <a:off x="1141531" y="3360574"/>
              <a:ext cx="1631577" cy="1095099"/>
              <a:chOff x="2008094" y="-1734953"/>
              <a:chExt cx="1631577" cy="1095099"/>
            </a:xfrm>
          </p:grpSpPr>
          <p:pic>
            <p:nvPicPr>
              <p:cNvPr id="14" name="Picture 13" descr="A picture containing graphical user interface&#10;&#10;Description automatically generated">
                <a:extLst>
                  <a:ext uri="{FF2B5EF4-FFF2-40B4-BE49-F238E27FC236}">
                    <a16:creationId xmlns:a16="http://schemas.microsoft.com/office/drawing/2014/main" id="{405D0025-80B5-4B77-8889-8A0D8B3A046E}"/>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19" name="TextBox 18">
                <a:extLst>
                  <a:ext uri="{FF2B5EF4-FFF2-40B4-BE49-F238E27FC236}">
                    <a16:creationId xmlns:a16="http://schemas.microsoft.com/office/drawing/2014/main" id="{92935736-966E-4882-843F-80989D4EF2FB}"/>
                  </a:ext>
                </a:extLst>
              </p:cNvPr>
              <p:cNvSpPr txBox="1"/>
              <p:nvPr/>
            </p:nvSpPr>
            <p:spPr>
              <a:xfrm>
                <a:off x="2076060" y="-1605652"/>
                <a:ext cx="153150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Please?</a:t>
                </a:r>
              </a:p>
            </p:txBody>
          </p:sp>
        </p:grpSp>
      </p:grpSp>
      <p:grpSp>
        <p:nvGrpSpPr>
          <p:cNvPr id="18" name="Group 17">
            <a:extLst>
              <a:ext uri="{FF2B5EF4-FFF2-40B4-BE49-F238E27FC236}">
                <a16:creationId xmlns:a16="http://schemas.microsoft.com/office/drawing/2014/main" id="{32F5FF38-2640-497C-8D6A-E30232F4FC61}"/>
              </a:ext>
            </a:extLst>
          </p:cNvPr>
          <p:cNvGrpSpPr/>
          <p:nvPr/>
        </p:nvGrpSpPr>
        <p:grpSpPr>
          <a:xfrm>
            <a:off x="5887998" y="4505674"/>
            <a:ext cx="3592934" cy="2381187"/>
            <a:chOff x="5356558" y="4296123"/>
            <a:chExt cx="3592934" cy="2381187"/>
          </a:xfrm>
        </p:grpSpPr>
        <p:pic>
          <p:nvPicPr>
            <p:cNvPr id="7" name="Picture 6">
              <a:extLst>
                <a:ext uri="{FF2B5EF4-FFF2-40B4-BE49-F238E27FC236}">
                  <a16:creationId xmlns:a16="http://schemas.microsoft.com/office/drawing/2014/main" id="{7B005FD4-8ED8-4072-A16E-15C438B44A3C}"/>
                </a:ext>
              </a:extLst>
            </p:cNvPr>
            <p:cNvPicPr>
              <a:picLocks noChangeAspect="1"/>
            </p:cNvPicPr>
            <p:nvPr/>
          </p:nvPicPr>
          <p:blipFill rotWithShape="1">
            <a:blip r:embed="rId6">
              <a:extLst>
                <a:ext uri="{28A0092B-C50C-407E-A947-70E740481C1C}">
                  <a14:useLocalDpi xmlns:a14="http://schemas.microsoft.com/office/drawing/2010/main" val="0"/>
                </a:ext>
              </a:extLst>
            </a:blip>
            <a:srcRect b="15543"/>
            <a:stretch/>
          </p:blipFill>
          <p:spPr>
            <a:xfrm>
              <a:off x="5356558" y="4296123"/>
              <a:ext cx="2819399" cy="2381187"/>
            </a:xfrm>
            <a:prstGeom prst="rect">
              <a:avLst/>
            </a:prstGeom>
          </p:spPr>
        </p:pic>
        <p:grpSp>
          <p:nvGrpSpPr>
            <p:cNvPr id="28" name="Group 27">
              <a:extLst>
                <a:ext uri="{FF2B5EF4-FFF2-40B4-BE49-F238E27FC236}">
                  <a16:creationId xmlns:a16="http://schemas.microsoft.com/office/drawing/2014/main" id="{60970643-54FE-4983-BDDA-54A62F8B94A6}"/>
                </a:ext>
              </a:extLst>
            </p:cNvPr>
            <p:cNvGrpSpPr/>
            <p:nvPr/>
          </p:nvGrpSpPr>
          <p:grpSpPr>
            <a:xfrm>
              <a:off x="6738066" y="4591690"/>
              <a:ext cx="2211426" cy="1003874"/>
              <a:chOff x="6086935" y="4568521"/>
              <a:chExt cx="2211426" cy="1003874"/>
            </a:xfrm>
          </p:grpSpPr>
          <p:pic>
            <p:nvPicPr>
              <p:cNvPr id="16" name="Picture 15" descr="Icon&#10;&#10;Description automatically generated">
                <a:extLst>
                  <a:ext uri="{FF2B5EF4-FFF2-40B4-BE49-F238E27FC236}">
                    <a16:creationId xmlns:a16="http://schemas.microsoft.com/office/drawing/2014/main" id="{53D63249-60B0-4499-8EA9-FC972E878A1D}"/>
                  </a:ext>
                </a:extLst>
              </p:cNvPr>
              <p:cNvPicPr>
                <a:picLocks noChangeAspect="1"/>
              </p:cNvPicPr>
              <p:nvPr/>
            </p:nvPicPr>
            <p:blipFill rotWithShape="1">
              <a:blip r:embed="rId7">
                <a:extLst>
                  <a:ext uri="{28A0092B-C50C-407E-A947-70E740481C1C}">
                    <a14:useLocalDpi xmlns:a14="http://schemas.microsoft.com/office/drawing/2010/main" val="0"/>
                  </a:ext>
                </a:extLst>
              </a:blip>
              <a:srcRect l="28879" t="42237" r="22732" b="35797"/>
              <a:stretch/>
            </p:blipFill>
            <p:spPr>
              <a:xfrm>
                <a:off x="6086935" y="4568521"/>
                <a:ext cx="2211426" cy="1003874"/>
              </a:xfrm>
              <a:prstGeom prst="rect">
                <a:avLst/>
              </a:prstGeom>
            </p:spPr>
          </p:pic>
          <p:sp>
            <p:nvSpPr>
              <p:cNvPr id="25" name="TextBox 24">
                <a:extLst>
                  <a:ext uri="{FF2B5EF4-FFF2-40B4-BE49-F238E27FC236}">
                    <a16:creationId xmlns:a16="http://schemas.microsoft.com/office/drawing/2014/main" id="{67A61892-6307-4845-BD41-C813DB420C62}"/>
                  </a:ext>
                </a:extLst>
              </p:cNvPr>
              <p:cNvSpPr txBox="1"/>
              <p:nvPr/>
            </p:nvSpPr>
            <p:spPr>
              <a:xfrm>
                <a:off x="6660863" y="4778453"/>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None</a:t>
                </a:r>
              </a:p>
            </p:txBody>
          </p:sp>
          <p:pic>
            <p:nvPicPr>
              <p:cNvPr id="27" name="Graphic 26" descr="Close with solid fill">
                <a:extLst>
                  <a:ext uri="{FF2B5EF4-FFF2-40B4-BE49-F238E27FC236}">
                    <a16:creationId xmlns:a16="http://schemas.microsoft.com/office/drawing/2014/main" id="{2E8A97AF-CAB3-45E6-9104-10E9666DB9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0724" y="4745375"/>
                <a:ext cx="466265" cy="466265"/>
              </a:xfrm>
              <a:prstGeom prst="rect">
                <a:avLst/>
              </a:prstGeom>
            </p:spPr>
          </p:pic>
        </p:grpSp>
      </p:grpSp>
      <p:sp>
        <p:nvSpPr>
          <p:cNvPr id="32" name="TextBox 31">
            <a:extLst>
              <a:ext uri="{FF2B5EF4-FFF2-40B4-BE49-F238E27FC236}">
                <a16:creationId xmlns:a16="http://schemas.microsoft.com/office/drawing/2014/main" id="{F8CA708D-6E58-4C6E-B0A7-4AE90299FCE2}"/>
              </a:ext>
            </a:extLst>
          </p:cNvPr>
          <p:cNvSpPr txBox="1"/>
          <p:nvPr/>
        </p:nvSpPr>
        <p:spPr>
          <a:xfrm>
            <a:off x="8241854" y="5858224"/>
            <a:ext cx="29005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WITHOUT Prior Green MIP or Certification</a:t>
            </a:r>
          </a:p>
        </p:txBody>
      </p:sp>
      <p:sp>
        <p:nvSpPr>
          <p:cNvPr id="4" name="Rectangle: Rounded Corners 3">
            <a:extLst>
              <a:ext uri="{FF2B5EF4-FFF2-40B4-BE49-F238E27FC236}">
                <a16:creationId xmlns:a16="http://schemas.microsoft.com/office/drawing/2014/main" id="{DEB6DF56-43DC-4F3E-BCF0-A36F679C71C3}"/>
              </a:ext>
            </a:extLst>
          </p:cNvPr>
          <p:cNvSpPr/>
          <p:nvPr/>
        </p:nvSpPr>
        <p:spPr>
          <a:xfrm>
            <a:off x="4260849" y="2007496"/>
            <a:ext cx="7805366" cy="2621559"/>
          </a:xfrm>
          <a:prstGeom prst="roundRect">
            <a:avLst>
              <a:gd name="adj" fmla="val 9962"/>
            </a:avLst>
          </a:prstGeom>
          <a:noFill/>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5E9EE986-90B7-4C18-A21D-08F18C503126}"/>
              </a:ext>
            </a:extLst>
          </p:cNvPr>
          <p:cNvGrpSpPr/>
          <p:nvPr/>
        </p:nvGrpSpPr>
        <p:grpSpPr>
          <a:xfrm>
            <a:off x="7891852" y="1577365"/>
            <a:ext cx="3970299" cy="2322499"/>
            <a:chOff x="7883383" y="1662030"/>
            <a:chExt cx="3970299" cy="2322499"/>
          </a:xfrm>
        </p:grpSpPr>
        <p:sp>
          <p:nvSpPr>
            <p:cNvPr id="31" name="TextBox 30">
              <a:extLst>
                <a:ext uri="{FF2B5EF4-FFF2-40B4-BE49-F238E27FC236}">
                  <a16:creationId xmlns:a16="http://schemas.microsoft.com/office/drawing/2014/main" id="{56CDD06C-A1D6-40F2-B5DC-BEEBFB0FED54}"/>
                </a:ext>
              </a:extLst>
            </p:cNvPr>
            <p:cNvSpPr txBox="1"/>
            <p:nvPr/>
          </p:nvSpPr>
          <p:spPr>
            <a:xfrm>
              <a:off x="9817517" y="2754327"/>
              <a:ext cx="2036165" cy="1092607"/>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 Prior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Certification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(6.6.A)</a:t>
              </a:r>
            </a:p>
          </p:txBody>
        </p:sp>
        <p:pic>
          <p:nvPicPr>
            <p:cNvPr id="48" name="Picture 47">
              <a:extLst>
                <a:ext uri="{FF2B5EF4-FFF2-40B4-BE49-F238E27FC236}">
                  <a16:creationId xmlns:a16="http://schemas.microsoft.com/office/drawing/2014/main" id="{2E9AB9B6-65C2-4095-AD31-C56BA6AAFE34}"/>
                </a:ext>
              </a:extLst>
            </p:cNvPr>
            <p:cNvPicPr>
              <a:picLocks noChangeAspect="1"/>
            </p:cNvPicPr>
            <p:nvPr/>
          </p:nvPicPr>
          <p:blipFill rotWithShape="1">
            <a:blip r:embed="rId10">
              <a:extLst>
                <a:ext uri="{28A0092B-C50C-407E-A947-70E740481C1C}">
                  <a14:useLocalDpi xmlns:a14="http://schemas.microsoft.com/office/drawing/2010/main" val="0"/>
                </a:ext>
              </a:extLst>
            </a:blip>
            <a:srcRect l="11751" t="27554" r="18251" b="17761"/>
            <a:stretch/>
          </p:blipFill>
          <p:spPr>
            <a:xfrm>
              <a:off x="7883383" y="2442734"/>
              <a:ext cx="1973525" cy="1541795"/>
            </a:xfrm>
            <a:prstGeom prst="rect">
              <a:avLst/>
            </a:prstGeom>
          </p:spPr>
        </p:pic>
        <p:grpSp>
          <p:nvGrpSpPr>
            <p:cNvPr id="29" name="Group 28">
              <a:extLst>
                <a:ext uri="{FF2B5EF4-FFF2-40B4-BE49-F238E27FC236}">
                  <a16:creationId xmlns:a16="http://schemas.microsoft.com/office/drawing/2014/main" id="{FCC6F80B-6727-4943-974D-7753CBD06525}"/>
                </a:ext>
              </a:extLst>
            </p:cNvPr>
            <p:cNvGrpSpPr/>
            <p:nvPr/>
          </p:nvGrpSpPr>
          <p:grpSpPr>
            <a:xfrm>
              <a:off x="8949492" y="1662030"/>
              <a:ext cx="2211426" cy="1151981"/>
              <a:chOff x="5655256" y="1758339"/>
              <a:chExt cx="2211426" cy="1151981"/>
            </a:xfrm>
          </p:grpSpPr>
          <p:pic>
            <p:nvPicPr>
              <p:cNvPr id="17" name="Picture 16" descr="Icon&#10;&#10;Description automatically generated">
                <a:extLst>
                  <a:ext uri="{FF2B5EF4-FFF2-40B4-BE49-F238E27FC236}">
                    <a16:creationId xmlns:a16="http://schemas.microsoft.com/office/drawing/2014/main" id="{C3F35339-F41E-418C-A251-2281FEB82BC4}"/>
                  </a:ext>
                </a:extLst>
              </p:cNvPr>
              <p:cNvPicPr>
                <a:picLocks noChangeAspect="1"/>
              </p:cNvPicPr>
              <p:nvPr/>
            </p:nvPicPr>
            <p:blipFill rotWithShape="1">
              <a:blip r:embed="rId11">
                <a:duotone>
                  <a:schemeClr val="accent6">
                    <a:shade val="45000"/>
                    <a:satMod val="135000"/>
                  </a:schemeClr>
                  <a:prstClr val="white"/>
                </a:duotone>
                <a:extLst>
                  <a:ext uri="{28A0092B-C50C-407E-A947-70E740481C1C}">
                    <a14:useLocalDpi xmlns:a14="http://schemas.microsoft.com/office/drawing/2010/main" val="0"/>
                  </a:ext>
                </a:extLst>
              </a:blip>
              <a:srcRect l="29035" t="42965" r="22577" b="35070"/>
              <a:stretch/>
            </p:blipFill>
            <p:spPr>
              <a:xfrm>
                <a:off x="5655256" y="1906447"/>
                <a:ext cx="2211426" cy="1003873"/>
              </a:xfrm>
              <a:prstGeom prst="rect">
                <a:avLst/>
              </a:prstGeom>
              <a:noFill/>
            </p:spPr>
          </p:pic>
          <p:pic>
            <p:nvPicPr>
              <p:cNvPr id="23" name="Graphic 22" descr="Checkmark with solid fill">
                <a:extLst>
                  <a:ext uri="{FF2B5EF4-FFF2-40B4-BE49-F238E27FC236}">
                    <a16:creationId xmlns:a16="http://schemas.microsoft.com/office/drawing/2014/main" id="{2C3F1989-8DD7-4F27-BF0E-71CA7354BB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48465" y="1758339"/>
                <a:ext cx="733321" cy="733321"/>
              </a:xfrm>
              <a:prstGeom prst="rect">
                <a:avLst/>
              </a:prstGeom>
            </p:spPr>
          </p:pic>
          <p:sp>
            <p:nvSpPr>
              <p:cNvPr id="24" name="TextBox 23">
                <a:extLst>
                  <a:ext uri="{FF2B5EF4-FFF2-40B4-BE49-F238E27FC236}">
                    <a16:creationId xmlns:a16="http://schemas.microsoft.com/office/drawing/2014/main" id="{0B73F5C7-4166-4D90-8D40-DAB7DB751853}"/>
                  </a:ext>
                </a:extLst>
              </p:cNvPr>
              <p:cNvSpPr txBox="1"/>
              <p:nvPr/>
            </p:nvSpPr>
            <p:spPr>
              <a:xfrm>
                <a:off x="6267241" y="2091550"/>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Certificate</a:t>
                </a:r>
              </a:p>
            </p:txBody>
          </p:sp>
        </p:grpSp>
      </p:grpSp>
      <p:sp>
        <p:nvSpPr>
          <p:cNvPr id="52" name="TextBox 51">
            <a:extLst>
              <a:ext uri="{FF2B5EF4-FFF2-40B4-BE49-F238E27FC236}">
                <a16:creationId xmlns:a16="http://schemas.microsoft.com/office/drawing/2014/main" id="{4B9C3E46-0DC9-43CA-B472-C9DD8A9F6A98}"/>
              </a:ext>
            </a:extLst>
          </p:cNvPr>
          <p:cNvSpPr txBox="1"/>
          <p:nvPr/>
        </p:nvSpPr>
        <p:spPr>
          <a:xfrm>
            <a:off x="2924380" y="2929203"/>
            <a:ext cx="1154840" cy="70788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alibri" panose="020F0502020204030204"/>
                <a:ea typeface="+mn-ea"/>
                <a:cs typeface="+mn-cs"/>
              </a:rPr>
              <a:t>YES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26CC4C0A-7260-4D1D-9056-965BE061E573}"/>
              </a:ext>
            </a:extLst>
          </p:cNvPr>
          <p:cNvSpPr txBox="1"/>
          <p:nvPr/>
        </p:nvSpPr>
        <p:spPr>
          <a:xfrm>
            <a:off x="5305988" y="5242671"/>
            <a:ext cx="1154840"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cap="all" dirty="0">
                <a:solidFill>
                  <a:prstClr val="black"/>
                </a:solidFill>
                <a:latin typeface="Calibri" panose="020F0502020204030204"/>
              </a:rPr>
              <a:t>Yes, </a:t>
            </a:r>
            <a:r>
              <a:rPr lang="en-US" sz="4000" b="1" i="1" cap="all" dirty="0">
                <a:solidFill>
                  <a:prstClr val="black"/>
                </a:solidFill>
                <a:latin typeface="Calibri" panose="020F0502020204030204"/>
              </a:rPr>
              <a:t>if…</a:t>
            </a:r>
            <a:endParaRPr kumimoji="0" lang="en-US" sz="40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itle 1">
            <a:extLst>
              <a:ext uri="{FF2B5EF4-FFF2-40B4-BE49-F238E27FC236}">
                <a16:creationId xmlns:a16="http://schemas.microsoft.com/office/drawing/2014/main" id="{62C4C4D2-0794-4419-932D-712C6A3D5692}"/>
              </a:ext>
            </a:extLst>
          </p:cNvPr>
          <p:cNvSpPr>
            <a:spLocks noGrp="1"/>
          </p:cNvSpPr>
          <p:nvPr>
            <p:ph type="title"/>
          </p:nvPr>
        </p:nvSpPr>
        <p:spPr>
          <a:xfrm>
            <a:off x="5094489" y="53680"/>
            <a:ext cx="6047921" cy="1513985"/>
          </a:xfrm>
        </p:spPr>
        <p:txBody>
          <a:bodyPr>
            <a:normAutofit/>
          </a:bodyPr>
          <a:lstStyle/>
          <a:p>
            <a:pPr>
              <a:lnSpc>
                <a:spcPct val="100000"/>
              </a:lnSpc>
              <a:spcBef>
                <a:spcPts val="600"/>
              </a:spcBef>
              <a:spcAft>
                <a:spcPts val="600"/>
              </a:spcAft>
            </a:pPr>
            <a:r>
              <a:rPr lang="en-US" dirty="0"/>
              <a:t>Green MIP Requirements  </a:t>
            </a:r>
            <a:br>
              <a:rPr lang="en-US" dirty="0"/>
            </a:br>
            <a:r>
              <a:rPr lang="en-US" sz="2800" b="1" cap="all" dirty="0"/>
              <a:t>Section 6.6</a:t>
            </a:r>
            <a:endParaRPr lang="en-US" b="1" cap="all" dirty="0"/>
          </a:p>
        </p:txBody>
      </p:sp>
      <p:sp>
        <p:nvSpPr>
          <p:cNvPr id="57" name="TextBox 56">
            <a:extLst>
              <a:ext uri="{FF2B5EF4-FFF2-40B4-BE49-F238E27FC236}">
                <a16:creationId xmlns:a16="http://schemas.microsoft.com/office/drawing/2014/main" id="{0A246A64-711C-40BC-84DE-9B86AF33BF7E}"/>
              </a:ext>
            </a:extLst>
          </p:cNvPr>
          <p:cNvSpPr txBox="1"/>
          <p:nvPr/>
        </p:nvSpPr>
        <p:spPr>
          <a:xfrm>
            <a:off x="2433915" y="221364"/>
            <a:ext cx="2479171" cy="104644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t>223(f)</a:t>
            </a:r>
            <a:br>
              <a:rPr kumimoji="0" lang="en-US" sz="4400" b="1" i="0" u="sng" strike="noStrike" kern="1200" cap="none" spc="0" normalizeH="0" baseline="0" noProof="0" dirty="0">
                <a:ln>
                  <a:noFill/>
                </a:ln>
                <a:solidFill>
                  <a:prstClr val="black"/>
                </a:solidFill>
                <a:effectLst/>
                <a:uLnTx/>
                <a:uFillTx/>
                <a:latin typeface="Calibri Light" panose="020F03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4ACA0C3-A4E8-45BE-BADC-EBE7D6A94A2A}"/>
              </a:ext>
            </a:extLst>
          </p:cNvPr>
          <p:cNvGrpSpPr/>
          <p:nvPr/>
        </p:nvGrpSpPr>
        <p:grpSpPr>
          <a:xfrm>
            <a:off x="4328499" y="1689613"/>
            <a:ext cx="4368238" cy="2675231"/>
            <a:chOff x="4328499" y="1689613"/>
            <a:chExt cx="4368238" cy="2675231"/>
          </a:xfrm>
        </p:grpSpPr>
        <p:grpSp>
          <p:nvGrpSpPr>
            <p:cNvPr id="22" name="Group 21">
              <a:extLst>
                <a:ext uri="{FF2B5EF4-FFF2-40B4-BE49-F238E27FC236}">
                  <a16:creationId xmlns:a16="http://schemas.microsoft.com/office/drawing/2014/main" id="{38C6690E-CACB-42A3-9069-1FBFB05D7C0A}"/>
                </a:ext>
              </a:extLst>
            </p:cNvPr>
            <p:cNvGrpSpPr/>
            <p:nvPr/>
          </p:nvGrpSpPr>
          <p:grpSpPr>
            <a:xfrm>
              <a:off x="4328499" y="1689613"/>
              <a:ext cx="3605103" cy="2180642"/>
              <a:chOff x="4150699" y="1774278"/>
              <a:chExt cx="3605103" cy="2180642"/>
            </a:xfrm>
          </p:grpSpPr>
          <p:pic>
            <p:nvPicPr>
              <p:cNvPr id="34" name="Picture 33">
                <a:extLst>
                  <a:ext uri="{FF2B5EF4-FFF2-40B4-BE49-F238E27FC236}">
                    <a16:creationId xmlns:a16="http://schemas.microsoft.com/office/drawing/2014/main" id="{C17BCE2F-0FE0-4352-9471-BFE615CE9835}"/>
                  </a:ext>
                </a:extLst>
              </p:cNvPr>
              <p:cNvPicPr>
                <a:picLocks noChangeAspect="1"/>
              </p:cNvPicPr>
              <p:nvPr/>
            </p:nvPicPr>
            <p:blipFill rotWithShape="1">
              <a:blip r:embed="rId10">
                <a:extLst>
                  <a:ext uri="{28A0092B-C50C-407E-A947-70E740481C1C}">
                    <a14:useLocalDpi xmlns:a14="http://schemas.microsoft.com/office/drawing/2010/main" val="0"/>
                  </a:ext>
                </a:extLst>
              </a:blip>
              <a:srcRect l="11751" t="27554" r="18251" b="17761"/>
              <a:stretch/>
            </p:blipFill>
            <p:spPr>
              <a:xfrm>
                <a:off x="4150699" y="2413125"/>
                <a:ext cx="1973525" cy="1541795"/>
              </a:xfrm>
              <a:prstGeom prst="rect">
                <a:avLst/>
              </a:prstGeom>
            </p:spPr>
          </p:pic>
          <p:grpSp>
            <p:nvGrpSpPr>
              <p:cNvPr id="41" name="Group 40">
                <a:extLst>
                  <a:ext uri="{FF2B5EF4-FFF2-40B4-BE49-F238E27FC236}">
                    <a16:creationId xmlns:a16="http://schemas.microsoft.com/office/drawing/2014/main" id="{A847BF40-BE64-4150-8411-69353197E73A}"/>
                  </a:ext>
                </a:extLst>
              </p:cNvPr>
              <p:cNvGrpSpPr/>
              <p:nvPr/>
            </p:nvGrpSpPr>
            <p:grpSpPr>
              <a:xfrm>
                <a:off x="4413301" y="1774278"/>
                <a:ext cx="1631577" cy="1095099"/>
                <a:chOff x="2008094" y="-1734953"/>
                <a:chExt cx="1631577" cy="1095099"/>
              </a:xfrm>
            </p:grpSpPr>
            <p:pic>
              <p:nvPicPr>
                <p:cNvPr id="45" name="Picture 44" descr="A picture containing graphical user interface&#10;&#10;Description automatically generated">
                  <a:extLst>
                    <a:ext uri="{FF2B5EF4-FFF2-40B4-BE49-F238E27FC236}">
                      <a16:creationId xmlns:a16="http://schemas.microsoft.com/office/drawing/2014/main" id="{B139E2A4-D6A7-4132-A465-AC304D20D28C}"/>
                    </a:ext>
                  </a:extLst>
                </p:cNvPr>
                <p:cNvPicPr>
                  <a:picLocks noChangeAspect="1"/>
                </p:cNvPicPr>
                <p:nvPr/>
              </p:nvPicPr>
              <p:blipFill rotWithShape="1">
                <a:blip r:embed="rId5">
                  <a:extLst>
                    <a:ext uri="{28A0092B-C50C-407E-A947-70E740481C1C}">
                      <a14:useLocalDpi xmlns:a14="http://schemas.microsoft.com/office/drawing/2010/main" val="0"/>
                    </a:ext>
                  </a:extLst>
                </a:blip>
                <a:srcRect l="28267" t="38738" r="27234" b="31394"/>
                <a:stretch/>
              </p:blipFill>
              <p:spPr>
                <a:xfrm>
                  <a:off x="2008094" y="-1734953"/>
                  <a:ext cx="1631577" cy="1095099"/>
                </a:xfrm>
                <a:prstGeom prst="rect">
                  <a:avLst/>
                </a:prstGeom>
              </p:spPr>
            </p:pic>
            <p:sp>
              <p:nvSpPr>
                <p:cNvPr id="46" name="TextBox 45">
                  <a:extLst>
                    <a:ext uri="{FF2B5EF4-FFF2-40B4-BE49-F238E27FC236}">
                      <a16:creationId xmlns:a16="http://schemas.microsoft.com/office/drawing/2014/main" id="{4D8A8291-F292-4C64-A8EE-80F1FE112493}"/>
                    </a:ext>
                  </a:extLst>
                </p:cNvPr>
                <p:cNvSpPr txBox="1"/>
                <p:nvPr/>
              </p:nvSpPr>
              <p:spPr>
                <a:xfrm>
                  <a:off x="2105088" y="-1525825"/>
                  <a:ext cx="153150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Green MIP</a:t>
                  </a:r>
                </a:p>
              </p:txBody>
            </p:sp>
          </p:grpSp>
          <p:sp>
            <p:nvSpPr>
              <p:cNvPr id="47" name="TextBox 46">
                <a:extLst>
                  <a:ext uri="{FF2B5EF4-FFF2-40B4-BE49-F238E27FC236}">
                    <a16:creationId xmlns:a16="http://schemas.microsoft.com/office/drawing/2014/main" id="{372C32B4-0312-4518-9F8E-FA5EE6CD703D}"/>
                  </a:ext>
                </a:extLst>
              </p:cNvPr>
              <p:cNvSpPr txBox="1"/>
              <p:nvPr/>
            </p:nvSpPr>
            <p:spPr>
              <a:xfrm>
                <a:off x="6124224" y="2700563"/>
                <a:ext cx="1631578" cy="707886"/>
              </a:xfrm>
              <a:prstGeom prst="rect">
                <a:avLst/>
              </a:prstGeom>
              <a:noFill/>
            </p:spPr>
            <p:txBody>
              <a:bodyPr wrap="square">
                <a:spAutoFit/>
              </a:bodyPr>
              <a:lstStyle/>
              <a:p>
                <a:pPr marR="0" lvl="0" algn="l" defTabSz="914400" rtl="0" eaLnBrk="1" fontAlgn="auto" latinLnBrk="0" hangingPunct="1">
                  <a:lnSpc>
                    <a:spcPct val="100000"/>
                  </a:lnSpc>
                  <a:spcBef>
                    <a:spcPts val="1000"/>
                  </a:spcBef>
                  <a:spcAft>
                    <a:spcPts val="0"/>
                  </a:spcAft>
                  <a:buClrTx/>
                  <a:buSzTx/>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 Existing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Green MIP</a:t>
                </a:r>
              </a:p>
            </p:txBody>
          </p:sp>
        </p:grpSp>
        <p:grpSp>
          <p:nvGrpSpPr>
            <p:cNvPr id="37" name="Group 36">
              <a:extLst>
                <a:ext uri="{FF2B5EF4-FFF2-40B4-BE49-F238E27FC236}">
                  <a16:creationId xmlns:a16="http://schemas.microsoft.com/office/drawing/2014/main" id="{38F316C4-DF35-4961-B7E7-D6052CE45AAF}"/>
                </a:ext>
              </a:extLst>
            </p:cNvPr>
            <p:cNvGrpSpPr/>
            <p:nvPr/>
          </p:nvGrpSpPr>
          <p:grpSpPr>
            <a:xfrm>
              <a:off x="4501371" y="3649922"/>
              <a:ext cx="4195366" cy="714922"/>
              <a:chOff x="2957884" y="3572114"/>
              <a:chExt cx="4195366" cy="714922"/>
            </a:xfrm>
          </p:grpSpPr>
          <p:sp>
            <p:nvSpPr>
              <p:cNvPr id="38" name="TextBox 37">
                <a:extLst>
                  <a:ext uri="{FF2B5EF4-FFF2-40B4-BE49-F238E27FC236}">
                    <a16:creationId xmlns:a16="http://schemas.microsoft.com/office/drawing/2014/main" id="{57C8224F-4ED9-4D8E-8306-67B6FF869382}"/>
                  </a:ext>
                </a:extLst>
              </p:cNvPr>
              <p:cNvSpPr txBox="1"/>
              <p:nvPr/>
            </p:nvSpPr>
            <p:spPr>
              <a:xfrm>
                <a:off x="2957884" y="3572114"/>
                <a:ext cx="4195366" cy="621709"/>
              </a:xfrm>
              <a:prstGeom prst="rect">
                <a:avLst/>
              </a:prstGeom>
              <a:noFill/>
            </p:spPr>
            <p:txBody>
              <a:bodyPr wrap="square">
                <a:spAutoFit/>
              </a:bodyPr>
              <a:lstStyle/>
              <a:p>
                <a:pPr marL="914400" marR="0" lvl="0" indent="-91440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Years</a:t>
                </a:r>
              </a:p>
            </p:txBody>
          </p:sp>
          <p:grpSp>
            <p:nvGrpSpPr>
              <p:cNvPr id="39" name="Group 38">
                <a:extLst>
                  <a:ext uri="{FF2B5EF4-FFF2-40B4-BE49-F238E27FC236}">
                    <a16:creationId xmlns:a16="http://schemas.microsoft.com/office/drawing/2014/main" id="{20F1D04E-1762-4FB8-98BF-7C30035AB77D}"/>
                  </a:ext>
                </a:extLst>
              </p:cNvPr>
              <p:cNvGrpSpPr/>
              <p:nvPr/>
            </p:nvGrpSpPr>
            <p:grpSpPr>
              <a:xfrm>
                <a:off x="3335736" y="3801744"/>
                <a:ext cx="491878" cy="485292"/>
                <a:chOff x="3087950" y="4555068"/>
                <a:chExt cx="550995" cy="543617"/>
              </a:xfrm>
            </p:grpSpPr>
            <p:sp>
              <p:nvSpPr>
                <p:cNvPr id="40" name="Rectangle 39">
                  <a:extLst>
                    <a:ext uri="{FF2B5EF4-FFF2-40B4-BE49-F238E27FC236}">
                      <a16:creationId xmlns:a16="http://schemas.microsoft.com/office/drawing/2014/main" id="{4833E820-C573-44BE-9A83-A98803FA8B65}"/>
                    </a:ext>
                  </a:extLst>
                </p:cNvPr>
                <p:cNvSpPr/>
                <p:nvPr/>
              </p:nvSpPr>
              <p:spPr>
                <a:xfrm>
                  <a:off x="3088497" y="4555068"/>
                  <a:ext cx="550448" cy="543616"/>
                </a:xfrm>
                <a:prstGeom prst="rect">
                  <a:avLst/>
                </a:prstGeom>
                <a:solidFill>
                  <a:srgbClr val="F0F0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a:t>
                  </a:r>
                </a:p>
              </p:txBody>
            </p:sp>
            <p:sp>
              <p:nvSpPr>
                <p:cNvPr id="42" name="Rectangle 41">
                  <a:extLst>
                    <a:ext uri="{FF2B5EF4-FFF2-40B4-BE49-F238E27FC236}">
                      <a16:creationId xmlns:a16="http://schemas.microsoft.com/office/drawing/2014/main" id="{AD5D0716-8152-4022-ADB6-A97A1FC91223}"/>
                    </a:ext>
                  </a:extLst>
                </p:cNvPr>
                <p:cNvSpPr/>
                <p:nvPr/>
              </p:nvSpPr>
              <p:spPr>
                <a:xfrm>
                  <a:off x="3087950" y="4879181"/>
                  <a:ext cx="550448" cy="219504"/>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18288" rIns="0" bIns="1828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ENERGY STAR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prstClr val="white"/>
                      </a:solidFill>
                      <a:effectLst/>
                      <a:uLnTx/>
                      <a:uFillTx/>
                      <a:latin typeface="Calibri" panose="020F0502020204030204"/>
                      <a:ea typeface="+mn-ea"/>
                      <a:cs typeface="+mn-cs"/>
                    </a:rPr>
                    <a:t>Score </a:t>
                  </a:r>
                </a:p>
              </p:txBody>
            </p:sp>
          </p:grpSp>
        </p:grpSp>
      </p:grpSp>
      <p:grpSp>
        <p:nvGrpSpPr>
          <p:cNvPr id="44" name="Group 43">
            <a:extLst>
              <a:ext uri="{FF2B5EF4-FFF2-40B4-BE49-F238E27FC236}">
                <a16:creationId xmlns:a16="http://schemas.microsoft.com/office/drawing/2014/main" id="{6BFFF816-59D4-4F88-9441-BDF8C0634BE0}"/>
              </a:ext>
            </a:extLst>
          </p:cNvPr>
          <p:cNvGrpSpPr/>
          <p:nvPr/>
        </p:nvGrpSpPr>
        <p:grpSpPr>
          <a:xfrm>
            <a:off x="7724029" y="3806295"/>
            <a:ext cx="4342186" cy="646331"/>
            <a:chOff x="6888791" y="5409446"/>
            <a:chExt cx="4019157" cy="646331"/>
          </a:xfrm>
        </p:grpSpPr>
        <p:sp>
          <p:nvSpPr>
            <p:cNvPr id="49" name="TextBox 48">
              <a:extLst>
                <a:ext uri="{FF2B5EF4-FFF2-40B4-BE49-F238E27FC236}">
                  <a16:creationId xmlns:a16="http://schemas.microsoft.com/office/drawing/2014/main" id="{49F7CD97-4630-4B5E-8629-967AA79AF6E1}"/>
                </a:ext>
              </a:extLst>
            </p:cNvPr>
            <p:cNvSpPr txBox="1"/>
            <p:nvPr/>
          </p:nvSpPr>
          <p:spPr>
            <a:xfrm>
              <a:off x="6888791" y="5409446"/>
              <a:ext cx="4019157" cy="646331"/>
            </a:xfrm>
            <a:prstGeom prst="rect">
              <a:avLst/>
            </a:prstGeom>
            <a:noFill/>
          </p:spPr>
          <p:txBody>
            <a:bodyPr wrap="square">
              <a:spAutoFit/>
            </a:bodyPr>
            <a:lstStyle/>
            <a:p>
              <a:pPr marL="914400" marR="0" lvl="0" indent="-9144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Prior Recognized Certification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(per 6.3.1 &amp; 6.3.2)</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0" name="Graphic 49">
              <a:extLst>
                <a:ext uri="{FF2B5EF4-FFF2-40B4-BE49-F238E27FC236}">
                  <a16:creationId xmlns:a16="http://schemas.microsoft.com/office/drawing/2014/main" id="{403DEDB0-4D41-4B0C-8CCD-7AC627073E38}"/>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12613" y="5478942"/>
              <a:ext cx="485688" cy="534257"/>
            </a:xfrm>
            <a:prstGeom prst="rect">
              <a:avLst/>
            </a:prstGeom>
          </p:spPr>
        </p:pic>
      </p:grpSp>
      <p:pic>
        <p:nvPicPr>
          <p:cNvPr id="2" name="Picture 1">
            <a:extLst>
              <a:ext uri="{FF2B5EF4-FFF2-40B4-BE49-F238E27FC236}">
                <a16:creationId xmlns:a16="http://schemas.microsoft.com/office/drawing/2014/main" id="{762F1B9B-722E-453E-AC5E-7E26D8E03302}"/>
              </a:ext>
            </a:extLst>
          </p:cNvPr>
          <p:cNvPicPr>
            <a:picLocks noChangeAspect="1"/>
          </p:cNvPicPr>
          <p:nvPr/>
        </p:nvPicPr>
        <p:blipFill>
          <a:blip r:embed="rId16"/>
          <a:stretch>
            <a:fillRect/>
          </a:stretch>
        </p:blipFill>
        <p:spPr>
          <a:xfrm>
            <a:off x="284590" y="723231"/>
            <a:ext cx="687064" cy="687064"/>
          </a:xfrm>
          <a:prstGeom prst="rect">
            <a:avLst/>
          </a:prstGeom>
        </p:spPr>
      </p:pic>
      <p:grpSp>
        <p:nvGrpSpPr>
          <p:cNvPr id="55" name="Group 54">
            <a:extLst>
              <a:ext uri="{FF2B5EF4-FFF2-40B4-BE49-F238E27FC236}">
                <a16:creationId xmlns:a16="http://schemas.microsoft.com/office/drawing/2014/main" id="{849AE34B-88F4-4E51-8187-D5A8E3F6CDDD}"/>
              </a:ext>
            </a:extLst>
          </p:cNvPr>
          <p:cNvGrpSpPr/>
          <p:nvPr/>
        </p:nvGrpSpPr>
        <p:grpSpPr>
          <a:xfrm>
            <a:off x="2587678" y="4189182"/>
            <a:ext cx="914401" cy="1320867"/>
            <a:chOff x="4065847" y="3923036"/>
            <a:chExt cx="914401" cy="1320867"/>
          </a:xfrm>
        </p:grpSpPr>
        <p:pic>
          <p:nvPicPr>
            <p:cNvPr id="58" name="Graphic 57" descr="Line arrow: Counter-clockwise curve with solid fill">
              <a:extLst>
                <a:ext uri="{FF2B5EF4-FFF2-40B4-BE49-F238E27FC236}">
                  <a16:creationId xmlns:a16="http://schemas.microsoft.com/office/drawing/2014/main" id="{8F9477C3-B87F-4D91-9817-3031B8BB77D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7513743" flipV="1">
              <a:off x="4065847" y="4329503"/>
              <a:ext cx="914400" cy="914400"/>
            </a:xfrm>
            <a:prstGeom prst="rect">
              <a:avLst/>
            </a:prstGeom>
          </p:spPr>
        </p:pic>
        <p:pic>
          <p:nvPicPr>
            <p:cNvPr id="59" name="Graphic 58" descr="Line arrow: Counter-clockwise curve with solid fill">
              <a:extLst>
                <a:ext uri="{FF2B5EF4-FFF2-40B4-BE49-F238E27FC236}">
                  <a16:creationId xmlns:a16="http://schemas.microsoft.com/office/drawing/2014/main" id="{BCAB8760-DA53-43DE-AFD8-8083712CEC1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4176432">
              <a:off x="4065848" y="3923036"/>
              <a:ext cx="914400" cy="914400"/>
            </a:xfrm>
            <a:prstGeom prst="rect">
              <a:avLst/>
            </a:prstGeom>
          </p:spPr>
        </p:pic>
      </p:grpSp>
      <p:pic>
        <p:nvPicPr>
          <p:cNvPr id="60" name="Graphic 59" descr="Badge 1 with solid fill">
            <a:extLst>
              <a:ext uri="{FF2B5EF4-FFF2-40B4-BE49-F238E27FC236}">
                <a16:creationId xmlns:a16="http://schemas.microsoft.com/office/drawing/2014/main" id="{A3A8B397-F9A0-464B-B4E7-ABEF2F495E3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371136" y="2495124"/>
            <a:ext cx="547936" cy="547936"/>
          </a:xfrm>
          <a:prstGeom prst="rect">
            <a:avLst/>
          </a:prstGeom>
        </p:spPr>
      </p:pic>
      <p:pic>
        <p:nvPicPr>
          <p:cNvPr id="61" name="Graphic 60" descr="Badge with solid fill">
            <a:extLst>
              <a:ext uri="{FF2B5EF4-FFF2-40B4-BE49-F238E27FC236}">
                <a16:creationId xmlns:a16="http://schemas.microsoft.com/office/drawing/2014/main" id="{9A283E32-25D0-4871-91EF-8C676EE4308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905206" y="5647567"/>
            <a:ext cx="548640" cy="548640"/>
          </a:xfrm>
          <a:prstGeom prst="rect">
            <a:avLst/>
          </a:prstGeom>
        </p:spPr>
      </p:pic>
      <p:sp>
        <p:nvSpPr>
          <p:cNvPr id="51" name="TextBox 50">
            <a:extLst>
              <a:ext uri="{FF2B5EF4-FFF2-40B4-BE49-F238E27FC236}">
                <a16:creationId xmlns:a16="http://schemas.microsoft.com/office/drawing/2014/main" id="{A57F076A-A1CF-41C4-827F-E69DEFA8261C}"/>
              </a:ext>
            </a:extLst>
          </p:cNvPr>
          <p:cNvSpPr txBox="1"/>
          <p:nvPr/>
        </p:nvSpPr>
        <p:spPr>
          <a:xfrm>
            <a:off x="434811" y="5336193"/>
            <a:ext cx="22181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spc="0" normalizeH="0" noProof="0" dirty="0">
                <a:ln>
                  <a:noFill/>
                </a:ln>
                <a:solidFill>
                  <a:prstClr val="black"/>
                </a:solidFill>
                <a:effectLst/>
                <a:uLnTx/>
                <a:uFillTx/>
                <a:latin typeface="Calibri" panose="020F0502020204030204"/>
                <a:ea typeface="+mn-ea"/>
                <a:cs typeface="+mn-cs"/>
              </a:rPr>
              <a:t>223(f)</a:t>
            </a:r>
            <a:endParaRPr kumimoji="0" lang="en-US" sz="3200" b="0" i="0" u="none" strike="noStrike" kern="1200" spc="0" normalizeH="0" noProof="0" dirty="0">
              <a:ln>
                <a:noFill/>
              </a:ln>
              <a:solidFill>
                <a:prstClr val="black"/>
              </a:solidFill>
              <a:effectLst/>
              <a:uLnTx/>
              <a:uFillTx/>
              <a:latin typeface="Calibri" panose="020F0502020204030204"/>
              <a:ea typeface="+mn-ea"/>
              <a:cs typeface="+mn-cs"/>
            </a:endParaRPr>
          </a:p>
        </p:txBody>
      </p:sp>
      <p:sp>
        <p:nvSpPr>
          <p:cNvPr id="54" name="Slide Number Placeholder 4">
            <a:extLst>
              <a:ext uri="{FF2B5EF4-FFF2-40B4-BE49-F238E27FC236}">
                <a16:creationId xmlns:a16="http://schemas.microsoft.com/office/drawing/2014/main" id="{1E0D3490-F871-4506-BDC7-6429199E42EA}"/>
              </a:ext>
            </a:extLst>
          </p:cNvPr>
          <p:cNvSpPr txBox="1">
            <a:spLocks/>
          </p:cNvSpPr>
          <p:nvPr/>
        </p:nvSpPr>
        <p:spPr>
          <a:xfrm>
            <a:off x="3281218" y="64325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249017-282F-4826-B370-85D963956B05}" type="slidenum">
              <a:rPr lang="en-US" b="1" smtClean="0">
                <a:solidFill>
                  <a:schemeClr val="tx1"/>
                </a:solidFill>
              </a:rPr>
              <a:pPr/>
              <a:t>9</a:t>
            </a:fld>
            <a:endParaRPr lang="en-US" b="1" dirty="0">
              <a:solidFill>
                <a:schemeClr val="tx1"/>
              </a:solidFill>
            </a:endParaRPr>
          </a:p>
        </p:txBody>
      </p:sp>
    </p:spTree>
    <p:extLst>
      <p:ext uri="{BB962C8B-B14F-4D97-AF65-F5344CB8AC3E}">
        <p14:creationId xmlns:p14="http://schemas.microsoft.com/office/powerpoint/2010/main" val="1970578878"/>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3652</TotalTime>
  <Words>7493</Words>
  <Application>Microsoft Office PowerPoint</Application>
  <PresentationFormat>Widescreen</PresentationFormat>
  <Paragraphs>964</Paragraphs>
  <Slides>60</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Arial</vt:lpstr>
      <vt:lpstr>Arial Narrow</vt:lpstr>
      <vt:lpstr>Calibri</vt:lpstr>
      <vt:lpstr>Calibri Light</vt:lpstr>
      <vt:lpstr>Courier New</vt:lpstr>
      <vt:lpstr>Symbol</vt:lpstr>
      <vt:lpstr>Wingdings</vt:lpstr>
      <vt:lpstr>Office Theme</vt:lpstr>
      <vt:lpstr>1_Office Theme</vt:lpstr>
      <vt:lpstr>2_Office Theme</vt:lpstr>
      <vt:lpstr>PowerPoint Presentation</vt:lpstr>
      <vt:lpstr>Green MIP </vt:lpstr>
      <vt:lpstr>Green MIP</vt:lpstr>
      <vt:lpstr>I. Green MIP Requirements</vt:lpstr>
      <vt:lpstr>Green MIP Requirements</vt:lpstr>
      <vt:lpstr>Green MIP Requirements   Section 6.5</vt:lpstr>
      <vt:lpstr>223(a)(7)</vt:lpstr>
      <vt:lpstr>Green MIP Requirements   Section 6.5</vt:lpstr>
      <vt:lpstr>Green MIP Requirements   Section 6.6</vt:lpstr>
      <vt:lpstr>Green MIP Requirements   Section 6.6</vt:lpstr>
      <vt:lpstr>Green MIP Requirements</vt:lpstr>
      <vt:lpstr>Green MIP Requirements</vt:lpstr>
      <vt:lpstr>Green MIP Requirements</vt:lpstr>
      <vt:lpstr>223(f) Existing Property with no prior HUD recognized green building certifications </vt:lpstr>
      <vt:lpstr>221(d)(4)</vt:lpstr>
      <vt:lpstr>PowerPoint Presentation</vt:lpstr>
      <vt:lpstr>Summary of the Key Changes</vt:lpstr>
      <vt:lpstr>II. Green MIP Documentation</vt:lpstr>
      <vt:lpstr>Green MIP Documentation</vt:lpstr>
      <vt:lpstr>Green MIP Documentation</vt:lpstr>
      <vt:lpstr>Green MIP Documentation</vt:lpstr>
      <vt:lpstr>Green MIP Documentation</vt:lpstr>
      <vt:lpstr>Green MIP Documentation</vt:lpstr>
      <vt:lpstr>Green MIP Documentation</vt:lpstr>
      <vt:lpstr>III. Getting Ready for Construction</vt:lpstr>
      <vt:lpstr>Getting Ready for Construction</vt:lpstr>
      <vt:lpstr>Getting Ready for Construction</vt:lpstr>
      <vt:lpstr>IV. Construction Servicing</vt:lpstr>
      <vt:lpstr>Construction Servicing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Green During the Construction Process</vt:lpstr>
      <vt:lpstr>Green during the construction process</vt:lpstr>
      <vt:lpstr>Green Building Inspections must occur during construction</vt:lpstr>
      <vt:lpstr>During Rough Inspection, we verify flashing, air-sealing and insulation quality among other green practices</vt:lpstr>
      <vt:lpstr>During Rough Inspection, we verify flashing, air-sealing and insulation quality among other green practices</vt:lpstr>
      <vt:lpstr>During Rough Inspection, we verify flashing, air-sealing and insulation quality among other green practices</vt:lpstr>
      <vt:lpstr>During the final inspection, we confirm appliances, HVAC, lighting, fixtures,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Woods</dc:creator>
  <cp:lastModifiedBy>Riahna Phillips</cp:lastModifiedBy>
  <cp:revision>108</cp:revision>
  <dcterms:created xsi:type="dcterms:W3CDTF">2018-05-22T19:48:13Z</dcterms:created>
  <dcterms:modified xsi:type="dcterms:W3CDTF">2021-09-22T19:49:10Z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82e9db25-999c-4994-80bf-e515ab3a3c06</vt:lpwstr>
  </property>
  <property fmtid="{D5CDD505-2E9C-101B-9397-08002B2CF9AE}" pid="3" name="Classification">
    <vt:lpwstr>MSB_Public</vt:lpwstr>
  </property>
</Properties>
</file>