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charts/chart5.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398" r:id="rId2"/>
    <p:sldId id="278" r:id="rId3"/>
    <p:sldId id="314" r:id="rId4"/>
    <p:sldId id="287" r:id="rId5"/>
    <p:sldId id="403" r:id="rId6"/>
    <p:sldId id="301" r:id="rId7"/>
    <p:sldId id="291" r:id="rId8"/>
    <p:sldId id="289" r:id="rId9"/>
    <p:sldId id="284" r:id="rId10"/>
    <p:sldId id="306" r:id="rId11"/>
    <p:sldId id="309" r:id="rId12"/>
    <p:sldId id="400" r:id="rId13"/>
    <p:sldId id="307" r:id="rId14"/>
    <p:sldId id="308" r:id="rId15"/>
    <p:sldId id="310" r:id="rId16"/>
    <p:sldId id="313" r:id="rId17"/>
    <p:sldId id="399"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46459"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7F297"/>
    <a:srgbClr val="9966FF"/>
    <a:srgbClr val="FF33CC"/>
    <a:srgbClr val="FF7C80"/>
    <a:srgbClr val="0000FF"/>
    <a:srgbClr val="3399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1837" autoAdjust="0"/>
  </p:normalViewPr>
  <p:slideViewPr>
    <p:cSldViewPr>
      <p:cViewPr varScale="1">
        <p:scale>
          <a:sx n="67" d="100"/>
          <a:sy n="67" d="100"/>
        </p:scale>
        <p:origin x="183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822"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56463\Downloads\Data%20sheet%20for%20Pilot%20and%20New%20LIHTC%20%20slides_%20WMAC%202021_%20rev%20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56463\AppData\Local\Microsoft\Windows\INetCache\Content.Outlook\WLLRRCOM\Data%20sheet%20for%20Pilot%20and%20New%20LIHTC%20%20slides_%20WMAC%202021_%20rev%20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56463\Downloads\Data%20sheet%20for%20Pilot%20and%20New%20LIHTC%20%20slides_%20WMAC%202021_%20rev%20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5.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r>
              <a:rPr lang="en-US" dirty="0"/>
              <a:t>Total NEW LIHTC Insured </a:t>
            </a:r>
            <a:r>
              <a:rPr lang="en-US" dirty="0" err="1"/>
              <a:t>Approx</a:t>
            </a:r>
            <a:r>
              <a:rPr lang="en-US" dirty="0"/>
              <a:t> $547.2MM</a:t>
            </a:r>
          </a:p>
        </c:rich>
      </c:tx>
      <c:layout>
        <c:manualLayout>
          <c:xMode val="edge"/>
          <c:yMode val="edge"/>
          <c:x val="0.1288656799844464"/>
          <c:y val="0.92421716767195505"/>
        </c:manualLayout>
      </c:layout>
      <c:overlay val="0"/>
      <c:spPr>
        <a:noFill/>
        <a:ln>
          <a:noFill/>
        </a:ln>
        <a:effectLst/>
      </c:spPr>
      <c:txPr>
        <a:bodyPr rot="0" spcFirstLastPara="1" vertOverflow="ellipsis" vert="horz" wrap="square" anchor="ctr" anchorCtr="1"/>
        <a:lstStyle/>
        <a:p>
          <a:pPr>
            <a:defRPr sz="22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50"/>
      <c:rotY val="9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5462962962962962E-2"/>
          <c:y val="8.3431084169269601E-2"/>
          <c:w val="0.97453703703703709"/>
          <c:h val="0.87548086451435858"/>
        </c:manualLayout>
      </c:layout>
      <c:pie3DChart>
        <c:varyColors val="1"/>
        <c:ser>
          <c:idx val="0"/>
          <c:order val="0"/>
          <c:tx>
            <c:v>Dollars for Pilot</c:v>
          </c:tx>
          <c:dPt>
            <c:idx val="0"/>
            <c:bubble3D val="0"/>
            <c:explosion val="9"/>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c:ext xmlns:c16="http://schemas.microsoft.com/office/drawing/2014/chart" uri="{C3380CC4-5D6E-409C-BE32-E72D297353CC}">
                <c16:uniqueId val="{00000001-9F44-4845-9910-6B1940718D48}"/>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c:ext xmlns:c16="http://schemas.microsoft.com/office/drawing/2014/chart" uri="{C3380CC4-5D6E-409C-BE32-E72D297353CC}">
                <c16:uniqueId val="{00000003-9F44-4845-9910-6B1940718D48}"/>
              </c:ext>
            </c:extLst>
          </c:dPt>
          <c:dLbls>
            <c:dLbl>
              <c:idx val="0"/>
              <c:tx>
                <c:rich>
                  <a:bodyPr rot="0" spcFirstLastPara="1" vertOverflow="clip" horzOverflow="clip" vert="horz" wrap="square" lIns="38100" tIns="19050" rIns="38100" bIns="19050" anchor="ctr" anchorCtr="1">
                    <a:spAutoFit/>
                  </a:bodyPr>
                  <a:lstStyle/>
                  <a:p>
                    <a:pPr>
                      <a:defRPr sz="1800" b="0" i="0" u="none" strike="noStrike" kern="1200" baseline="0">
                        <a:solidFill>
                          <a:schemeClr val="accent1"/>
                        </a:solidFill>
                        <a:effectLst/>
                        <a:latin typeface="+mn-lt"/>
                        <a:ea typeface="+mn-ea"/>
                        <a:cs typeface="+mn-cs"/>
                      </a:defRPr>
                    </a:pPr>
                    <a:fld id="{733180CA-99A3-45D0-82C3-1B1949EB873E}" type="CELLREF">
                      <a:rPr lang="en-US"/>
                      <a:pPr>
                        <a:defRPr sz="1800"/>
                      </a:pPr>
                      <a:t>[CELLREF]</a:t>
                    </a:fld>
                    <a:r>
                      <a:rPr lang="en-US" baseline="0"/>
                      <a:t>, </a:t>
                    </a:r>
                    <a:fld id="{1E9EE23F-DBA9-4C37-8C4E-C8CD041DE329}" type="VALUE">
                      <a:rPr lang="en-US" baseline="0"/>
                      <a:pPr>
                        <a:defRPr sz="1800"/>
                      </a:pPr>
                      <a:t>[VALUE]</a:t>
                    </a:fld>
                    <a:endParaRPr lang="en-US" baseline="0"/>
                  </a:p>
                </c:rich>
              </c:tx>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accent1"/>
                      </a:solidFill>
                      <a:effectLst/>
                      <a:latin typeface="+mn-lt"/>
                      <a:ea typeface="+mn-ea"/>
                      <a:cs typeface="+mn-cs"/>
                    </a:defRPr>
                  </a:pPr>
                  <a:endParaRPr lang="en-US"/>
                </a:p>
              </c:txPr>
              <c:dLblPos val="inEnd"/>
              <c:showLegendKey val="0"/>
              <c:showVal val="1"/>
              <c:showCatName val="1"/>
              <c:showSerName val="1"/>
              <c:showPercent val="0"/>
              <c:showBubbleSize val="0"/>
              <c:extLst>
                <c:ext xmlns:c15="http://schemas.microsoft.com/office/drawing/2012/chart" uri="{CE6537A1-D6FC-4f65-9D91-7224C49458BB}">
                  <c15:dlblFieldTable>
                    <c15:dlblFTEntry>
                      <c15:txfldGUID>{733180CA-99A3-45D0-82C3-1B1949EB873E}</c15:txfldGUID>
                      <c15:f>Sheet1!$K$38</c15:f>
                      <c15:dlblFieldTableCache>
                        <c:ptCount val="1"/>
                        <c:pt idx="0">
                          <c:v>Total dollars for Pilot</c:v>
                        </c:pt>
                      </c15:dlblFieldTableCache>
                    </c15:dlblFTEntry>
                  </c15:dlblFieldTable>
                  <c15:showDataLabelsRange val="0"/>
                </c:ext>
                <c:ext xmlns:c16="http://schemas.microsoft.com/office/drawing/2014/chart" uri="{C3380CC4-5D6E-409C-BE32-E72D297353CC}">
                  <c16:uniqueId val="{00000001-9F44-4845-9910-6B1940718D48}"/>
                </c:ext>
              </c:extLst>
            </c:dLbl>
            <c:dLbl>
              <c:idx val="1"/>
              <c:layout>
                <c:manualLayout>
                  <c:x val="0.2169778604063381"/>
                  <c:y val="6.996730059905297E-2"/>
                </c:manualLayout>
              </c:layout>
              <c:tx>
                <c:rich>
                  <a:bodyPr rot="0" spcFirstLastPara="1" vertOverflow="clip" horzOverflow="clip" vert="horz" wrap="square" lIns="38100" tIns="19050" rIns="38100" bIns="19050" anchor="ctr" anchorCtr="1">
                    <a:spAutoFit/>
                  </a:bodyPr>
                  <a:lstStyle/>
                  <a:p>
                    <a:pPr>
                      <a:defRPr sz="1800" b="0" i="0" u="none" strike="noStrike" kern="1200" baseline="0">
                        <a:solidFill>
                          <a:schemeClr val="accent1"/>
                        </a:solidFill>
                        <a:effectLst/>
                        <a:latin typeface="+mn-lt"/>
                        <a:ea typeface="+mn-ea"/>
                        <a:cs typeface="+mn-cs"/>
                      </a:defRPr>
                    </a:pPr>
                    <a:fld id="{4F8BB828-FE50-49C3-BB97-1F0D184BE90E}" type="CELLREF">
                      <a:rPr lang="en-US"/>
                      <a:pPr>
                        <a:defRPr sz="1800">
                          <a:solidFill>
                            <a:schemeClr val="accent1"/>
                          </a:solidFill>
                        </a:defRPr>
                      </a:pPr>
                      <a:t>[CELLREF]</a:t>
                    </a:fld>
                    <a:r>
                      <a:rPr lang="en-US" baseline="0"/>
                      <a:t>, </a:t>
                    </a:r>
                    <a:fld id="{D50EC977-CCA7-40CE-9548-93DE8CA13281}" type="VALUE">
                      <a:rPr lang="en-US" baseline="0"/>
                      <a:pPr>
                        <a:defRPr sz="1800">
                          <a:solidFill>
                            <a:schemeClr val="accent1"/>
                          </a:solidFill>
                        </a:defRPr>
                      </a:pPr>
                      <a:t>[VALUE]</a:t>
                    </a:fld>
                    <a:endParaRPr lang="en-US" baseline="0"/>
                  </a:p>
                </c:rich>
              </c:tx>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accent1"/>
                      </a:solidFill>
                      <a:effectLst/>
                      <a:latin typeface="+mn-lt"/>
                      <a:ea typeface="+mn-ea"/>
                      <a:cs typeface="+mn-cs"/>
                    </a:defRPr>
                  </a:pPr>
                  <a:endParaRPr lang="en-US"/>
                </a:p>
              </c:txPr>
              <c:dLblPos val="bestFit"/>
              <c:showLegendKey val="0"/>
              <c:showVal val="1"/>
              <c:showCatName val="1"/>
              <c:showSerName val="1"/>
              <c:showPercent val="0"/>
              <c:showBubbleSize val="0"/>
              <c:extLst>
                <c:ext xmlns:c15="http://schemas.microsoft.com/office/drawing/2012/chart" uri="{CE6537A1-D6FC-4f65-9D91-7224C49458BB}">
                  <c15:dlblFieldTable>
                    <c15:dlblFTEntry>
                      <c15:txfldGUID>{4F8BB828-FE50-49C3-BB97-1F0D184BE90E}</c15:txfldGUID>
                      <c15:f>Sheet1!$K$39</c15:f>
                      <c15:dlblFieldTableCache>
                        <c:ptCount val="1"/>
                        <c:pt idx="0">
                          <c:v>Total for new LIHTC</c:v>
                        </c:pt>
                      </c15:dlblFieldTableCache>
                    </c15:dlblFTEntry>
                  </c15:dlblFieldTable>
                  <c15:showDataLabelsRange val="0"/>
                </c:ext>
                <c:ext xmlns:c16="http://schemas.microsoft.com/office/drawing/2014/chart" uri="{C3380CC4-5D6E-409C-BE32-E72D297353CC}">
                  <c16:uniqueId val="{00000003-9F44-4845-9910-6B1940718D48}"/>
                </c:ext>
              </c:extLst>
            </c:dLbl>
            <c:spPr>
              <a:solidFill>
                <a:prstClr val="white">
                  <a:alpha val="90000"/>
                </a:prstClr>
              </a:solidFill>
              <a:ln w="12700" cap="flat" cmpd="sng" algn="ctr">
                <a:solidFill>
                  <a:srgbClr val="4F81BD"/>
                </a:solidFill>
                <a:round/>
              </a:ln>
              <a:effectLst>
                <a:outerShdw blurRad="50800" dist="38100" dir="2700000" algn="tl" rotWithShape="0">
                  <a:srgbClr val="4F81BD">
                    <a:lumMod val="75000"/>
                    <a:alpha val="40000"/>
                  </a:srgbClr>
                </a:outerShdw>
              </a:effectLst>
            </c:spPr>
            <c:txPr>
              <a:bodyPr rot="0" spcFirstLastPara="1" vertOverflow="clip" horzOverflow="clip" vert="horz" wrap="square" lIns="38100" tIns="19050" rIns="38100" bIns="19050" anchor="ctr" anchorCtr="1">
                <a:spAutoFit/>
              </a:bodyPr>
              <a:lstStyle/>
              <a:p>
                <a:pPr>
                  <a:defRPr sz="1800" b="0" i="0" u="none" strike="noStrike" kern="1200" baseline="0">
                    <a:solidFill>
                      <a:schemeClr val="accent1"/>
                    </a:solidFill>
                    <a:effectLst/>
                    <a:latin typeface="+mn-lt"/>
                    <a:ea typeface="+mn-ea"/>
                    <a:cs typeface="+mn-cs"/>
                  </a:defRPr>
                </a:pPr>
                <a:endParaRPr lang="en-US"/>
              </a:p>
            </c:txPr>
            <c:dLblPos val="inEnd"/>
            <c:showLegendKey val="0"/>
            <c:showVal val="1"/>
            <c:showCatName val="1"/>
            <c:showSerName val="1"/>
            <c:showPercent val="0"/>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extLst>
          </c:dLbls>
          <c:val>
            <c:numRef>
              <c:f>Sheet1!$R$36:$R$37</c:f>
              <c:numCache>
                <c:formatCode>"$"#,##0</c:formatCode>
                <c:ptCount val="2"/>
                <c:pt idx="0">
                  <c:v>54286500</c:v>
                </c:pt>
                <c:pt idx="1">
                  <c:v>492924041</c:v>
                </c:pt>
              </c:numCache>
            </c:numRef>
          </c:val>
          <c:extLst>
            <c:ext xmlns:c16="http://schemas.microsoft.com/office/drawing/2014/chart" uri="{C3380CC4-5D6E-409C-BE32-E72D297353CC}">
              <c16:uniqueId val="{00000004-9F44-4845-9910-6B1940718D48}"/>
            </c:ext>
          </c:extLst>
        </c:ser>
        <c:dLbls>
          <c:dLblPos val="inEnd"/>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324010202958629E-2"/>
          <c:y val="3.8411803310023342E-2"/>
          <c:w val="0.95267598979704138"/>
          <c:h val="0.84116581668597068"/>
        </c:manualLayout>
      </c:layout>
      <c:barChart>
        <c:barDir val="col"/>
        <c:grouping val="clustered"/>
        <c:varyColors val="0"/>
        <c:ser>
          <c:idx val="0"/>
          <c:order val="0"/>
          <c:tx>
            <c:strRef>
              <c:f>Sheet1!$K$56</c:f>
              <c:strCache>
                <c:ptCount val="1"/>
                <c:pt idx="0">
                  <c:v>D4-SR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2"/>
              <c:pt idx="0">
                <c:v>1</c:v>
              </c:pt>
              <c:pt idx="1">
                <c:v>2</c:v>
              </c:pt>
              <c:extLst>
                <c:ext xmlns:c15="http://schemas.microsoft.com/office/drawing/2012/chart" uri="{02D57815-91ED-43cb-92C2-25804820EDAC}">
                  <c15:autoCat val="1"/>
                </c:ext>
              </c:extLst>
            </c:strLit>
          </c:cat>
          <c:val>
            <c:numRef>
              <c:f>Sheet1!$L$56:$M$56</c:f>
              <c:numCache>
                <c:formatCode>General</c:formatCode>
                <c:ptCount val="2"/>
                <c:pt idx="0">
                  <c:v>11</c:v>
                </c:pt>
              </c:numCache>
              <c:extLst/>
            </c:numRef>
          </c:val>
          <c:extLst>
            <c:ext xmlns:c16="http://schemas.microsoft.com/office/drawing/2014/chart" uri="{C3380CC4-5D6E-409C-BE32-E72D297353CC}">
              <c16:uniqueId val="{00000001-451A-4E3D-9EE1-DD0D106F9387}"/>
            </c:ext>
          </c:extLst>
        </c:ser>
        <c:ser>
          <c:idx val="1"/>
          <c:order val="1"/>
          <c:tx>
            <c:strRef>
              <c:f>Sheet1!$K$57</c:f>
              <c:strCache>
                <c:ptCount val="1"/>
                <c:pt idx="0">
                  <c:v>D4-NC</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2"/>
              <c:pt idx="0">
                <c:v>1</c:v>
              </c:pt>
              <c:pt idx="1">
                <c:v>2</c:v>
              </c:pt>
              <c:extLst>
                <c:ext xmlns:c15="http://schemas.microsoft.com/office/drawing/2012/chart" uri="{02D57815-91ED-43cb-92C2-25804820EDAC}">
                  <c15:autoCat val="1"/>
                </c:ext>
              </c:extLst>
            </c:strLit>
          </c:cat>
          <c:val>
            <c:numRef>
              <c:f>Sheet1!$L$57:$M$57</c:f>
              <c:numCache>
                <c:formatCode>General</c:formatCode>
                <c:ptCount val="2"/>
                <c:pt idx="0">
                  <c:v>6</c:v>
                </c:pt>
              </c:numCache>
              <c:extLst/>
            </c:numRef>
          </c:val>
          <c:extLst>
            <c:ext xmlns:c16="http://schemas.microsoft.com/office/drawing/2014/chart" uri="{C3380CC4-5D6E-409C-BE32-E72D297353CC}">
              <c16:uniqueId val="{00000003-451A-4E3D-9EE1-DD0D106F9387}"/>
            </c:ext>
          </c:extLst>
        </c:ser>
        <c:ser>
          <c:idx val="2"/>
          <c:order val="2"/>
          <c:tx>
            <c:strRef>
              <c:f>Sheet1!$K$58</c:f>
              <c:strCache>
                <c:ptCount val="1"/>
                <c:pt idx="0">
                  <c:v>Pilot D4-SR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2"/>
              <c:pt idx="0">
                <c:v>1</c:v>
              </c:pt>
              <c:pt idx="1">
                <c:v>2</c:v>
              </c:pt>
              <c:extLst>
                <c:ext xmlns:c15="http://schemas.microsoft.com/office/drawing/2012/chart" uri="{02D57815-91ED-43cb-92C2-25804820EDAC}">
                  <c15:autoCat val="1"/>
                </c:ext>
              </c:extLst>
            </c:strLit>
          </c:cat>
          <c:val>
            <c:numRef>
              <c:f>Sheet1!$L$58:$M$58</c:f>
              <c:numCache>
                <c:formatCode>General</c:formatCode>
                <c:ptCount val="2"/>
                <c:pt idx="0">
                  <c:v>4</c:v>
                </c:pt>
              </c:numCache>
              <c:extLst/>
            </c:numRef>
          </c:val>
          <c:extLst>
            <c:ext xmlns:c16="http://schemas.microsoft.com/office/drawing/2014/chart" uri="{C3380CC4-5D6E-409C-BE32-E72D297353CC}">
              <c16:uniqueId val="{00000005-451A-4E3D-9EE1-DD0D106F9387}"/>
            </c:ext>
          </c:extLst>
        </c:ser>
        <c:ser>
          <c:idx val="3"/>
          <c:order val="3"/>
          <c:tx>
            <c:strRef>
              <c:f>Sheet1!$K$59</c:f>
              <c:strCache>
                <c:ptCount val="1"/>
                <c:pt idx="0">
                  <c:v>223f - Heavy</c:v>
                </c:pt>
              </c:strCache>
            </c:strRef>
          </c:tx>
          <c:spPr>
            <a:solidFill>
              <a:schemeClr val="accent4"/>
            </a:solidFill>
            <a:ln>
              <a:noFill/>
            </a:ln>
            <a:effectLst/>
          </c:spPr>
          <c:invertIfNegative val="0"/>
          <c:dPt>
            <c:idx val="0"/>
            <c:invertIfNegative val="0"/>
            <c:bubble3D val="0"/>
            <c:extLst>
              <c:ext xmlns:c16="http://schemas.microsoft.com/office/drawing/2014/chart" uri="{C3380CC4-5D6E-409C-BE32-E72D297353CC}">
                <c16:uniqueId val="{00000007-451A-4E3D-9EE1-DD0D106F9387}"/>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2"/>
              <c:pt idx="0">
                <c:v>1</c:v>
              </c:pt>
              <c:pt idx="1">
                <c:v>2</c:v>
              </c:pt>
              <c:extLst>
                <c:ext xmlns:c15="http://schemas.microsoft.com/office/drawing/2012/chart" uri="{02D57815-91ED-43cb-92C2-25804820EDAC}">
                  <c15:autoCat val="1"/>
                </c:ext>
              </c:extLst>
            </c:strLit>
          </c:cat>
          <c:val>
            <c:numRef>
              <c:f>Sheet1!$L$59:$M$59</c:f>
              <c:numCache>
                <c:formatCode>General</c:formatCode>
                <c:ptCount val="2"/>
                <c:pt idx="0">
                  <c:v>2</c:v>
                </c:pt>
              </c:numCache>
              <c:extLst/>
            </c:numRef>
          </c:val>
          <c:extLst>
            <c:ext xmlns:c16="http://schemas.microsoft.com/office/drawing/2014/chart" uri="{C3380CC4-5D6E-409C-BE32-E72D297353CC}">
              <c16:uniqueId val="{00000008-451A-4E3D-9EE1-DD0D106F9387}"/>
            </c:ext>
          </c:extLst>
        </c:ser>
        <c:dLbls>
          <c:showLegendKey val="0"/>
          <c:showVal val="1"/>
          <c:showCatName val="0"/>
          <c:showSerName val="0"/>
          <c:showPercent val="0"/>
          <c:showBubbleSize val="0"/>
        </c:dLbls>
        <c:gapWidth val="150"/>
        <c:axId val="941369216"/>
        <c:axId val="941377088"/>
      </c:barChart>
      <c:catAx>
        <c:axId val="941369216"/>
        <c:scaling>
          <c:orientation val="minMax"/>
        </c:scaling>
        <c:delete val="1"/>
        <c:axPos val="b"/>
        <c:numFmt formatCode="General" sourceLinked="1"/>
        <c:majorTickMark val="none"/>
        <c:minorTickMark val="none"/>
        <c:tickLblPos val="nextTo"/>
        <c:crossAx val="941377088"/>
        <c:crosses val="autoZero"/>
        <c:auto val="1"/>
        <c:lblAlgn val="ctr"/>
        <c:lblOffset val="100"/>
        <c:noMultiLvlLbl val="0"/>
      </c:catAx>
      <c:valAx>
        <c:axId val="9413770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41369216"/>
        <c:crosses val="autoZero"/>
        <c:crossBetween val="between"/>
      </c:valAx>
      <c:spPr>
        <a:noFill/>
        <a:ln w="25400">
          <a:noFill/>
        </a:ln>
        <a:effectLst/>
      </c:spPr>
    </c:plotArea>
    <c:legend>
      <c:legendPos val="b"/>
      <c:layout>
        <c:manualLayout>
          <c:xMode val="edge"/>
          <c:yMode val="edge"/>
          <c:x val="0.11460007725891705"/>
          <c:y val="0.89330141795079177"/>
          <c:w val="0.71918657508726058"/>
          <c:h val="8.7496997272315066E-2"/>
        </c:manualLayout>
      </c:layout>
      <c:overlay val="0"/>
      <c:spPr>
        <a:noFill/>
        <a:ln>
          <a:noFill/>
        </a:ln>
        <a:effectLst/>
      </c:spPr>
      <c:txPr>
        <a:bodyPr rot="0" spcFirstLastPara="1" vertOverflow="ellipsis" vert="horz" wrap="square" anchor="ctr" anchorCtr="1"/>
        <a:lstStyle/>
        <a:p>
          <a:pPr>
            <a:defRPr sz="191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noFill/>
              <a:round/>
            </a:ln>
            <a:effectLst/>
          </c:spPr>
          <c:invertIfNegative val="0"/>
          <c:dPt>
            <c:idx val="0"/>
            <c:invertIfNegative val="0"/>
            <c:bubble3D val="0"/>
            <c:spPr>
              <a:solidFill>
                <a:schemeClr val="accent1"/>
              </a:solidFill>
              <a:ln w="9525" cap="flat" cmpd="sng" algn="ctr">
                <a:noFill/>
                <a:round/>
              </a:ln>
              <a:effectLst/>
            </c:spPr>
            <c:extLst>
              <c:ext xmlns:c16="http://schemas.microsoft.com/office/drawing/2014/chart" uri="{C3380CC4-5D6E-409C-BE32-E72D297353CC}">
                <c16:uniqueId val="{00000000-C122-400B-9C54-777C974D5D08}"/>
              </c:ext>
            </c:extLst>
          </c:dPt>
          <c:dPt>
            <c:idx val="1"/>
            <c:invertIfNegative val="0"/>
            <c:bubble3D val="0"/>
            <c:spPr>
              <a:solidFill>
                <a:schemeClr val="accent2"/>
              </a:solidFill>
              <a:ln w="9525" cap="flat" cmpd="sng" algn="ctr">
                <a:noFill/>
                <a:round/>
              </a:ln>
              <a:effectLst/>
            </c:spPr>
            <c:extLst>
              <c:ext xmlns:c16="http://schemas.microsoft.com/office/drawing/2014/chart" uri="{C3380CC4-5D6E-409C-BE32-E72D297353CC}">
                <c16:uniqueId val="{00000001-C122-400B-9C54-777C974D5D08}"/>
              </c:ext>
            </c:extLst>
          </c:dPt>
          <c:dPt>
            <c:idx val="2"/>
            <c:invertIfNegative val="0"/>
            <c:bubble3D val="0"/>
            <c:spPr>
              <a:solidFill>
                <a:schemeClr val="accent3"/>
              </a:solidFill>
              <a:ln w="9525" cap="flat" cmpd="sng" algn="ctr">
                <a:noFill/>
                <a:round/>
              </a:ln>
              <a:effectLst/>
            </c:spPr>
            <c:extLst>
              <c:ext xmlns:c16="http://schemas.microsoft.com/office/drawing/2014/chart" uri="{C3380CC4-5D6E-409C-BE32-E72D297353CC}">
                <c16:uniqueId val="{00000002-C122-400B-9C54-777C974D5D08}"/>
              </c:ext>
            </c:extLst>
          </c:dPt>
          <c:dPt>
            <c:idx val="3"/>
            <c:invertIfNegative val="0"/>
            <c:bubble3D val="0"/>
            <c:spPr>
              <a:solidFill>
                <a:schemeClr val="accent4"/>
              </a:solidFill>
              <a:ln w="9525" cap="flat" cmpd="sng" algn="ctr">
                <a:noFill/>
                <a:round/>
              </a:ln>
              <a:effectLst/>
            </c:spPr>
            <c:extLst>
              <c:ext xmlns:c16="http://schemas.microsoft.com/office/drawing/2014/chart" uri="{C3380CC4-5D6E-409C-BE32-E72D297353CC}">
                <c16:uniqueId val="{00000003-C122-400B-9C54-777C974D5D08}"/>
              </c:ext>
            </c:extLst>
          </c:dPt>
          <c:dPt>
            <c:idx val="4"/>
            <c:invertIfNegative val="0"/>
            <c:bubble3D val="0"/>
            <c:spPr>
              <a:solidFill>
                <a:schemeClr val="accent6"/>
              </a:solidFill>
              <a:ln w="9525" cap="flat" cmpd="sng" algn="ctr">
                <a:noFill/>
                <a:round/>
              </a:ln>
              <a:effectLst/>
            </c:spPr>
            <c:extLst>
              <c:ext xmlns:c16="http://schemas.microsoft.com/office/drawing/2014/chart" uri="{C3380CC4-5D6E-409C-BE32-E72D297353CC}">
                <c16:uniqueId val="{00000004-C122-400B-9C54-777C974D5D08}"/>
              </c:ext>
            </c:extLst>
          </c:dPt>
          <c:dPt>
            <c:idx val="5"/>
            <c:invertIfNegative val="0"/>
            <c:bubble3D val="0"/>
            <c:spPr>
              <a:solidFill>
                <a:schemeClr val="accent4">
                  <a:lumMod val="40000"/>
                  <a:lumOff val="60000"/>
                </a:schemeClr>
              </a:solidFill>
              <a:ln w="9525" cap="flat" cmpd="sng" algn="ctr">
                <a:noFill/>
                <a:round/>
              </a:ln>
              <a:effectLst/>
            </c:spPr>
            <c:extLst>
              <c:ext xmlns:c16="http://schemas.microsoft.com/office/drawing/2014/chart" uri="{C3380CC4-5D6E-409C-BE32-E72D297353CC}">
                <c16:uniqueId val="{00000005-C122-400B-9C54-777C974D5D08}"/>
              </c:ext>
            </c:extLst>
          </c:dPt>
          <c:dPt>
            <c:idx val="6"/>
            <c:invertIfNegative val="0"/>
            <c:bubble3D val="0"/>
            <c:spPr>
              <a:solidFill>
                <a:schemeClr val="accent5"/>
              </a:solidFill>
              <a:ln w="9525" cap="flat" cmpd="sng" algn="ctr">
                <a:noFill/>
                <a:round/>
              </a:ln>
              <a:effectLst/>
            </c:spPr>
            <c:extLst>
              <c:ext xmlns:c16="http://schemas.microsoft.com/office/drawing/2014/chart" uri="{C3380CC4-5D6E-409C-BE32-E72D297353CC}">
                <c16:uniqueId val="{00000006-C122-400B-9C54-777C974D5D08}"/>
              </c:ext>
            </c:extLst>
          </c:dPt>
          <c:dPt>
            <c:idx val="7"/>
            <c:invertIfNegative val="0"/>
            <c:bubble3D val="0"/>
            <c:spPr>
              <a:solidFill>
                <a:srgbClr val="F7F297"/>
              </a:solidFill>
              <a:ln w="9525" cap="flat" cmpd="sng" algn="ctr">
                <a:noFill/>
                <a:round/>
              </a:ln>
              <a:effectLst/>
            </c:spPr>
            <c:extLst>
              <c:ext xmlns:c16="http://schemas.microsoft.com/office/drawing/2014/chart" uri="{C3380CC4-5D6E-409C-BE32-E72D297353CC}">
                <c16:uniqueId val="{00000007-C122-400B-9C54-777C974D5D08}"/>
              </c:ext>
            </c:extLst>
          </c:dPt>
          <c:dPt>
            <c:idx val="8"/>
            <c:invertIfNegative val="0"/>
            <c:bubble3D val="0"/>
            <c:spPr>
              <a:solidFill>
                <a:schemeClr val="bg2">
                  <a:lumMod val="50000"/>
                </a:schemeClr>
              </a:solidFill>
              <a:ln w="9525" cap="flat" cmpd="sng" algn="ctr">
                <a:noFill/>
                <a:round/>
              </a:ln>
              <a:effectLst/>
            </c:spPr>
            <c:extLst>
              <c:ext xmlns:c16="http://schemas.microsoft.com/office/drawing/2014/chart" uri="{C3380CC4-5D6E-409C-BE32-E72D297353CC}">
                <c16:uniqueId val="{00000008-C122-400B-9C54-777C974D5D08}"/>
              </c:ext>
            </c:extLst>
          </c:dPt>
          <c:dPt>
            <c:idx val="9"/>
            <c:invertIfNegative val="0"/>
            <c:bubble3D val="0"/>
            <c:spPr>
              <a:solidFill>
                <a:schemeClr val="accent3">
                  <a:lumMod val="40000"/>
                  <a:lumOff val="60000"/>
                </a:schemeClr>
              </a:solidFill>
              <a:ln w="9525" cap="flat" cmpd="sng" algn="ctr">
                <a:noFill/>
                <a:round/>
              </a:ln>
              <a:effectLst/>
            </c:spPr>
            <c:extLst>
              <c:ext xmlns:c16="http://schemas.microsoft.com/office/drawing/2014/chart" uri="{C3380CC4-5D6E-409C-BE32-E72D297353CC}">
                <c16:uniqueId val="{00000009-C122-400B-9C54-777C974D5D08}"/>
              </c:ext>
            </c:extLst>
          </c:dPt>
          <c:dPt>
            <c:idx val="10"/>
            <c:invertIfNegative val="0"/>
            <c:bubble3D val="0"/>
            <c:spPr>
              <a:solidFill>
                <a:schemeClr val="accent2">
                  <a:lumMod val="75000"/>
                </a:schemeClr>
              </a:solidFill>
              <a:ln w="9525" cap="flat" cmpd="sng" algn="ctr">
                <a:noFill/>
                <a:round/>
              </a:ln>
              <a:effectLst/>
            </c:spPr>
            <c:extLst>
              <c:ext xmlns:c16="http://schemas.microsoft.com/office/drawing/2014/chart" uri="{C3380CC4-5D6E-409C-BE32-E72D297353CC}">
                <c16:uniqueId val="{0000000A-C122-400B-9C54-777C974D5D08}"/>
              </c:ext>
            </c:extLst>
          </c:dPt>
          <c:dLbls>
            <c:spPr>
              <a:noFill/>
              <a:ln>
                <a:noFill/>
              </a:ln>
              <a:effectLst/>
            </c:spPr>
            <c:txPr>
              <a:bodyPr rot="0" spcFirstLastPara="1" vertOverflow="ellipsis" vert="horz" wrap="square" lIns="38100" tIns="19050" rIns="38100" bIns="19050" anchor="ctr" anchorCtr="1">
                <a:spAutoFit/>
              </a:bodyPr>
              <a:lstStyle/>
              <a:p>
                <a:pPr>
                  <a:defRPr sz="1300" b="1" i="0" u="none" strike="noStrike" kern="1200" baseline="0">
                    <a:solidFill>
                      <a:schemeClr val="bg1">
                        <a:lumMod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Sheet1!$U$2:$U$12</c:f>
              <c:strCache>
                <c:ptCount val="11"/>
                <c:pt idx="0">
                  <c:v>AK</c:v>
                </c:pt>
                <c:pt idx="1">
                  <c:v>CA</c:v>
                </c:pt>
                <c:pt idx="2">
                  <c:v>CO</c:v>
                </c:pt>
                <c:pt idx="3">
                  <c:v>HI</c:v>
                </c:pt>
                <c:pt idx="4">
                  <c:v>ID</c:v>
                </c:pt>
                <c:pt idx="5">
                  <c:v>MT</c:v>
                </c:pt>
                <c:pt idx="6">
                  <c:v>ND</c:v>
                </c:pt>
                <c:pt idx="7">
                  <c:v>NV</c:v>
                </c:pt>
                <c:pt idx="8">
                  <c:v>SD</c:v>
                </c:pt>
                <c:pt idx="9">
                  <c:v>UT</c:v>
                </c:pt>
                <c:pt idx="10">
                  <c:v>WA</c:v>
                </c:pt>
              </c:strCache>
            </c:strRef>
          </c:cat>
          <c:val>
            <c:numRef>
              <c:f>Sheet1!$V$2:$V$12</c:f>
              <c:numCache>
                <c:formatCode>General</c:formatCode>
                <c:ptCount val="11"/>
                <c:pt idx="0">
                  <c:v>1</c:v>
                </c:pt>
                <c:pt idx="1">
                  <c:v>8</c:v>
                </c:pt>
                <c:pt idx="2">
                  <c:v>3</c:v>
                </c:pt>
                <c:pt idx="3">
                  <c:v>1</c:v>
                </c:pt>
                <c:pt idx="4">
                  <c:v>1</c:v>
                </c:pt>
                <c:pt idx="5">
                  <c:v>2</c:v>
                </c:pt>
                <c:pt idx="6">
                  <c:v>1</c:v>
                </c:pt>
                <c:pt idx="7">
                  <c:v>2</c:v>
                </c:pt>
                <c:pt idx="8">
                  <c:v>1</c:v>
                </c:pt>
                <c:pt idx="9">
                  <c:v>1</c:v>
                </c:pt>
                <c:pt idx="10">
                  <c:v>2</c:v>
                </c:pt>
              </c:numCache>
            </c:numRef>
          </c:val>
          <c:extLst>
            <c:ext xmlns:c16="http://schemas.microsoft.com/office/drawing/2014/chart" uri="{C3380CC4-5D6E-409C-BE32-E72D297353CC}">
              <c16:uniqueId val="{00000000-D1F7-4F0D-94F2-1EEAC40EE357}"/>
            </c:ext>
          </c:extLst>
        </c:ser>
        <c:dLbls>
          <c:dLblPos val="inEnd"/>
          <c:showLegendKey val="0"/>
          <c:showVal val="1"/>
          <c:showCatName val="0"/>
          <c:showSerName val="0"/>
          <c:showPercent val="0"/>
          <c:showBubbleSize val="0"/>
        </c:dLbls>
        <c:gapWidth val="100"/>
        <c:axId val="375550752"/>
        <c:axId val="375554032"/>
      </c:barChart>
      <c:catAx>
        <c:axId val="375550752"/>
        <c:scaling>
          <c:orientation val="minMax"/>
        </c:scaling>
        <c:delete val="0"/>
        <c:axPos val="b"/>
        <c:numFmt formatCode="General" sourceLinked="1"/>
        <c:majorTickMark val="none"/>
        <c:minorTickMark val="none"/>
        <c:tickLblPos val="nextTo"/>
        <c:spPr>
          <a:noFill/>
          <a:ln w="9525" cap="flat" cmpd="sng" algn="ctr">
            <a:solidFill>
              <a:srgbClr val="FFC000"/>
            </a:solidFill>
            <a:round/>
          </a:ln>
          <a:effectLst/>
        </c:spPr>
        <c:txPr>
          <a:bodyPr rot="-60000000" spcFirstLastPara="1" vertOverflow="ellipsis" vert="horz" wrap="square" anchor="ctr" anchorCtr="1"/>
          <a:lstStyle/>
          <a:p>
            <a:pPr>
              <a:defRPr sz="2000" b="0" i="0" u="none" strike="noStrike" kern="1200" baseline="0">
                <a:solidFill>
                  <a:schemeClr val="bg1">
                    <a:lumMod val="50000"/>
                  </a:schemeClr>
                </a:solidFill>
                <a:latin typeface="+mn-lt"/>
                <a:ea typeface="+mn-ea"/>
                <a:cs typeface="+mn-cs"/>
              </a:defRPr>
            </a:pPr>
            <a:endParaRPr lang="en-US"/>
          </a:p>
        </c:txPr>
        <c:crossAx val="375554032"/>
        <c:crosses val="autoZero"/>
        <c:auto val="1"/>
        <c:lblAlgn val="ctr"/>
        <c:lblOffset val="100"/>
        <c:noMultiLvlLbl val="0"/>
      </c:catAx>
      <c:valAx>
        <c:axId val="37555403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bg1">
                    <a:lumMod val="50000"/>
                  </a:schemeClr>
                </a:solidFill>
                <a:latin typeface="+mn-lt"/>
                <a:ea typeface="+mn-ea"/>
                <a:cs typeface="+mn-cs"/>
              </a:defRPr>
            </a:pPr>
            <a:endParaRPr lang="en-US"/>
          </a:p>
        </c:txPr>
        <c:crossAx val="37555075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2"/>
          <c:order val="0"/>
          <c:spPr>
            <a:solidFill>
              <a:schemeClr val="accent2"/>
            </a:solidFill>
            <a:ln>
              <a:solidFill>
                <a:srgbClr val="0070C0"/>
              </a:solidFill>
            </a:ln>
            <a:effectLst/>
          </c:spPr>
          <c:invertIfNegative val="0"/>
          <c:dPt>
            <c:idx val="0"/>
            <c:invertIfNegative val="0"/>
            <c:bubble3D val="0"/>
            <c:spPr>
              <a:solidFill>
                <a:schemeClr val="accent1"/>
              </a:solidFill>
              <a:ln>
                <a:solidFill>
                  <a:srgbClr val="0070C0"/>
                </a:solidFill>
              </a:ln>
              <a:effectLst/>
            </c:spPr>
            <c:extLst>
              <c:ext xmlns:c16="http://schemas.microsoft.com/office/drawing/2014/chart" uri="{C3380CC4-5D6E-409C-BE32-E72D297353CC}">
                <c16:uniqueId val="{00000000-C9BB-41A1-8164-DCC993D706D6}"/>
              </c:ext>
            </c:extLst>
          </c:dPt>
          <c:dPt>
            <c:idx val="1"/>
            <c:invertIfNegative val="0"/>
            <c:bubble3D val="0"/>
            <c:spPr>
              <a:solidFill>
                <a:schemeClr val="accent1"/>
              </a:solidFill>
              <a:ln>
                <a:solidFill>
                  <a:srgbClr val="0070C0"/>
                </a:solidFill>
              </a:ln>
              <a:effectLst/>
            </c:spPr>
            <c:extLst>
              <c:ext xmlns:c16="http://schemas.microsoft.com/office/drawing/2014/chart" uri="{C3380CC4-5D6E-409C-BE32-E72D297353CC}">
                <c16:uniqueId val="{00000001-C9BB-41A1-8164-DCC993D706D6}"/>
              </c:ext>
            </c:extLst>
          </c:dPt>
          <c:dPt>
            <c:idx val="2"/>
            <c:invertIfNegative val="0"/>
            <c:bubble3D val="0"/>
            <c:spPr>
              <a:solidFill>
                <a:schemeClr val="accent2"/>
              </a:solidFill>
              <a:ln>
                <a:noFill/>
              </a:ln>
              <a:effectLst/>
            </c:spPr>
            <c:extLst>
              <c:ext xmlns:c16="http://schemas.microsoft.com/office/drawing/2014/chart" uri="{C3380CC4-5D6E-409C-BE32-E72D297353CC}">
                <c16:uniqueId val="{00000002-C9BB-41A1-8164-DCC993D706D6}"/>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3-C9BB-41A1-8164-DCC993D706D6}"/>
              </c:ext>
            </c:extLst>
          </c:dPt>
          <c:dLbls>
            <c:dLbl>
              <c:idx val="0"/>
              <c:tx>
                <c:rich>
                  <a:bodyPr/>
                  <a:lstStyle/>
                  <a:p>
                    <a:r>
                      <a:rPr lang="en-US"/>
                      <a:t>28 Days</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manualLayout>
                      <c:w val="0.12743474167866783"/>
                      <c:h val="5.9889135709711362E-2"/>
                    </c:manualLayout>
                  </c15:layout>
                  <c15:showDataLabelsRange val="0"/>
                </c:ext>
                <c:ext xmlns:c16="http://schemas.microsoft.com/office/drawing/2014/chart" uri="{C3380CC4-5D6E-409C-BE32-E72D297353CC}">
                  <c16:uniqueId val="{00000000-C9BB-41A1-8164-DCC993D706D6}"/>
                </c:ext>
              </c:extLst>
            </c:dLbl>
            <c:dLbl>
              <c:idx val="1"/>
              <c:tx>
                <c:rich>
                  <a:bodyPr/>
                  <a:lstStyle/>
                  <a:p>
                    <a:fld id="{08D09184-A1A1-4485-BC12-E1F7C46579A4}" type="VALUE">
                      <a:rPr lang="en-US" smtClean="0"/>
                      <a:pPr/>
                      <a:t>[VALUE]</a:t>
                    </a:fld>
                    <a:r>
                      <a:rPr lang="en-US" dirty="0"/>
                      <a:t> Days</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10025336500395883"/>
                      <c:h val="5.9889135709711362E-2"/>
                    </c:manualLayout>
                  </c15:layout>
                  <c15:dlblFieldTable/>
                  <c15:showDataLabelsRange val="0"/>
                </c:ext>
                <c:ext xmlns:c16="http://schemas.microsoft.com/office/drawing/2014/chart" uri="{C3380CC4-5D6E-409C-BE32-E72D297353CC}">
                  <c16:uniqueId val="{00000001-C9BB-41A1-8164-DCC993D706D6}"/>
                </c:ext>
              </c:extLst>
            </c:dLbl>
            <c:dLbl>
              <c:idx val="2"/>
              <c:tx>
                <c:rich>
                  <a:bodyPr/>
                  <a:lstStyle/>
                  <a:p>
                    <a:fld id="{E1F56108-6494-461E-8D4E-393AC69D595F}" type="VALUE">
                      <a:rPr lang="en-US" smtClean="0"/>
                      <a:pPr/>
                      <a:t>[VALUE]</a:t>
                    </a:fld>
                    <a:r>
                      <a:rPr lang="en-US" dirty="0"/>
                      <a:t> Days</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0.10183689627870152"/>
                      <c:h val="5.9889135709711362E-2"/>
                    </c:manualLayout>
                  </c15:layout>
                  <c15:dlblFieldTable/>
                  <c15:showDataLabelsRange val="0"/>
                </c:ext>
                <c:ext xmlns:c16="http://schemas.microsoft.com/office/drawing/2014/chart" uri="{C3380CC4-5D6E-409C-BE32-E72D297353CC}">
                  <c16:uniqueId val="{00000002-C9BB-41A1-8164-DCC993D706D6}"/>
                </c:ext>
              </c:extLst>
            </c:dLbl>
            <c:dLbl>
              <c:idx val="3"/>
              <c:tx>
                <c:rich>
                  <a:bodyPr/>
                  <a:lstStyle/>
                  <a:p>
                    <a:fld id="{20E277D2-3F32-484B-88E2-8C02D300E3EC}" type="VALUE">
                      <a:rPr lang="en-US" smtClean="0"/>
                      <a:pPr/>
                      <a:t>[VALUE]</a:t>
                    </a:fld>
                    <a:r>
                      <a:rPr lang="en-US" dirty="0"/>
                      <a:t> Days</a:t>
                    </a:r>
                  </a:p>
                </c:rich>
              </c:tx>
              <c:dLblPos val="outEnd"/>
              <c:showLegendKey val="0"/>
              <c:showVal val="1"/>
              <c:showCatName val="0"/>
              <c:showSerName val="0"/>
              <c:showPercent val="0"/>
              <c:showBubbleSize val="0"/>
              <c:extLst>
                <c:ext xmlns:c15="http://schemas.microsoft.com/office/drawing/2012/chart" uri="{CE6537A1-D6FC-4f65-9D91-7224C49458BB}">
                  <c15:layout>
                    <c:manualLayout>
                      <c:w val="9.7086302454473472E-2"/>
                      <c:h val="5.9889135709711362E-2"/>
                    </c:manualLayout>
                  </c15:layout>
                  <c15:dlblFieldTable/>
                  <c15:showDataLabelsRange val="0"/>
                </c:ext>
                <c:ext xmlns:c16="http://schemas.microsoft.com/office/drawing/2014/chart" uri="{C3380CC4-5D6E-409C-BE32-E72D297353CC}">
                  <c16:uniqueId val="{00000003-C9BB-41A1-8164-DCC993D706D6}"/>
                </c:ext>
              </c:extLst>
            </c:dLbl>
            <c:spPr>
              <a:noFill/>
              <a:ln w="25612">
                <a:noFill/>
              </a:ln>
            </c:spPr>
            <c:txPr>
              <a:bodyPr rot="0" vert="horz"/>
              <a:lstStyle/>
              <a:p>
                <a:pPr>
                  <a:defRPr sz="1500" b="1" i="0" baseline="0">
                    <a:solidFill>
                      <a:srgbClr val="60606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Sheet1!$U$20:$U$23</c:f>
              <c:strCache>
                <c:ptCount val="4"/>
                <c:pt idx="0">
                  <c:v>Pilot to FC </c:v>
                </c:pt>
                <c:pt idx="1">
                  <c:v>Pilot to close</c:v>
                </c:pt>
                <c:pt idx="2">
                  <c:v>New LIHTC deal to FC</c:v>
                </c:pt>
                <c:pt idx="3">
                  <c:v>New LIHTC deal to close</c:v>
                </c:pt>
              </c:strCache>
            </c:strRef>
          </c:cat>
          <c:val>
            <c:numRef>
              <c:f>Sheet1!$X$20:$X$23</c:f>
              <c:numCache>
                <c:formatCode>General</c:formatCode>
                <c:ptCount val="4"/>
                <c:pt idx="0">
                  <c:v>28</c:v>
                </c:pt>
                <c:pt idx="1">
                  <c:v>78</c:v>
                </c:pt>
                <c:pt idx="2">
                  <c:v>63</c:v>
                </c:pt>
                <c:pt idx="3">
                  <c:v>39</c:v>
                </c:pt>
              </c:numCache>
            </c:numRef>
          </c:val>
          <c:extLst>
            <c:ext xmlns:c16="http://schemas.microsoft.com/office/drawing/2014/chart" uri="{C3380CC4-5D6E-409C-BE32-E72D297353CC}">
              <c16:uniqueId val="{00000004-C9BB-41A1-8164-DCC993D706D6}"/>
            </c:ext>
          </c:extLst>
        </c:ser>
        <c:dLbls>
          <c:showLegendKey val="0"/>
          <c:showVal val="0"/>
          <c:showCatName val="0"/>
          <c:showSerName val="0"/>
          <c:showPercent val="0"/>
          <c:showBubbleSize val="0"/>
        </c:dLbls>
        <c:gapWidth val="75"/>
        <c:overlap val="40"/>
        <c:axId val="171535056"/>
        <c:axId val="1"/>
      </c:barChart>
      <c:catAx>
        <c:axId val="171535056"/>
        <c:scaling>
          <c:orientation val="maxMin"/>
        </c:scaling>
        <c:delete val="0"/>
        <c:axPos val="l"/>
        <c:numFmt formatCode="General" sourceLinked="1"/>
        <c:majorTickMark val="none"/>
        <c:minorTickMark val="none"/>
        <c:tickLblPos val="nextTo"/>
        <c:spPr>
          <a:noFill/>
          <a:ln w="9604" cap="flat" cmpd="sng" algn="ctr">
            <a:solidFill>
              <a:schemeClr val="tx1">
                <a:lumMod val="15000"/>
                <a:lumOff val="85000"/>
              </a:schemeClr>
            </a:solidFill>
            <a:round/>
          </a:ln>
          <a:effectLst/>
        </c:spPr>
        <c:txPr>
          <a:bodyPr rot="-60000000" vert="horz"/>
          <a:lstStyle/>
          <a:p>
            <a:pPr>
              <a:defRPr b="1" i="0" baseline="0">
                <a:solidFill>
                  <a:srgbClr val="626262"/>
                </a:solidFill>
                <a:latin typeface="+mj-lt"/>
              </a:defRPr>
            </a:pPr>
            <a:endParaRPr lang="en-US"/>
          </a:p>
        </c:txPr>
        <c:crossAx val="1"/>
        <c:crosses val="autoZero"/>
        <c:auto val="1"/>
        <c:lblAlgn val="ctr"/>
        <c:lblOffset val="100"/>
        <c:noMultiLvlLbl val="0"/>
      </c:catAx>
      <c:valAx>
        <c:axId val="1"/>
        <c:scaling>
          <c:orientation val="minMax"/>
        </c:scaling>
        <c:delete val="0"/>
        <c:axPos val="t"/>
        <c:majorGridlines>
          <c:spPr>
            <a:ln w="9604" cap="flat" cmpd="sng" algn="ctr">
              <a:solidFill>
                <a:schemeClr val="tx1">
                  <a:lumMod val="15000"/>
                  <a:lumOff val="85000"/>
                </a:schemeClr>
              </a:solidFill>
              <a:round/>
            </a:ln>
            <a:effectLst/>
          </c:spPr>
        </c:majorGridlines>
        <c:numFmt formatCode="General" sourceLinked="1"/>
        <c:majorTickMark val="none"/>
        <c:minorTickMark val="none"/>
        <c:tickLblPos val="nextTo"/>
        <c:spPr>
          <a:ln w="6403">
            <a:noFill/>
          </a:ln>
        </c:spPr>
        <c:txPr>
          <a:bodyPr rot="-60000000" vert="horz"/>
          <a:lstStyle/>
          <a:p>
            <a:pPr>
              <a:defRPr baseline="0">
                <a:solidFill>
                  <a:schemeClr val="bg1">
                    <a:lumMod val="50000"/>
                  </a:schemeClr>
                </a:solidFill>
              </a:defRPr>
            </a:pPr>
            <a:endParaRPr lang="en-US"/>
          </a:p>
        </c:txPr>
        <c:crossAx val="171535056"/>
        <c:crosses val="autoZero"/>
        <c:crossBetween val="between"/>
      </c:valAx>
      <c:spPr>
        <a:noFill/>
        <a:ln w="25400">
          <a:noFill/>
        </a:ln>
      </c:spPr>
    </c:plotArea>
    <c:plotVisOnly val="1"/>
    <c:dispBlanksAs val="gap"/>
    <c:showDLblsOverMax val="0"/>
  </c:chart>
  <c:spPr>
    <a:noFill/>
    <a:ln w="9525" cap="flat" cmpd="sng" algn="ctr">
      <a:noFill/>
      <a:prstDash val="solid"/>
      <a:miter lim="800000"/>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c:spPr>
  <c:txPr>
    <a:bodyPr/>
    <a:lstStyle/>
    <a:p>
      <a:pPr>
        <a:defRPr sz="1412" baseline="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239627243564251E-2"/>
          <c:y val="3.0945982477412377E-2"/>
          <c:w val="0.88908520904583899"/>
          <c:h val="0.72964547614512199"/>
        </c:manualLayout>
      </c:layout>
      <c:barChart>
        <c:barDir val="col"/>
        <c:grouping val="clustered"/>
        <c:varyColors val="0"/>
        <c:dLbls>
          <c:dLblPos val="outEnd"/>
          <c:showLegendKey val="0"/>
          <c:showVal val="1"/>
          <c:showCatName val="0"/>
          <c:showSerName val="0"/>
          <c:showPercent val="0"/>
          <c:showBubbleSize val="0"/>
        </c:dLbls>
        <c:gapWidth val="229"/>
        <c:overlap val="-13"/>
        <c:axId val="447189088"/>
        <c:axId val="447189416"/>
      </c:barChart>
      <c:catAx>
        <c:axId val="44718908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Region</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447189416"/>
        <c:crosses val="autoZero"/>
        <c:auto val="1"/>
        <c:lblAlgn val="ctr"/>
        <c:lblOffset val="100"/>
        <c:noMultiLvlLbl val="0"/>
      </c:catAx>
      <c:valAx>
        <c:axId val="447189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t>
                </a:r>
                <a:r>
                  <a:rPr lang="en-US" baseline="0"/>
                  <a:t> Firms Issd./Reissd.</a:t>
                </a:r>
                <a:endParaRPr lang="en-US"/>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471890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1197"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33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spc="20" baseline="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3901C6-8C0F-4D17-BE61-454294CBA75C}" type="doc">
      <dgm:prSet loTypeId="urn:microsoft.com/office/officeart/2005/8/layout/default" loCatId="list" qsTypeId="urn:microsoft.com/office/officeart/2005/8/quickstyle/simple5" qsCatId="simple" csTypeId="urn:microsoft.com/office/officeart/2005/8/colors/accent0_3" csCatId="mainScheme" phldr="1"/>
      <dgm:spPr/>
      <dgm:t>
        <a:bodyPr/>
        <a:lstStyle/>
        <a:p>
          <a:endParaRPr lang="en-US"/>
        </a:p>
      </dgm:t>
    </dgm:pt>
    <dgm:pt modelId="{AC8B957A-B2F7-4D15-8206-536EF76A0B57}">
      <dgm:prSet custT="1"/>
      <dgm:spPr/>
      <dgm:t>
        <a:bodyPr/>
        <a:lstStyle/>
        <a:p>
          <a:r>
            <a:rPr lang="en-US" sz="1600" b="1" dirty="0">
              <a:solidFill>
                <a:schemeClr val="tx1"/>
              </a:solidFill>
            </a:rPr>
            <a:t>Experienced Borrower Teams</a:t>
          </a:r>
        </a:p>
      </dgm:t>
    </dgm:pt>
    <dgm:pt modelId="{ACA160A7-3203-4EEE-A4B8-DFA181005EB9}" type="parTrans" cxnId="{AACEDA39-A3C4-480D-B8CE-3325CF55CC03}">
      <dgm:prSet/>
      <dgm:spPr/>
      <dgm:t>
        <a:bodyPr/>
        <a:lstStyle/>
        <a:p>
          <a:endParaRPr lang="en-US" sz="1600"/>
        </a:p>
      </dgm:t>
    </dgm:pt>
    <dgm:pt modelId="{BAA83C52-BF1A-4125-91AA-8E9FED18D41E}" type="sibTrans" cxnId="{AACEDA39-A3C4-480D-B8CE-3325CF55CC03}">
      <dgm:prSet/>
      <dgm:spPr/>
      <dgm:t>
        <a:bodyPr/>
        <a:lstStyle/>
        <a:p>
          <a:endParaRPr lang="en-US" sz="1600"/>
        </a:p>
      </dgm:t>
    </dgm:pt>
    <dgm:pt modelId="{47B50734-1BE9-4FB6-98B0-B663B914AEF6}">
      <dgm:prSet custT="1"/>
      <dgm:spPr/>
      <dgm:t>
        <a:bodyPr/>
        <a:lstStyle/>
        <a:p>
          <a:r>
            <a:rPr lang="en-US" sz="1600" b="1" dirty="0">
              <a:solidFill>
                <a:schemeClr val="tx1"/>
              </a:solidFill>
            </a:rPr>
            <a:t>Clear 2530s</a:t>
          </a:r>
        </a:p>
      </dgm:t>
    </dgm:pt>
    <dgm:pt modelId="{2E9AA48D-C631-46BA-A73B-68D6B297671C}" type="parTrans" cxnId="{61E6A8D0-5F0D-41FC-9BC8-6486E2ABE36C}">
      <dgm:prSet/>
      <dgm:spPr/>
      <dgm:t>
        <a:bodyPr/>
        <a:lstStyle/>
        <a:p>
          <a:endParaRPr lang="en-US" sz="1600"/>
        </a:p>
      </dgm:t>
    </dgm:pt>
    <dgm:pt modelId="{533898E1-56BA-4D85-8E84-26476EB06421}" type="sibTrans" cxnId="{61E6A8D0-5F0D-41FC-9BC8-6486E2ABE36C}">
      <dgm:prSet/>
      <dgm:spPr/>
      <dgm:t>
        <a:bodyPr/>
        <a:lstStyle/>
        <a:p>
          <a:endParaRPr lang="en-US" sz="1600"/>
        </a:p>
      </dgm:t>
    </dgm:pt>
    <dgm:pt modelId="{D3A4ADD0-1A9A-4E9A-9797-BD9EFBD826B5}">
      <dgm:prSet custT="1"/>
      <dgm:spPr/>
      <dgm:t>
        <a:bodyPr/>
        <a:lstStyle/>
        <a:p>
          <a:r>
            <a:rPr lang="en-US" sz="1600" b="1" dirty="0">
              <a:solidFill>
                <a:schemeClr val="tx1"/>
              </a:solidFill>
            </a:rPr>
            <a:t>Limited environmental risk factors</a:t>
          </a:r>
        </a:p>
      </dgm:t>
    </dgm:pt>
    <dgm:pt modelId="{34FF0CD2-89DB-41E5-8C3C-2A2C9EA2DC23}" type="parTrans" cxnId="{AE85E0BE-268A-4D52-96BB-AE5F020B9126}">
      <dgm:prSet/>
      <dgm:spPr/>
      <dgm:t>
        <a:bodyPr/>
        <a:lstStyle/>
        <a:p>
          <a:endParaRPr lang="en-US" sz="1600"/>
        </a:p>
      </dgm:t>
    </dgm:pt>
    <dgm:pt modelId="{AD2D7A86-ADE7-46A9-8F95-8A0EE33DA870}" type="sibTrans" cxnId="{AE85E0BE-268A-4D52-96BB-AE5F020B9126}">
      <dgm:prSet/>
      <dgm:spPr/>
      <dgm:t>
        <a:bodyPr/>
        <a:lstStyle/>
        <a:p>
          <a:endParaRPr lang="en-US" sz="1600"/>
        </a:p>
      </dgm:t>
    </dgm:pt>
    <dgm:pt modelId="{75593931-2FAB-4CC7-9E26-59C96E5753A3}">
      <dgm:prSet custT="1"/>
      <dgm:spPr/>
      <dgm:t>
        <a:bodyPr/>
        <a:lstStyle/>
        <a:p>
          <a:r>
            <a:rPr lang="en-US" sz="1600" b="1" dirty="0">
              <a:solidFill>
                <a:schemeClr val="tx1"/>
              </a:solidFill>
            </a:rPr>
            <a:t>Evidence of LIHTC commitment</a:t>
          </a:r>
        </a:p>
      </dgm:t>
    </dgm:pt>
    <dgm:pt modelId="{DF37F746-6E5A-4DEC-ACD3-7A3C8DB3C7DE}" type="parTrans" cxnId="{2C11D535-AE0B-486E-BB96-F6766487A005}">
      <dgm:prSet/>
      <dgm:spPr/>
      <dgm:t>
        <a:bodyPr/>
        <a:lstStyle/>
        <a:p>
          <a:endParaRPr lang="en-US" sz="1600"/>
        </a:p>
      </dgm:t>
    </dgm:pt>
    <dgm:pt modelId="{3BF479D2-4D6F-4FCA-B9EE-F4DB651597A4}" type="sibTrans" cxnId="{2C11D535-AE0B-486E-BB96-F6766487A005}">
      <dgm:prSet/>
      <dgm:spPr/>
      <dgm:t>
        <a:bodyPr/>
        <a:lstStyle/>
        <a:p>
          <a:endParaRPr lang="en-US" sz="1600"/>
        </a:p>
      </dgm:t>
    </dgm:pt>
    <dgm:pt modelId="{7E3F264A-E7F6-4EBA-BE60-806D66A5FDE3}">
      <dgm:prSet custT="1"/>
      <dgm:spPr/>
      <dgm:t>
        <a:bodyPr/>
        <a:lstStyle/>
        <a:p>
          <a:r>
            <a:rPr lang="en-US" sz="1600" b="1" dirty="0">
              <a:solidFill>
                <a:schemeClr val="tx1"/>
              </a:solidFill>
            </a:rPr>
            <a:t>Maximum Loan Amount:  $25 million</a:t>
          </a:r>
        </a:p>
      </dgm:t>
    </dgm:pt>
    <dgm:pt modelId="{E4627F45-7624-47D9-BA35-CBC1B2F1729A}" type="parTrans" cxnId="{91548897-48B6-46F3-B661-78980E5A2957}">
      <dgm:prSet/>
      <dgm:spPr/>
      <dgm:t>
        <a:bodyPr/>
        <a:lstStyle/>
        <a:p>
          <a:endParaRPr lang="en-US" sz="1600"/>
        </a:p>
      </dgm:t>
    </dgm:pt>
    <dgm:pt modelId="{8DE0AF54-F1BB-42D9-A14D-63EF831DD018}" type="sibTrans" cxnId="{91548897-48B6-46F3-B661-78980E5A2957}">
      <dgm:prSet/>
      <dgm:spPr/>
      <dgm:t>
        <a:bodyPr/>
        <a:lstStyle/>
        <a:p>
          <a:endParaRPr lang="en-US" sz="1600"/>
        </a:p>
      </dgm:t>
    </dgm:pt>
    <dgm:pt modelId="{28557727-234F-42AD-BCD5-676959193F53}">
      <dgm:prSet custT="1"/>
      <dgm:spPr/>
      <dgm:t>
        <a:bodyPr/>
        <a:lstStyle/>
        <a:p>
          <a:r>
            <a:rPr lang="en-US" sz="1600" b="1" dirty="0">
              <a:solidFill>
                <a:schemeClr val="tx1"/>
              </a:solidFill>
            </a:rPr>
            <a:t>Pose limited risk (low Loan to Cost, few environmental issues)</a:t>
          </a:r>
        </a:p>
      </dgm:t>
    </dgm:pt>
    <dgm:pt modelId="{F5DF002D-394C-4E6B-8D07-13DA19624C66}" type="parTrans" cxnId="{8E8BEA76-21E5-436E-AC7A-BE247C20498C}">
      <dgm:prSet/>
      <dgm:spPr/>
      <dgm:t>
        <a:bodyPr/>
        <a:lstStyle/>
        <a:p>
          <a:endParaRPr lang="en-US" sz="1600"/>
        </a:p>
      </dgm:t>
    </dgm:pt>
    <dgm:pt modelId="{A5ADA673-9DC8-461C-9B06-AD137B6B044B}" type="sibTrans" cxnId="{8E8BEA76-21E5-436E-AC7A-BE247C20498C}">
      <dgm:prSet/>
      <dgm:spPr/>
      <dgm:t>
        <a:bodyPr/>
        <a:lstStyle/>
        <a:p>
          <a:endParaRPr lang="en-US" sz="1600"/>
        </a:p>
      </dgm:t>
    </dgm:pt>
    <dgm:pt modelId="{50577D40-1DA3-49A6-B9DD-EA5B26E491BE}">
      <dgm:prSet custT="1"/>
      <dgm:spPr/>
      <dgm:t>
        <a:bodyPr/>
        <a:lstStyle/>
        <a:p>
          <a:r>
            <a:rPr lang="en-US" sz="1600" b="1" dirty="0">
              <a:solidFill>
                <a:schemeClr val="tx1"/>
              </a:solidFill>
            </a:rPr>
            <a:t>Fast turn-around (excludes complex deals such as RAD) </a:t>
          </a:r>
        </a:p>
      </dgm:t>
    </dgm:pt>
    <dgm:pt modelId="{1ADD8A44-825D-48C0-8D75-C7072CA4949D}" type="parTrans" cxnId="{0DA75D78-D408-4C17-BA85-0C73F7E5BE2C}">
      <dgm:prSet/>
      <dgm:spPr/>
      <dgm:t>
        <a:bodyPr/>
        <a:lstStyle/>
        <a:p>
          <a:endParaRPr lang="en-US" sz="1600"/>
        </a:p>
      </dgm:t>
    </dgm:pt>
    <dgm:pt modelId="{B4BDA934-E556-4936-B8E3-76F1753CF637}" type="sibTrans" cxnId="{0DA75D78-D408-4C17-BA85-0C73F7E5BE2C}">
      <dgm:prSet/>
      <dgm:spPr/>
      <dgm:t>
        <a:bodyPr/>
        <a:lstStyle/>
        <a:p>
          <a:endParaRPr lang="en-US" sz="1600"/>
        </a:p>
      </dgm:t>
    </dgm:pt>
    <dgm:pt modelId="{4F29EC18-7EC8-41DF-A656-487C9BF7DF25}">
      <dgm:prSet custT="1"/>
      <dgm:spPr/>
      <dgm:t>
        <a:bodyPr/>
        <a:lstStyle/>
        <a:p>
          <a:r>
            <a:rPr lang="en-US" sz="1600" b="1" dirty="0">
              <a:solidFill>
                <a:schemeClr val="tx1"/>
              </a:solidFill>
            </a:rPr>
            <a:t>Subject to Concept Meeting and Loan Committee reviews</a:t>
          </a:r>
        </a:p>
      </dgm:t>
    </dgm:pt>
    <dgm:pt modelId="{DA5274F3-6328-414B-8E02-CEA1FC5EEB7E}" type="parTrans" cxnId="{AA19A324-2090-4E90-A63E-BB2450D64683}">
      <dgm:prSet/>
      <dgm:spPr/>
      <dgm:t>
        <a:bodyPr/>
        <a:lstStyle/>
        <a:p>
          <a:endParaRPr lang="en-US" sz="1600"/>
        </a:p>
      </dgm:t>
    </dgm:pt>
    <dgm:pt modelId="{CE7132F7-DC30-400D-9A77-239EF6967BDD}" type="sibTrans" cxnId="{AA19A324-2090-4E90-A63E-BB2450D64683}">
      <dgm:prSet/>
      <dgm:spPr/>
      <dgm:t>
        <a:bodyPr/>
        <a:lstStyle/>
        <a:p>
          <a:endParaRPr lang="en-US" sz="1600"/>
        </a:p>
      </dgm:t>
    </dgm:pt>
    <dgm:pt modelId="{6480CAD4-6DD1-4C42-9702-054DE9C7C5C0}" type="pres">
      <dgm:prSet presAssocID="{243901C6-8C0F-4D17-BE61-454294CBA75C}" presName="diagram" presStyleCnt="0">
        <dgm:presLayoutVars>
          <dgm:dir/>
          <dgm:resizeHandles val="exact"/>
        </dgm:presLayoutVars>
      </dgm:prSet>
      <dgm:spPr/>
    </dgm:pt>
    <dgm:pt modelId="{2DD5DB63-4487-4DD4-9C94-2781FC5B56C1}" type="pres">
      <dgm:prSet presAssocID="{AC8B957A-B2F7-4D15-8206-536EF76A0B57}" presName="node" presStyleLbl="node1" presStyleIdx="0" presStyleCnt="8">
        <dgm:presLayoutVars>
          <dgm:bulletEnabled val="1"/>
        </dgm:presLayoutVars>
      </dgm:prSet>
      <dgm:spPr/>
    </dgm:pt>
    <dgm:pt modelId="{3CF0A44F-5CA0-4E53-83ED-C14157E512F5}" type="pres">
      <dgm:prSet presAssocID="{BAA83C52-BF1A-4125-91AA-8E9FED18D41E}" presName="sibTrans" presStyleCnt="0"/>
      <dgm:spPr/>
    </dgm:pt>
    <dgm:pt modelId="{9C9D86B7-00B0-4993-8169-508150135092}" type="pres">
      <dgm:prSet presAssocID="{47B50734-1BE9-4FB6-98B0-B663B914AEF6}" presName="node" presStyleLbl="node1" presStyleIdx="1" presStyleCnt="8">
        <dgm:presLayoutVars>
          <dgm:bulletEnabled val="1"/>
        </dgm:presLayoutVars>
      </dgm:prSet>
      <dgm:spPr/>
    </dgm:pt>
    <dgm:pt modelId="{C249EC20-C0CA-44D9-9045-BBDE0A02B34F}" type="pres">
      <dgm:prSet presAssocID="{533898E1-56BA-4D85-8E84-26476EB06421}" presName="sibTrans" presStyleCnt="0"/>
      <dgm:spPr/>
    </dgm:pt>
    <dgm:pt modelId="{4F3E0E8F-A246-48C3-A3DE-CFA1554C6658}" type="pres">
      <dgm:prSet presAssocID="{D3A4ADD0-1A9A-4E9A-9797-BD9EFBD826B5}" presName="node" presStyleLbl="node1" presStyleIdx="2" presStyleCnt="8">
        <dgm:presLayoutVars>
          <dgm:bulletEnabled val="1"/>
        </dgm:presLayoutVars>
      </dgm:prSet>
      <dgm:spPr/>
    </dgm:pt>
    <dgm:pt modelId="{6F6B6AB5-490F-4AB2-9338-4B64D405D854}" type="pres">
      <dgm:prSet presAssocID="{AD2D7A86-ADE7-46A9-8F95-8A0EE33DA870}" presName="sibTrans" presStyleCnt="0"/>
      <dgm:spPr/>
    </dgm:pt>
    <dgm:pt modelId="{C88CBFA8-7948-4C32-9BA7-0BDCB82ADA6D}" type="pres">
      <dgm:prSet presAssocID="{75593931-2FAB-4CC7-9E26-59C96E5753A3}" presName="node" presStyleLbl="node1" presStyleIdx="3" presStyleCnt="8">
        <dgm:presLayoutVars>
          <dgm:bulletEnabled val="1"/>
        </dgm:presLayoutVars>
      </dgm:prSet>
      <dgm:spPr/>
    </dgm:pt>
    <dgm:pt modelId="{C7CCCE28-4E70-4F86-A994-B3E247FE7689}" type="pres">
      <dgm:prSet presAssocID="{3BF479D2-4D6F-4FCA-B9EE-F4DB651597A4}" presName="sibTrans" presStyleCnt="0"/>
      <dgm:spPr/>
    </dgm:pt>
    <dgm:pt modelId="{8F0C571F-D9EE-4E31-B6BA-922896659D79}" type="pres">
      <dgm:prSet presAssocID="{7E3F264A-E7F6-4EBA-BE60-806D66A5FDE3}" presName="node" presStyleLbl="node1" presStyleIdx="4" presStyleCnt="8" custScaleY="117601">
        <dgm:presLayoutVars>
          <dgm:bulletEnabled val="1"/>
        </dgm:presLayoutVars>
      </dgm:prSet>
      <dgm:spPr/>
    </dgm:pt>
    <dgm:pt modelId="{76E8F04F-8B40-4484-9A6C-28C2B2E001D5}" type="pres">
      <dgm:prSet presAssocID="{8DE0AF54-F1BB-42D9-A14D-63EF831DD018}" presName="sibTrans" presStyleCnt="0"/>
      <dgm:spPr/>
    </dgm:pt>
    <dgm:pt modelId="{57CC1639-5024-4EA9-87E3-C5EA5355333C}" type="pres">
      <dgm:prSet presAssocID="{28557727-234F-42AD-BCD5-676959193F53}" presName="node" presStyleLbl="node1" presStyleIdx="5" presStyleCnt="8" custScaleY="117601">
        <dgm:presLayoutVars>
          <dgm:bulletEnabled val="1"/>
        </dgm:presLayoutVars>
      </dgm:prSet>
      <dgm:spPr/>
    </dgm:pt>
    <dgm:pt modelId="{69611DB6-44BF-48BF-A222-C0D12415AB2F}" type="pres">
      <dgm:prSet presAssocID="{A5ADA673-9DC8-461C-9B06-AD137B6B044B}" presName="sibTrans" presStyleCnt="0"/>
      <dgm:spPr/>
    </dgm:pt>
    <dgm:pt modelId="{092EA0C1-A857-47D7-BC04-2306827256EC}" type="pres">
      <dgm:prSet presAssocID="{50577D40-1DA3-49A6-B9DD-EA5B26E491BE}" presName="node" presStyleLbl="node1" presStyleIdx="6" presStyleCnt="8" custScaleY="117601">
        <dgm:presLayoutVars>
          <dgm:bulletEnabled val="1"/>
        </dgm:presLayoutVars>
      </dgm:prSet>
      <dgm:spPr/>
    </dgm:pt>
    <dgm:pt modelId="{E643E4C5-AA12-4BE2-901A-8232AA7CEA06}" type="pres">
      <dgm:prSet presAssocID="{B4BDA934-E556-4936-B8E3-76F1753CF637}" presName="sibTrans" presStyleCnt="0"/>
      <dgm:spPr/>
    </dgm:pt>
    <dgm:pt modelId="{BA02C8CC-98E9-4350-87EB-2F9C9FBC6186}" type="pres">
      <dgm:prSet presAssocID="{4F29EC18-7EC8-41DF-A656-487C9BF7DF25}" presName="node" presStyleLbl="node1" presStyleIdx="7" presStyleCnt="8" custScaleY="117601">
        <dgm:presLayoutVars>
          <dgm:bulletEnabled val="1"/>
        </dgm:presLayoutVars>
      </dgm:prSet>
      <dgm:spPr/>
    </dgm:pt>
  </dgm:ptLst>
  <dgm:cxnLst>
    <dgm:cxn modelId="{327B5718-CC60-4511-A714-55FF049B5DC1}" type="presOf" srcId="{7E3F264A-E7F6-4EBA-BE60-806D66A5FDE3}" destId="{8F0C571F-D9EE-4E31-B6BA-922896659D79}" srcOrd="0" destOrd="0" presId="urn:microsoft.com/office/officeart/2005/8/layout/default"/>
    <dgm:cxn modelId="{AA19A324-2090-4E90-A63E-BB2450D64683}" srcId="{243901C6-8C0F-4D17-BE61-454294CBA75C}" destId="{4F29EC18-7EC8-41DF-A656-487C9BF7DF25}" srcOrd="7" destOrd="0" parTransId="{DA5274F3-6328-414B-8E02-CEA1FC5EEB7E}" sibTransId="{CE7132F7-DC30-400D-9A77-239EF6967BDD}"/>
    <dgm:cxn modelId="{76570026-35A1-410B-867A-F066B5C5EB48}" type="presOf" srcId="{243901C6-8C0F-4D17-BE61-454294CBA75C}" destId="{6480CAD4-6DD1-4C42-9702-054DE9C7C5C0}" srcOrd="0" destOrd="0" presId="urn:microsoft.com/office/officeart/2005/8/layout/default"/>
    <dgm:cxn modelId="{37500731-BCF0-493A-83A1-C72313D61DBD}" type="presOf" srcId="{AC8B957A-B2F7-4D15-8206-536EF76A0B57}" destId="{2DD5DB63-4487-4DD4-9C94-2781FC5B56C1}" srcOrd="0" destOrd="0" presId="urn:microsoft.com/office/officeart/2005/8/layout/default"/>
    <dgm:cxn modelId="{2C11D535-AE0B-486E-BB96-F6766487A005}" srcId="{243901C6-8C0F-4D17-BE61-454294CBA75C}" destId="{75593931-2FAB-4CC7-9E26-59C96E5753A3}" srcOrd="3" destOrd="0" parTransId="{DF37F746-6E5A-4DEC-ACD3-7A3C8DB3C7DE}" sibTransId="{3BF479D2-4D6F-4FCA-B9EE-F4DB651597A4}"/>
    <dgm:cxn modelId="{70A44A38-EB1E-4DD5-AED5-A3C7E3F167A6}" type="presOf" srcId="{50577D40-1DA3-49A6-B9DD-EA5B26E491BE}" destId="{092EA0C1-A857-47D7-BC04-2306827256EC}" srcOrd="0" destOrd="0" presId="urn:microsoft.com/office/officeart/2005/8/layout/default"/>
    <dgm:cxn modelId="{AACEDA39-A3C4-480D-B8CE-3325CF55CC03}" srcId="{243901C6-8C0F-4D17-BE61-454294CBA75C}" destId="{AC8B957A-B2F7-4D15-8206-536EF76A0B57}" srcOrd="0" destOrd="0" parTransId="{ACA160A7-3203-4EEE-A4B8-DFA181005EB9}" sibTransId="{BAA83C52-BF1A-4125-91AA-8E9FED18D41E}"/>
    <dgm:cxn modelId="{9BE45B3E-5F28-4128-9D84-7B09C2024D49}" type="presOf" srcId="{D3A4ADD0-1A9A-4E9A-9797-BD9EFBD826B5}" destId="{4F3E0E8F-A246-48C3-A3DE-CFA1554C6658}" srcOrd="0" destOrd="0" presId="urn:microsoft.com/office/officeart/2005/8/layout/default"/>
    <dgm:cxn modelId="{945E973E-881F-4B0F-B958-C2C5C8DE16E0}" type="presOf" srcId="{28557727-234F-42AD-BCD5-676959193F53}" destId="{57CC1639-5024-4EA9-87E3-C5EA5355333C}" srcOrd="0" destOrd="0" presId="urn:microsoft.com/office/officeart/2005/8/layout/default"/>
    <dgm:cxn modelId="{8E8BEA76-21E5-436E-AC7A-BE247C20498C}" srcId="{243901C6-8C0F-4D17-BE61-454294CBA75C}" destId="{28557727-234F-42AD-BCD5-676959193F53}" srcOrd="5" destOrd="0" parTransId="{F5DF002D-394C-4E6B-8D07-13DA19624C66}" sibTransId="{A5ADA673-9DC8-461C-9B06-AD137B6B044B}"/>
    <dgm:cxn modelId="{0DA75D78-D408-4C17-BA85-0C73F7E5BE2C}" srcId="{243901C6-8C0F-4D17-BE61-454294CBA75C}" destId="{50577D40-1DA3-49A6-B9DD-EA5B26E491BE}" srcOrd="6" destOrd="0" parTransId="{1ADD8A44-825D-48C0-8D75-C7072CA4949D}" sibTransId="{B4BDA934-E556-4936-B8E3-76F1753CF637}"/>
    <dgm:cxn modelId="{C36F1479-367C-404C-A8B9-414788A5E33A}" type="presOf" srcId="{47B50734-1BE9-4FB6-98B0-B663B914AEF6}" destId="{9C9D86B7-00B0-4993-8169-508150135092}" srcOrd="0" destOrd="0" presId="urn:microsoft.com/office/officeart/2005/8/layout/default"/>
    <dgm:cxn modelId="{91548897-48B6-46F3-B661-78980E5A2957}" srcId="{243901C6-8C0F-4D17-BE61-454294CBA75C}" destId="{7E3F264A-E7F6-4EBA-BE60-806D66A5FDE3}" srcOrd="4" destOrd="0" parTransId="{E4627F45-7624-47D9-BA35-CBC1B2F1729A}" sibTransId="{8DE0AF54-F1BB-42D9-A14D-63EF831DD018}"/>
    <dgm:cxn modelId="{AE85E0BE-268A-4D52-96BB-AE5F020B9126}" srcId="{243901C6-8C0F-4D17-BE61-454294CBA75C}" destId="{D3A4ADD0-1A9A-4E9A-9797-BD9EFBD826B5}" srcOrd="2" destOrd="0" parTransId="{34FF0CD2-89DB-41E5-8C3C-2A2C9EA2DC23}" sibTransId="{AD2D7A86-ADE7-46A9-8F95-8A0EE33DA870}"/>
    <dgm:cxn modelId="{61E6A8D0-5F0D-41FC-9BC8-6486E2ABE36C}" srcId="{243901C6-8C0F-4D17-BE61-454294CBA75C}" destId="{47B50734-1BE9-4FB6-98B0-B663B914AEF6}" srcOrd="1" destOrd="0" parTransId="{2E9AA48D-C631-46BA-A73B-68D6B297671C}" sibTransId="{533898E1-56BA-4D85-8E84-26476EB06421}"/>
    <dgm:cxn modelId="{72E205E1-B32C-4B29-AAB5-EC40DB6124F6}" type="presOf" srcId="{75593931-2FAB-4CC7-9E26-59C96E5753A3}" destId="{C88CBFA8-7948-4C32-9BA7-0BDCB82ADA6D}" srcOrd="0" destOrd="0" presId="urn:microsoft.com/office/officeart/2005/8/layout/default"/>
    <dgm:cxn modelId="{8BD66DE3-94AC-4125-A780-E2ECA631CDE8}" type="presOf" srcId="{4F29EC18-7EC8-41DF-A656-487C9BF7DF25}" destId="{BA02C8CC-98E9-4350-87EB-2F9C9FBC6186}" srcOrd="0" destOrd="0" presId="urn:microsoft.com/office/officeart/2005/8/layout/default"/>
    <dgm:cxn modelId="{5707F623-4FDC-4095-8420-57667E8E1117}" type="presParOf" srcId="{6480CAD4-6DD1-4C42-9702-054DE9C7C5C0}" destId="{2DD5DB63-4487-4DD4-9C94-2781FC5B56C1}" srcOrd="0" destOrd="0" presId="urn:microsoft.com/office/officeart/2005/8/layout/default"/>
    <dgm:cxn modelId="{9C2D8998-800D-426C-AB9A-DB039A04CA14}" type="presParOf" srcId="{6480CAD4-6DD1-4C42-9702-054DE9C7C5C0}" destId="{3CF0A44F-5CA0-4E53-83ED-C14157E512F5}" srcOrd="1" destOrd="0" presId="urn:microsoft.com/office/officeart/2005/8/layout/default"/>
    <dgm:cxn modelId="{2433EB11-D43A-4DDB-A1C6-DB5ED8ACF849}" type="presParOf" srcId="{6480CAD4-6DD1-4C42-9702-054DE9C7C5C0}" destId="{9C9D86B7-00B0-4993-8169-508150135092}" srcOrd="2" destOrd="0" presId="urn:microsoft.com/office/officeart/2005/8/layout/default"/>
    <dgm:cxn modelId="{80FD1D09-B7A9-4E27-AACA-030E5E8AA22F}" type="presParOf" srcId="{6480CAD4-6DD1-4C42-9702-054DE9C7C5C0}" destId="{C249EC20-C0CA-44D9-9045-BBDE0A02B34F}" srcOrd="3" destOrd="0" presId="urn:microsoft.com/office/officeart/2005/8/layout/default"/>
    <dgm:cxn modelId="{AB58379A-19FC-4C6A-B730-D1150D575584}" type="presParOf" srcId="{6480CAD4-6DD1-4C42-9702-054DE9C7C5C0}" destId="{4F3E0E8F-A246-48C3-A3DE-CFA1554C6658}" srcOrd="4" destOrd="0" presId="urn:microsoft.com/office/officeart/2005/8/layout/default"/>
    <dgm:cxn modelId="{C2186478-6640-4F53-AAE6-FB432DE75BB6}" type="presParOf" srcId="{6480CAD4-6DD1-4C42-9702-054DE9C7C5C0}" destId="{6F6B6AB5-490F-4AB2-9338-4B64D405D854}" srcOrd="5" destOrd="0" presId="urn:microsoft.com/office/officeart/2005/8/layout/default"/>
    <dgm:cxn modelId="{BFE1F7A3-8463-40F1-8199-B796BA752322}" type="presParOf" srcId="{6480CAD4-6DD1-4C42-9702-054DE9C7C5C0}" destId="{C88CBFA8-7948-4C32-9BA7-0BDCB82ADA6D}" srcOrd="6" destOrd="0" presId="urn:microsoft.com/office/officeart/2005/8/layout/default"/>
    <dgm:cxn modelId="{BCDC062E-A1BE-4AA8-986A-3AF4C97F4296}" type="presParOf" srcId="{6480CAD4-6DD1-4C42-9702-054DE9C7C5C0}" destId="{C7CCCE28-4E70-4F86-A994-B3E247FE7689}" srcOrd="7" destOrd="0" presId="urn:microsoft.com/office/officeart/2005/8/layout/default"/>
    <dgm:cxn modelId="{1C394536-2811-425F-92FC-F5E6DCF6D740}" type="presParOf" srcId="{6480CAD4-6DD1-4C42-9702-054DE9C7C5C0}" destId="{8F0C571F-D9EE-4E31-B6BA-922896659D79}" srcOrd="8" destOrd="0" presId="urn:microsoft.com/office/officeart/2005/8/layout/default"/>
    <dgm:cxn modelId="{2E01B527-6719-4432-A3D6-49DC3D3235E7}" type="presParOf" srcId="{6480CAD4-6DD1-4C42-9702-054DE9C7C5C0}" destId="{76E8F04F-8B40-4484-9A6C-28C2B2E001D5}" srcOrd="9" destOrd="0" presId="urn:microsoft.com/office/officeart/2005/8/layout/default"/>
    <dgm:cxn modelId="{C0DFC14B-71E5-413A-A163-E5554997E911}" type="presParOf" srcId="{6480CAD4-6DD1-4C42-9702-054DE9C7C5C0}" destId="{57CC1639-5024-4EA9-87E3-C5EA5355333C}" srcOrd="10" destOrd="0" presId="urn:microsoft.com/office/officeart/2005/8/layout/default"/>
    <dgm:cxn modelId="{BDE8E504-96AF-420C-84F9-935F2B261EE8}" type="presParOf" srcId="{6480CAD4-6DD1-4C42-9702-054DE9C7C5C0}" destId="{69611DB6-44BF-48BF-A222-C0D12415AB2F}" srcOrd="11" destOrd="0" presId="urn:microsoft.com/office/officeart/2005/8/layout/default"/>
    <dgm:cxn modelId="{0076C101-10AE-46A1-B056-E846CF202AD2}" type="presParOf" srcId="{6480CAD4-6DD1-4C42-9702-054DE9C7C5C0}" destId="{092EA0C1-A857-47D7-BC04-2306827256EC}" srcOrd="12" destOrd="0" presId="urn:microsoft.com/office/officeart/2005/8/layout/default"/>
    <dgm:cxn modelId="{294891AD-A38B-4A78-BF63-2EBA8A1F4A6E}" type="presParOf" srcId="{6480CAD4-6DD1-4C42-9702-054DE9C7C5C0}" destId="{E643E4C5-AA12-4BE2-901A-8232AA7CEA06}" srcOrd="13" destOrd="0" presId="urn:microsoft.com/office/officeart/2005/8/layout/default"/>
    <dgm:cxn modelId="{7D5D9AF5-E120-4B91-9DE3-70ABDD10EC28}" type="presParOf" srcId="{6480CAD4-6DD1-4C42-9702-054DE9C7C5C0}" destId="{BA02C8CC-98E9-4350-87EB-2F9C9FBC6186}"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747B4A-CFF7-448D-B345-B526F32FAF45}"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322AAEF4-8D01-46BB-B7E3-88E8836F9CC9}">
      <dgm:prSet/>
      <dgm:spPr/>
      <dgm:t>
        <a:bodyPr/>
        <a:lstStyle/>
        <a:p>
          <a:r>
            <a:rPr lang="en-US" b="1" dirty="0">
              <a:solidFill>
                <a:schemeClr val="tx1"/>
              </a:solidFill>
            </a:rPr>
            <a:t>Eligible deal types</a:t>
          </a:r>
        </a:p>
      </dgm:t>
    </dgm:pt>
    <dgm:pt modelId="{A5E089DD-6427-4BB9-BFCA-A6792A310B46}" type="parTrans" cxnId="{C0D9ECBD-01A1-4F76-98AD-85247D7ED766}">
      <dgm:prSet/>
      <dgm:spPr/>
      <dgm:t>
        <a:bodyPr/>
        <a:lstStyle/>
        <a:p>
          <a:endParaRPr lang="en-US" sz="1600" b="1">
            <a:solidFill>
              <a:schemeClr val="tx1"/>
            </a:solidFill>
          </a:endParaRPr>
        </a:p>
      </dgm:t>
    </dgm:pt>
    <dgm:pt modelId="{2E04E5B4-06ED-4D81-8F7B-A7EE6A43B049}" type="sibTrans" cxnId="{C0D9ECBD-01A1-4F76-98AD-85247D7ED766}">
      <dgm:prSet/>
      <dgm:spPr/>
      <dgm:t>
        <a:bodyPr/>
        <a:lstStyle/>
        <a:p>
          <a:endParaRPr lang="en-US" b="1">
            <a:solidFill>
              <a:schemeClr val="tx1"/>
            </a:solidFill>
          </a:endParaRPr>
        </a:p>
      </dgm:t>
    </dgm:pt>
    <dgm:pt modelId="{2A97DFF4-2F42-44E5-88F7-D8604B8F9E51}">
      <dgm:prSet/>
      <dgm:spPr/>
      <dgm:t>
        <a:bodyPr/>
        <a:lstStyle/>
        <a:p>
          <a:r>
            <a:rPr lang="en-US" b="1" dirty="0">
              <a:solidFill>
                <a:schemeClr val="tx1"/>
              </a:solidFill>
            </a:rPr>
            <a:t>9% LIHTC New Construction at 65% maximum Loan To Cost w/ rents 10% below market</a:t>
          </a:r>
        </a:p>
      </dgm:t>
    </dgm:pt>
    <dgm:pt modelId="{19B6B1B8-327E-4F20-9B91-B30D733A3B73}" type="parTrans" cxnId="{6CFDE239-3103-42BB-90F8-ED60BB51BEC9}">
      <dgm:prSet/>
      <dgm:spPr/>
      <dgm:t>
        <a:bodyPr/>
        <a:lstStyle/>
        <a:p>
          <a:endParaRPr lang="en-US" sz="1600" b="1">
            <a:solidFill>
              <a:schemeClr val="tx1"/>
            </a:solidFill>
          </a:endParaRPr>
        </a:p>
      </dgm:t>
    </dgm:pt>
    <dgm:pt modelId="{C4F83E82-C65F-4767-B183-B8A8864B9710}" type="sibTrans" cxnId="{6CFDE239-3103-42BB-90F8-ED60BB51BEC9}">
      <dgm:prSet/>
      <dgm:spPr/>
      <dgm:t>
        <a:bodyPr/>
        <a:lstStyle/>
        <a:p>
          <a:endParaRPr lang="en-US" b="1">
            <a:solidFill>
              <a:schemeClr val="tx1"/>
            </a:solidFill>
          </a:endParaRPr>
        </a:p>
      </dgm:t>
    </dgm:pt>
    <dgm:pt modelId="{F9A68D18-FA8A-4B67-B8F5-BBA19DA53B39}">
      <dgm:prSet/>
      <dgm:spPr/>
      <dgm:t>
        <a:bodyPr/>
        <a:lstStyle/>
        <a:p>
          <a:r>
            <a:rPr lang="en-US" b="1" dirty="0">
              <a:solidFill>
                <a:schemeClr val="tx1"/>
              </a:solidFill>
            </a:rPr>
            <a:t>4% or 9% LIHTC Sub Rehab. w/ Sec. 8 at 75% maximum Loan To Cost</a:t>
          </a:r>
        </a:p>
      </dgm:t>
    </dgm:pt>
    <dgm:pt modelId="{8EC51641-1AC1-4E75-919B-8B7CFA2D68FF}" type="parTrans" cxnId="{3DE9D155-1D0E-4C41-9C6A-609CA831135F}">
      <dgm:prSet/>
      <dgm:spPr/>
      <dgm:t>
        <a:bodyPr/>
        <a:lstStyle/>
        <a:p>
          <a:endParaRPr lang="en-US" sz="1600" b="1">
            <a:solidFill>
              <a:schemeClr val="tx1"/>
            </a:solidFill>
          </a:endParaRPr>
        </a:p>
      </dgm:t>
    </dgm:pt>
    <dgm:pt modelId="{45013966-E29D-48A7-8305-02DFC1255EB4}" type="sibTrans" cxnId="{3DE9D155-1D0E-4C41-9C6A-609CA831135F}">
      <dgm:prSet/>
      <dgm:spPr/>
      <dgm:t>
        <a:bodyPr/>
        <a:lstStyle/>
        <a:p>
          <a:endParaRPr lang="en-US" b="1">
            <a:solidFill>
              <a:schemeClr val="tx1"/>
            </a:solidFill>
          </a:endParaRPr>
        </a:p>
      </dgm:t>
    </dgm:pt>
    <dgm:pt modelId="{2110EF15-8486-4545-B7E9-FB65DCC33EEB}">
      <dgm:prSet/>
      <dgm:spPr/>
      <dgm:t>
        <a:bodyPr/>
        <a:lstStyle/>
        <a:p>
          <a:r>
            <a:rPr lang="en-US" b="1">
              <a:solidFill>
                <a:schemeClr val="tx1"/>
              </a:solidFill>
            </a:rPr>
            <a:t>Goal:  Close within 90 calendar days (30 day review + 60 days to close)</a:t>
          </a:r>
        </a:p>
      </dgm:t>
    </dgm:pt>
    <dgm:pt modelId="{B62DC059-DD5A-4873-8071-3A5C9A6E7D4F}" type="parTrans" cxnId="{A54C8D0C-2E00-4DA7-B577-A5DAA397D14B}">
      <dgm:prSet/>
      <dgm:spPr/>
      <dgm:t>
        <a:bodyPr/>
        <a:lstStyle/>
        <a:p>
          <a:endParaRPr lang="en-US" sz="1600" b="1">
            <a:solidFill>
              <a:schemeClr val="tx1"/>
            </a:solidFill>
          </a:endParaRPr>
        </a:p>
      </dgm:t>
    </dgm:pt>
    <dgm:pt modelId="{C71144D6-D488-4FA9-9F99-D82E9794CC51}" type="sibTrans" cxnId="{A54C8D0C-2E00-4DA7-B577-A5DAA397D14B}">
      <dgm:prSet/>
      <dgm:spPr/>
      <dgm:t>
        <a:bodyPr/>
        <a:lstStyle/>
        <a:p>
          <a:endParaRPr lang="en-US" b="1">
            <a:solidFill>
              <a:schemeClr val="tx1"/>
            </a:solidFill>
          </a:endParaRPr>
        </a:p>
      </dgm:t>
    </dgm:pt>
    <dgm:pt modelId="{D8021B29-67B3-4852-B9D0-01D4528EBE5C}">
      <dgm:prSet/>
      <dgm:spPr/>
      <dgm:t>
        <a:bodyPr/>
        <a:lstStyle/>
        <a:p>
          <a:r>
            <a:rPr lang="en-US" b="1">
              <a:solidFill>
                <a:schemeClr val="tx1"/>
              </a:solidFill>
            </a:rPr>
            <a:t>Loan underwriting, construction monitoring, and release of escrow funds will be performed by the lender.</a:t>
          </a:r>
        </a:p>
      </dgm:t>
    </dgm:pt>
    <dgm:pt modelId="{1175A154-03C9-4F75-BAC1-03B9F7E33702}" type="parTrans" cxnId="{71B6BAB6-141D-4EFD-A872-9DBF1C971A6E}">
      <dgm:prSet/>
      <dgm:spPr/>
      <dgm:t>
        <a:bodyPr/>
        <a:lstStyle/>
        <a:p>
          <a:endParaRPr lang="en-US" sz="1600" b="1">
            <a:solidFill>
              <a:schemeClr val="tx1"/>
            </a:solidFill>
          </a:endParaRPr>
        </a:p>
      </dgm:t>
    </dgm:pt>
    <dgm:pt modelId="{0D975BA9-19F6-4D13-BC26-A195DC3AB4B7}" type="sibTrans" cxnId="{71B6BAB6-141D-4EFD-A872-9DBF1C971A6E}">
      <dgm:prSet/>
      <dgm:spPr/>
      <dgm:t>
        <a:bodyPr/>
        <a:lstStyle/>
        <a:p>
          <a:endParaRPr lang="en-US" b="1">
            <a:solidFill>
              <a:schemeClr val="tx1"/>
            </a:solidFill>
          </a:endParaRPr>
        </a:p>
      </dgm:t>
    </dgm:pt>
    <dgm:pt modelId="{0EE3D42C-49A0-40B7-AD95-D34599DA20E2}">
      <dgm:prSet/>
      <dgm:spPr/>
      <dgm:t>
        <a:bodyPr/>
        <a:lstStyle/>
        <a:p>
          <a:r>
            <a:rPr lang="en-US" b="1">
              <a:solidFill>
                <a:schemeClr val="tx1"/>
              </a:solidFill>
            </a:rPr>
            <a:t>HUD will perform a </a:t>
          </a:r>
          <a:r>
            <a:rPr lang="en-US" b="1" u="sng">
              <a:solidFill>
                <a:schemeClr val="tx1"/>
              </a:solidFill>
            </a:rPr>
            <a:t>limited</a:t>
          </a:r>
          <a:r>
            <a:rPr lang="en-US" b="1">
              <a:solidFill>
                <a:schemeClr val="tx1"/>
              </a:solidFill>
            </a:rPr>
            <a:t> review of </a:t>
          </a:r>
          <a:r>
            <a:rPr lang="en-US" b="1" u="sng">
              <a:solidFill>
                <a:schemeClr val="tx1"/>
              </a:solidFill>
            </a:rPr>
            <a:t>the lender’s </a:t>
          </a:r>
          <a:r>
            <a:rPr lang="en-US" b="1">
              <a:solidFill>
                <a:schemeClr val="tx1"/>
              </a:solidFill>
            </a:rPr>
            <a:t>underwriting and will enforce statutory and regulatory requirements (i.e. environmental reviews, 2530s, Fair Housing Act compliance).</a:t>
          </a:r>
        </a:p>
      </dgm:t>
    </dgm:pt>
    <dgm:pt modelId="{C4C36841-7550-43D3-9EC1-3BA57FF278C3}" type="parTrans" cxnId="{8C755273-85D4-4D54-B00E-F9E135DA6C31}">
      <dgm:prSet/>
      <dgm:spPr/>
      <dgm:t>
        <a:bodyPr/>
        <a:lstStyle/>
        <a:p>
          <a:endParaRPr lang="en-US" sz="1600" b="1">
            <a:solidFill>
              <a:schemeClr val="tx1"/>
            </a:solidFill>
          </a:endParaRPr>
        </a:p>
      </dgm:t>
    </dgm:pt>
    <dgm:pt modelId="{157E994A-C217-49BE-9479-258D603F1E4C}" type="sibTrans" cxnId="{8C755273-85D4-4D54-B00E-F9E135DA6C31}">
      <dgm:prSet/>
      <dgm:spPr/>
      <dgm:t>
        <a:bodyPr/>
        <a:lstStyle/>
        <a:p>
          <a:endParaRPr lang="en-US" b="1">
            <a:solidFill>
              <a:schemeClr val="tx1"/>
            </a:solidFill>
          </a:endParaRPr>
        </a:p>
      </dgm:t>
    </dgm:pt>
    <dgm:pt modelId="{4AD079D4-F16E-4913-A672-EF758C441DF3}" type="pres">
      <dgm:prSet presAssocID="{E7747B4A-CFF7-448D-B345-B526F32FAF45}" presName="diagram" presStyleCnt="0">
        <dgm:presLayoutVars>
          <dgm:dir/>
          <dgm:resizeHandles val="exact"/>
        </dgm:presLayoutVars>
      </dgm:prSet>
      <dgm:spPr/>
    </dgm:pt>
    <dgm:pt modelId="{3537A1B9-98A1-4440-9435-9F070C576075}" type="pres">
      <dgm:prSet presAssocID="{322AAEF4-8D01-46BB-B7E3-88E8836F9CC9}" presName="node" presStyleLbl="node1" presStyleIdx="0" presStyleCnt="4">
        <dgm:presLayoutVars>
          <dgm:bulletEnabled val="1"/>
        </dgm:presLayoutVars>
      </dgm:prSet>
      <dgm:spPr/>
    </dgm:pt>
    <dgm:pt modelId="{DB0A2685-8D3A-4475-AF90-356F16EE1C97}" type="pres">
      <dgm:prSet presAssocID="{2E04E5B4-06ED-4D81-8F7B-A7EE6A43B049}" presName="sibTrans" presStyleCnt="0"/>
      <dgm:spPr/>
    </dgm:pt>
    <dgm:pt modelId="{777CC2A2-B87B-4FD4-8EAC-F58EA72EB3CC}" type="pres">
      <dgm:prSet presAssocID="{2110EF15-8486-4545-B7E9-FB65DCC33EEB}" presName="node" presStyleLbl="node1" presStyleIdx="1" presStyleCnt="4">
        <dgm:presLayoutVars>
          <dgm:bulletEnabled val="1"/>
        </dgm:presLayoutVars>
      </dgm:prSet>
      <dgm:spPr/>
    </dgm:pt>
    <dgm:pt modelId="{DBF9585C-44BA-4D22-9C04-1FD386C59467}" type="pres">
      <dgm:prSet presAssocID="{C71144D6-D488-4FA9-9F99-D82E9794CC51}" presName="sibTrans" presStyleCnt="0"/>
      <dgm:spPr/>
    </dgm:pt>
    <dgm:pt modelId="{1C2F2977-FFCB-45CE-8967-5A1EF359EAAA}" type="pres">
      <dgm:prSet presAssocID="{D8021B29-67B3-4852-B9D0-01D4528EBE5C}" presName="node" presStyleLbl="node1" presStyleIdx="2" presStyleCnt="4">
        <dgm:presLayoutVars>
          <dgm:bulletEnabled val="1"/>
        </dgm:presLayoutVars>
      </dgm:prSet>
      <dgm:spPr/>
    </dgm:pt>
    <dgm:pt modelId="{18E51E7B-80C3-4D4E-8AC8-845795A0557B}" type="pres">
      <dgm:prSet presAssocID="{0D975BA9-19F6-4D13-BC26-A195DC3AB4B7}" presName="sibTrans" presStyleCnt="0"/>
      <dgm:spPr/>
    </dgm:pt>
    <dgm:pt modelId="{AD757BB9-7987-4A84-9121-0A6B3F8A2755}" type="pres">
      <dgm:prSet presAssocID="{0EE3D42C-49A0-40B7-AD95-D34599DA20E2}" presName="node" presStyleLbl="node1" presStyleIdx="3" presStyleCnt="4">
        <dgm:presLayoutVars>
          <dgm:bulletEnabled val="1"/>
        </dgm:presLayoutVars>
      </dgm:prSet>
      <dgm:spPr/>
    </dgm:pt>
  </dgm:ptLst>
  <dgm:cxnLst>
    <dgm:cxn modelId="{A54C8D0C-2E00-4DA7-B577-A5DAA397D14B}" srcId="{E7747B4A-CFF7-448D-B345-B526F32FAF45}" destId="{2110EF15-8486-4545-B7E9-FB65DCC33EEB}" srcOrd="1" destOrd="0" parTransId="{B62DC059-DD5A-4873-8071-3A5C9A6E7D4F}" sibTransId="{C71144D6-D488-4FA9-9F99-D82E9794CC51}"/>
    <dgm:cxn modelId="{6CFDE239-3103-42BB-90F8-ED60BB51BEC9}" srcId="{322AAEF4-8D01-46BB-B7E3-88E8836F9CC9}" destId="{2A97DFF4-2F42-44E5-88F7-D8604B8F9E51}" srcOrd="0" destOrd="0" parTransId="{19B6B1B8-327E-4F20-9B91-B30D733A3B73}" sibTransId="{C4F83E82-C65F-4767-B183-B8A8864B9710}"/>
    <dgm:cxn modelId="{EB53163C-8EDE-4CD3-B8FC-59DC880020F0}" type="presOf" srcId="{F9A68D18-FA8A-4B67-B8F5-BBA19DA53B39}" destId="{3537A1B9-98A1-4440-9435-9F070C576075}" srcOrd="0" destOrd="2" presId="urn:microsoft.com/office/officeart/2005/8/layout/default"/>
    <dgm:cxn modelId="{8C755273-85D4-4D54-B00E-F9E135DA6C31}" srcId="{E7747B4A-CFF7-448D-B345-B526F32FAF45}" destId="{0EE3D42C-49A0-40B7-AD95-D34599DA20E2}" srcOrd="3" destOrd="0" parTransId="{C4C36841-7550-43D3-9EC1-3BA57FF278C3}" sibTransId="{157E994A-C217-49BE-9479-258D603F1E4C}"/>
    <dgm:cxn modelId="{3DE9D155-1D0E-4C41-9C6A-609CA831135F}" srcId="{322AAEF4-8D01-46BB-B7E3-88E8836F9CC9}" destId="{F9A68D18-FA8A-4B67-B8F5-BBA19DA53B39}" srcOrd="1" destOrd="0" parTransId="{8EC51641-1AC1-4E75-919B-8B7CFA2D68FF}" sibTransId="{45013966-E29D-48A7-8305-02DFC1255EB4}"/>
    <dgm:cxn modelId="{128B7079-8B78-4873-AAB2-34E471410198}" type="presOf" srcId="{D8021B29-67B3-4852-B9D0-01D4528EBE5C}" destId="{1C2F2977-FFCB-45CE-8967-5A1EF359EAAA}" srcOrd="0" destOrd="0" presId="urn:microsoft.com/office/officeart/2005/8/layout/default"/>
    <dgm:cxn modelId="{1E735688-8C16-4414-942E-26A50D8BD5A9}" type="presOf" srcId="{0EE3D42C-49A0-40B7-AD95-D34599DA20E2}" destId="{AD757BB9-7987-4A84-9121-0A6B3F8A2755}" srcOrd="0" destOrd="0" presId="urn:microsoft.com/office/officeart/2005/8/layout/default"/>
    <dgm:cxn modelId="{617DF2A6-B4B7-4366-B1F0-0084CB735BE0}" type="presOf" srcId="{322AAEF4-8D01-46BB-B7E3-88E8836F9CC9}" destId="{3537A1B9-98A1-4440-9435-9F070C576075}" srcOrd="0" destOrd="0" presId="urn:microsoft.com/office/officeart/2005/8/layout/default"/>
    <dgm:cxn modelId="{2D5863B4-6985-4BE8-A62A-1CAF15E610A5}" type="presOf" srcId="{2110EF15-8486-4545-B7E9-FB65DCC33EEB}" destId="{777CC2A2-B87B-4FD4-8EAC-F58EA72EB3CC}" srcOrd="0" destOrd="0" presId="urn:microsoft.com/office/officeart/2005/8/layout/default"/>
    <dgm:cxn modelId="{71B6BAB6-141D-4EFD-A872-9DBF1C971A6E}" srcId="{E7747B4A-CFF7-448D-B345-B526F32FAF45}" destId="{D8021B29-67B3-4852-B9D0-01D4528EBE5C}" srcOrd="2" destOrd="0" parTransId="{1175A154-03C9-4F75-BAC1-03B9F7E33702}" sibTransId="{0D975BA9-19F6-4D13-BC26-A195DC3AB4B7}"/>
    <dgm:cxn modelId="{C0D9ECBD-01A1-4F76-98AD-85247D7ED766}" srcId="{E7747B4A-CFF7-448D-B345-B526F32FAF45}" destId="{322AAEF4-8D01-46BB-B7E3-88E8836F9CC9}" srcOrd="0" destOrd="0" parTransId="{A5E089DD-6427-4BB9-BFCA-A6792A310B46}" sibTransId="{2E04E5B4-06ED-4D81-8F7B-A7EE6A43B049}"/>
    <dgm:cxn modelId="{59EE0FE9-57F2-443E-AADE-52E60447E11D}" type="presOf" srcId="{2A97DFF4-2F42-44E5-88F7-D8604B8F9E51}" destId="{3537A1B9-98A1-4440-9435-9F070C576075}" srcOrd="0" destOrd="1" presId="urn:microsoft.com/office/officeart/2005/8/layout/default"/>
    <dgm:cxn modelId="{B5CC5BF3-EF0F-49E2-BDDF-4642C951A3CF}" type="presOf" srcId="{E7747B4A-CFF7-448D-B345-B526F32FAF45}" destId="{4AD079D4-F16E-4913-A672-EF758C441DF3}" srcOrd="0" destOrd="0" presId="urn:microsoft.com/office/officeart/2005/8/layout/default"/>
    <dgm:cxn modelId="{D9C8B42D-4283-4BE2-9CD3-EAA1D40EDD38}" type="presParOf" srcId="{4AD079D4-F16E-4913-A672-EF758C441DF3}" destId="{3537A1B9-98A1-4440-9435-9F070C576075}" srcOrd="0" destOrd="0" presId="urn:microsoft.com/office/officeart/2005/8/layout/default"/>
    <dgm:cxn modelId="{389FDAE4-815B-4843-8818-22F7E9B3B6DE}" type="presParOf" srcId="{4AD079D4-F16E-4913-A672-EF758C441DF3}" destId="{DB0A2685-8D3A-4475-AF90-356F16EE1C97}" srcOrd="1" destOrd="0" presId="urn:microsoft.com/office/officeart/2005/8/layout/default"/>
    <dgm:cxn modelId="{229E5CA0-9B9E-4438-B4C8-694D87BB3C69}" type="presParOf" srcId="{4AD079D4-F16E-4913-A672-EF758C441DF3}" destId="{777CC2A2-B87B-4FD4-8EAC-F58EA72EB3CC}" srcOrd="2" destOrd="0" presId="urn:microsoft.com/office/officeart/2005/8/layout/default"/>
    <dgm:cxn modelId="{10F0E170-4FCD-4679-A8B3-BF80375977B1}" type="presParOf" srcId="{4AD079D4-F16E-4913-A672-EF758C441DF3}" destId="{DBF9585C-44BA-4D22-9C04-1FD386C59467}" srcOrd="3" destOrd="0" presId="urn:microsoft.com/office/officeart/2005/8/layout/default"/>
    <dgm:cxn modelId="{50DEC767-91E5-4571-9320-2F2049A7F9A4}" type="presParOf" srcId="{4AD079D4-F16E-4913-A672-EF758C441DF3}" destId="{1C2F2977-FFCB-45CE-8967-5A1EF359EAAA}" srcOrd="4" destOrd="0" presId="urn:microsoft.com/office/officeart/2005/8/layout/default"/>
    <dgm:cxn modelId="{21B393D6-D4C3-4511-A78E-938187038084}" type="presParOf" srcId="{4AD079D4-F16E-4913-A672-EF758C441DF3}" destId="{18E51E7B-80C3-4D4E-8AC8-845795A0557B}" srcOrd="5" destOrd="0" presId="urn:microsoft.com/office/officeart/2005/8/layout/default"/>
    <dgm:cxn modelId="{C7A045C6-2EB0-4478-B3AD-655611B63CA6}" type="presParOf" srcId="{4AD079D4-F16E-4913-A672-EF758C441DF3}" destId="{AD757BB9-7987-4A84-9121-0A6B3F8A2755}"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AFF42D-29CD-4562-906C-1A16AD488B5F}" type="doc">
      <dgm:prSet loTypeId="urn:microsoft.com/office/officeart/2005/8/layout/default" loCatId="list" qsTypeId="urn:microsoft.com/office/officeart/2005/8/quickstyle/simple3" qsCatId="simple" csTypeId="urn:microsoft.com/office/officeart/2005/8/colors/accent4_2" csCatId="accent4" phldr="1"/>
      <dgm:spPr/>
      <dgm:t>
        <a:bodyPr/>
        <a:lstStyle/>
        <a:p>
          <a:endParaRPr lang="en-US"/>
        </a:p>
      </dgm:t>
    </dgm:pt>
    <dgm:pt modelId="{7AFA50FF-0B0A-4442-AABA-C0BD3733EFEA}">
      <dgm:prSet/>
      <dgm:spPr/>
      <dgm:t>
        <a:bodyPr/>
        <a:lstStyle/>
        <a:p>
          <a:r>
            <a:rPr lang="en-US" b="1" dirty="0"/>
            <a:t>Eligible deal type</a:t>
          </a:r>
        </a:p>
      </dgm:t>
    </dgm:pt>
    <dgm:pt modelId="{716D8AFE-7019-4B07-9604-F9C5E39C8875}" type="parTrans" cxnId="{00546A06-B741-4EBD-9FF3-609DB6B03CCE}">
      <dgm:prSet/>
      <dgm:spPr/>
      <dgm:t>
        <a:bodyPr/>
        <a:lstStyle/>
        <a:p>
          <a:endParaRPr lang="en-US"/>
        </a:p>
      </dgm:t>
    </dgm:pt>
    <dgm:pt modelId="{948CE1B6-ACD7-41B3-A3D2-EB71E81A5C06}" type="sibTrans" cxnId="{00546A06-B741-4EBD-9FF3-609DB6B03CCE}">
      <dgm:prSet/>
      <dgm:spPr/>
      <dgm:t>
        <a:bodyPr/>
        <a:lstStyle/>
        <a:p>
          <a:endParaRPr lang="en-US"/>
        </a:p>
      </dgm:t>
    </dgm:pt>
    <dgm:pt modelId="{3F2F4A4B-B9B7-463A-B2A5-59008335F44D}">
      <dgm:prSet/>
      <dgm:spPr/>
      <dgm:t>
        <a:bodyPr/>
        <a:lstStyle/>
        <a:p>
          <a:r>
            <a:rPr lang="en-US" b="1" dirty="0"/>
            <a:t>4% or 9% re-syndication LIHTC sub. rehab. without Section 8 at 75% maximum Loan to Cost w/ rents 10% below market</a:t>
          </a:r>
        </a:p>
      </dgm:t>
    </dgm:pt>
    <dgm:pt modelId="{EF71AA10-9E34-49DA-A91E-1A327CC3D098}" type="parTrans" cxnId="{6A2720CA-226F-42C6-9F44-7DD891BAFB98}">
      <dgm:prSet/>
      <dgm:spPr/>
      <dgm:t>
        <a:bodyPr/>
        <a:lstStyle/>
        <a:p>
          <a:endParaRPr lang="en-US"/>
        </a:p>
      </dgm:t>
    </dgm:pt>
    <dgm:pt modelId="{BC454776-E738-4A3D-9FFA-1A221B99422C}" type="sibTrans" cxnId="{6A2720CA-226F-42C6-9F44-7DD891BAFB98}">
      <dgm:prSet/>
      <dgm:spPr/>
      <dgm:t>
        <a:bodyPr/>
        <a:lstStyle/>
        <a:p>
          <a:endParaRPr lang="en-US"/>
        </a:p>
      </dgm:t>
    </dgm:pt>
    <dgm:pt modelId="{4F9BD875-3306-4900-ACB5-D3F27F68843F}">
      <dgm:prSet/>
      <dgm:spPr/>
      <dgm:t>
        <a:bodyPr/>
        <a:lstStyle/>
        <a:p>
          <a:r>
            <a:rPr lang="en-US" b="1"/>
            <a:t>Goal:  Close within 120 calendar days (60 day review + 60 days to close)</a:t>
          </a:r>
        </a:p>
      </dgm:t>
    </dgm:pt>
    <dgm:pt modelId="{54826E30-8A34-41B1-81E3-686DEBD4483F}" type="parTrans" cxnId="{DACD1A44-A1C0-431E-B2D0-EC72F9C652AD}">
      <dgm:prSet/>
      <dgm:spPr/>
      <dgm:t>
        <a:bodyPr/>
        <a:lstStyle/>
        <a:p>
          <a:endParaRPr lang="en-US"/>
        </a:p>
      </dgm:t>
    </dgm:pt>
    <dgm:pt modelId="{093F5C30-E2E9-4E1D-BB1E-E9D762509795}" type="sibTrans" cxnId="{DACD1A44-A1C0-431E-B2D0-EC72F9C652AD}">
      <dgm:prSet/>
      <dgm:spPr/>
      <dgm:t>
        <a:bodyPr/>
        <a:lstStyle/>
        <a:p>
          <a:endParaRPr lang="en-US"/>
        </a:p>
      </dgm:t>
    </dgm:pt>
    <dgm:pt modelId="{24984CDD-8454-4C6C-B8D9-6C3DB4A77AF5}">
      <dgm:prSet/>
      <dgm:spPr/>
      <dgm:t>
        <a:bodyPr/>
        <a:lstStyle/>
        <a:p>
          <a:r>
            <a:rPr lang="en-US" b="1"/>
            <a:t>HUD will review and approve the Lender’s underwriting conclusions &amp; ensure compliance with statutory and regulatory requirements</a:t>
          </a:r>
        </a:p>
      </dgm:t>
    </dgm:pt>
    <dgm:pt modelId="{3FB775CC-71FA-472B-84B2-172111BCE886}" type="parTrans" cxnId="{7A9634F7-21D4-41D7-AABE-63342A9A3C11}">
      <dgm:prSet/>
      <dgm:spPr/>
      <dgm:t>
        <a:bodyPr/>
        <a:lstStyle/>
        <a:p>
          <a:endParaRPr lang="en-US"/>
        </a:p>
      </dgm:t>
    </dgm:pt>
    <dgm:pt modelId="{9D7718F5-E6B1-40D2-837F-EBA57C643864}" type="sibTrans" cxnId="{7A9634F7-21D4-41D7-AABE-63342A9A3C11}">
      <dgm:prSet/>
      <dgm:spPr/>
      <dgm:t>
        <a:bodyPr/>
        <a:lstStyle/>
        <a:p>
          <a:endParaRPr lang="en-US"/>
        </a:p>
      </dgm:t>
    </dgm:pt>
    <dgm:pt modelId="{17509960-1705-4682-9AE0-1695F9AE41C5}">
      <dgm:prSet/>
      <dgm:spPr/>
      <dgm:t>
        <a:bodyPr/>
        <a:lstStyle/>
        <a:p>
          <a:r>
            <a:rPr lang="en-US" b="1"/>
            <a:t>Lender will be allowed additional authority during the construction phase (approve most change orders, escrow releases)</a:t>
          </a:r>
        </a:p>
      </dgm:t>
    </dgm:pt>
    <dgm:pt modelId="{BCCF41D6-6203-43B3-B60D-7ECEDB633A36}" type="parTrans" cxnId="{CE189D88-4374-4458-B75F-87455EADDC86}">
      <dgm:prSet/>
      <dgm:spPr/>
      <dgm:t>
        <a:bodyPr/>
        <a:lstStyle/>
        <a:p>
          <a:endParaRPr lang="en-US"/>
        </a:p>
      </dgm:t>
    </dgm:pt>
    <dgm:pt modelId="{6B73EDF0-58C9-42E4-AC95-E08465F18BCD}" type="sibTrans" cxnId="{CE189D88-4374-4458-B75F-87455EADDC86}">
      <dgm:prSet/>
      <dgm:spPr/>
      <dgm:t>
        <a:bodyPr/>
        <a:lstStyle/>
        <a:p>
          <a:endParaRPr lang="en-US"/>
        </a:p>
      </dgm:t>
    </dgm:pt>
    <dgm:pt modelId="{88E30171-FB26-43B7-AA7D-1EBA76C078F1}" type="pres">
      <dgm:prSet presAssocID="{93AFF42D-29CD-4562-906C-1A16AD488B5F}" presName="diagram" presStyleCnt="0">
        <dgm:presLayoutVars>
          <dgm:dir/>
          <dgm:resizeHandles val="exact"/>
        </dgm:presLayoutVars>
      </dgm:prSet>
      <dgm:spPr/>
    </dgm:pt>
    <dgm:pt modelId="{49723C19-BE8B-42C2-B776-F89B76251169}" type="pres">
      <dgm:prSet presAssocID="{7AFA50FF-0B0A-4442-AABA-C0BD3733EFEA}" presName="node" presStyleLbl="node1" presStyleIdx="0" presStyleCnt="4">
        <dgm:presLayoutVars>
          <dgm:bulletEnabled val="1"/>
        </dgm:presLayoutVars>
      </dgm:prSet>
      <dgm:spPr/>
    </dgm:pt>
    <dgm:pt modelId="{F1A27CEB-ADF7-4D2C-9485-3C72EAA3CC9D}" type="pres">
      <dgm:prSet presAssocID="{948CE1B6-ACD7-41B3-A3D2-EB71E81A5C06}" presName="sibTrans" presStyleCnt="0"/>
      <dgm:spPr/>
    </dgm:pt>
    <dgm:pt modelId="{EA4A64DD-225C-4A5D-8D5D-B7AE44662847}" type="pres">
      <dgm:prSet presAssocID="{4F9BD875-3306-4900-ACB5-D3F27F68843F}" presName="node" presStyleLbl="node1" presStyleIdx="1" presStyleCnt="4">
        <dgm:presLayoutVars>
          <dgm:bulletEnabled val="1"/>
        </dgm:presLayoutVars>
      </dgm:prSet>
      <dgm:spPr/>
    </dgm:pt>
    <dgm:pt modelId="{FEABC0D6-60DF-43FD-9E76-A182AD53998B}" type="pres">
      <dgm:prSet presAssocID="{093F5C30-E2E9-4E1D-BB1E-E9D762509795}" presName="sibTrans" presStyleCnt="0"/>
      <dgm:spPr/>
    </dgm:pt>
    <dgm:pt modelId="{B26C61E9-360C-4DA6-997D-3E670AC5AB31}" type="pres">
      <dgm:prSet presAssocID="{24984CDD-8454-4C6C-B8D9-6C3DB4A77AF5}" presName="node" presStyleLbl="node1" presStyleIdx="2" presStyleCnt="4">
        <dgm:presLayoutVars>
          <dgm:bulletEnabled val="1"/>
        </dgm:presLayoutVars>
      </dgm:prSet>
      <dgm:spPr/>
    </dgm:pt>
    <dgm:pt modelId="{05F67957-7F82-48CC-A0E0-9193944633A5}" type="pres">
      <dgm:prSet presAssocID="{9D7718F5-E6B1-40D2-837F-EBA57C643864}" presName="sibTrans" presStyleCnt="0"/>
      <dgm:spPr/>
    </dgm:pt>
    <dgm:pt modelId="{C8C93D58-2337-4B4E-B368-07C9A586E7BF}" type="pres">
      <dgm:prSet presAssocID="{17509960-1705-4682-9AE0-1695F9AE41C5}" presName="node" presStyleLbl="node1" presStyleIdx="3" presStyleCnt="4">
        <dgm:presLayoutVars>
          <dgm:bulletEnabled val="1"/>
        </dgm:presLayoutVars>
      </dgm:prSet>
      <dgm:spPr/>
    </dgm:pt>
  </dgm:ptLst>
  <dgm:cxnLst>
    <dgm:cxn modelId="{00546A06-B741-4EBD-9FF3-609DB6B03CCE}" srcId="{93AFF42D-29CD-4562-906C-1A16AD488B5F}" destId="{7AFA50FF-0B0A-4442-AABA-C0BD3733EFEA}" srcOrd="0" destOrd="0" parTransId="{716D8AFE-7019-4B07-9604-F9C5E39C8875}" sibTransId="{948CE1B6-ACD7-41B3-A3D2-EB71E81A5C06}"/>
    <dgm:cxn modelId="{3747C75B-D79A-485C-BD2C-119AE45F75C4}" type="presOf" srcId="{3F2F4A4B-B9B7-463A-B2A5-59008335F44D}" destId="{49723C19-BE8B-42C2-B776-F89B76251169}" srcOrd="0" destOrd="1" presId="urn:microsoft.com/office/officeart/2005/8/layout/default"/>
    <dgm:cxn modelId="{DACD1A44-A1C0-431E-B2D0-EC72F9C652AD}" srcId="{93AFF42D-29CD-4562-906C-1A16AD488B5F}" destId="{4F9BD875-3306-4900-ACB5-D3F27F68843F}" srcOrd="1" destOrd="0" parTransId="{54826E30-8A34-41B1-81E3-686DEBD4483F}" sibTransId="{093F5C30-E2E9-4E1D-BB1E-E9D762509795}"/>
    <dgm:cxn modelId="{6FE1AF4C-FBEB-4476-995E-F2DC38A990F6}" type="presOf" srcId="{24984CDD-8454-4C6C-B8D9-6C3DB4A77AF5}" destId="{B26C61E9-360C-4DA6-997D-3E670AC5AB31}" srcOrd="0" destOrd="0" presId="urn:microsoft.com/office/officeart/2005/8/layout/default"/>
    <dgm:cxn modelId="{CE189D88-4374-4458-B75F-87455EADDC86}" srcId="{93AFF42D-29CD-4562-906C-1A16AD488B5F}" destId="{17509960-1705-4682-9AE0-1695F9AE41C5}" srcOrd="3" destOrd="0" parTransId="{BCCF41D6-6203-43B3-B60D-7ECEDB633A36}" sibTransId="{6B73EDF0-58C9-42E4-AC95-E08465F18BCD}"/>
    <dgm:cxn modelId="{7BD128BF-2B73-4CD6-B9C1-66A26B7DB278}" type="presOf" srcId="{4F9BD875-3306-4900-ACB5-D3F27F68843F}" destId="{EA4A64DD-225C-4A5D-8D5D-B7AE44662847}" srcOrd="0" destOrd="0" presId="urn:microsoft.com/office/officeart/2005/8/layout/default"/>
    <dgm:cxn modelId="{6A2720CA-226F-42C6-9F44-7DD891BAFB98}" srcId="{7AFA50FF-0B0A-4442-AABA-C0BD3733EFEA}" destId="{3F2F4A4B-B9B7-463A-B2A5-59008335F44D}" srcOrd="0" destOrd="0" parTransId="{EF71AA10-9E34-49DA-A91E-1A327CC3D098}" sibTransId="{BC454776-E738-4A3D-9FFA-1A221B99422C}"/>
    <dgm:cxn modelId="{A03837CB-4756-4A21-8C33-0ECC802CCBCC}" type="presOf" srcId="{17509960-1705-4682-9AE0-1695F9AE41C5}" destId="{C8C93D58-2337-4B4E-B368-07C9A586E7BF}" srcOrd="0" destOrd="0" presId="urn:microsoft.com/office/officeart/2005/8/layout/default"/>
    <dgm:cxn modelId="{C31911CD-C884-4375-BB9A-B1BF00F3EB73}" type="presOf" srcId="{93AFF42D-29CD-4562-906C-1A16AD488B5F}" destId="{88E30171-FB26-43B7-AA7D-1EBA76C078F1}" srcOrd="0" destOrd="0" presId="urn:microsoft.com/office/officeart/2005/8/layout/default"/>
    <dgm:cxn modelId="{409148D8-1E39-40C7-A88A-DCD5C9B3C7F7}" type="presOf" srcId="{7AFA50FF-0B0A-4442-AABA-C0BD3733EFEA}" destId="{49723C19-BE8B-42C2-B776-F89B76251169}" srcOrd="0" destOrd="0" presId="urn:microsoft.com/office/officeart/2005/8/layout/default"/>
    <dgm:cxn modelId="{7A9634F7-21D4-41D7-AABE-63342A9A3C11}" srcId="{93AFF42D-29CD-4562-906C-1A16AD488B5F}" destId="{24984CDD-8454-4C6C-B8D9-6C3DB4A77AF5}" srcOrd="2" destOrd="0" parTransId="{3FB775CC-71FA-472B-84B2-172111BCE886}" sibTransId="{9D7718F5-E6B1-40D2-837F-EBA57C643864}"/>
    <dgm:cxn modelId="{0F1943FB-0717-43E0-AE62-AF4DD7AD3D17}" type="presParOf" srcId="{88E30171-FB26-43B7-AA7D-1EBA76C078F1}" destId="{49723C19-BE8B-42C2-B776-F89B76251169}" srcOrd="0" destOrd="0" presId="urn:microsoft.com/office/officeart/2005/8/layout/default"/>
    <dgm:cxn modelId="{58228D02-5681-41CC-A695-48EE02F48470}" type="presParOf" srcId="{88E30171-FB26-43B7-AA7D-1EBA76C078F1}" destId="{F1A27CEB-ADF7-4D2C-9485-3C72EAA3CC9D}" srcOrd="1" destOrd="0" presId="urn:microsoft.com/office/officeart/2005/8/layout/default"/>
    <dgm:cxn modelId="{6F0BC152-A95A-4E21-976C-49F04B1B065F}" type="presParOf" srcId="{88E30171-FB26-43B7-AA7D-1EBA76C078F1}" destId="{EA4A64DD-225C-4A5D-8D5D-B7AE44662847}" srcOrd="2" destOrd="0" presId="urn:microsoft.com/office/officeart/2005/8/layout/default"/>
    <dgm:cxn modelId="{7B7582E6-4F9D-4BF5-863E-DE5A4364057A}" type="presParOf" srcId="{88E30171-FB26-43B7-AA7D-1EBA76C078F1}" destId="{FEABC0D6-60DF-43FD-9E76-A182AD53998B}" srcOrd="3" destOrd="0" presId="urn:microsoft.com/office/officeart/2005/8/layout/default"/>
    <dgm:cxn modelId="{B829810F-D9C7-46FD-9DC9-E4F0267417ED}" type="presParOf" srcId="{88E30171-FB26-43B7-AA7D-1EBA76C078F1}" destId="{B26C61E9-360C-4DA6-997D-3E670AC5AB31}" srcOrd="4" destOrd="0" presId="urn:microsoft.com/office/officeart/2005/8/layout/default"/>
    <dgm:cxn modelId="{7CC784F6-F1C5-442D-A8AE-F5CAA5683A65}" type="presParOf" srcId="{88E30171-FB26-43B7-AA7D-1EBA76C078F1}" destId="{05F67957-7F82-48CC-A0E0-9193944633A5}" srcOrd="5" destOrd="0" presId="urn:microsoft.com/office/officeart/2005/8/layout/default"/>
    <dgm:cxn modelId="{0DE7B99C-E687-42B3-BC65-F4C059CFA353}" type="presParOf" srcId="{88E30171-FB26-43B7-AA7D-1EBA76C078F1}" destId="{C8C93D58-2337-4B4E-B368-07C9A586E7BF}"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C88694-521B-4BC9-A7F4-3892A23D22FD}" type="doc">
      <dgm:prSet loTypeId="urn:microsoft.com/office/officeart/2005/8/layout/process4" loCatId="list" qsTypeId="urn:microsoft.com/office/officeart/2005/8/quickstyle/simple1" qsCatId="simple" csTypeId="urn:microsoft.com/office/officeart/2005/8/colors/colorful2" csCatId="colorful"/>
      <dgm:spPr/>
      <dgm:t>
        <a:bodyPr/>
        <a:lstStyle/>
        <a:p>
          <a:endParaRPr lang="en-US"/>
        </a:p>
      </dgm:t>
    </dgm:pt>
    <dgm:pt modelId="{ED1FBB41-9E0F-4BFC-97E9-51F4B9CBAB94}">
      <dgm:prSet custT="1"/>
      <dgm:spPr/>
      <dgm:t>
        <a:bodyPr/>
        <a:lstStyle/>
        <a:p>
          <a:r>
            <a:rPr lang="en-US" sz="1600" baseline="0"/>
            <a:t>Concept Meeting</a:t>
          </a:r>
        </a:p>
      </dgm:t>
    </dgm:pt>
    <dgm:pt modelId="{E60BFFF9-4F31-45CA-A875-5D32F0B43E0F}" type="parTrans" cxnId="{EA1BA2DA-EB23-4FDB-8883-61A0024601FA}">
      <dgm:prSet/>
      <dgm:spPr/>
      <dgm:t>
        <a:bodyPr/>
        <a:lstStyle/>
        <a:p>
          <a:endParaRPr lang="en-US"/>
        </a:p>
      </dgm:t>
    </dgm:pt>
    <dgm:pt modelId="{32DC16A3-9B0F-4D57-8EAD-D0E27A14C949}" type="sibTrans" cxnId="{EA1BA2DA-EB23-4FDB-8883-61A0024601FA}">
      <dgm:prSet/>
      <dgm:spPr/>
      <dgm:t>
        <a:bodyPr/>
        <a:lstStyle/>
        <a:p>
          <a:endParaRPr lang="en-US"/>
        </a:p>
      </dgm:t>
    </dgm:pt>
    <dgm:pt modelId="{C5B376CE-770F-4B71-8492-509B8C896205}">
      <dgm:prSet/>
      <dgm:spPr/>
      <dgm:t>
        <a:bodyPr/>
        <a:lstStyle/>
        <a:p>
          <a:pPr algn="ctr"/>
          <a:r>
            <a:rPr lang="en-US"/>
            <a:t>Underwriter and Tech Staff are assigned at concept  </a:t>
          </a:r>
        </a:p>
      </dgm:t>
    </dgm:pt>
    <dgm:pt modelId="{1572CBC0-0E6F-4E70-ADD6-4352B2E819AF}" type="parTrans" cxnId="{89D3FA96-853D-4084-99C7-5346C3B46186}">
      <dgm:prSet/>
      <dgm:spPr/>
      <dgm:t>
        <a:bodyPr/>
        <a:lstStyle/>
        <a:p>
          <a:endParaRPr lang="en-US"/>
        </a:p>
      </dgm:t>
    </dgm:pt>
    <dgm:pt modelId="{54AB64BD-1771-4024-B470-C692D15AB3F3}" type="sibTrans" cxnId="{89D3FA96-853D-4084-99C7-5346C3B46186}">
      <dgm:prSet/>
      <dgm:spPr/>
      <dgm:t>
        <a:bodyPr/>
        <a:lstStyle/>
        <a:p>
          <a:endParaRPr lang="en-US"/>
        </a:p>
      </dgm:t>
    </dgm:pt>
    <dgm:pt modelId="{91FBEC49-0C8C-49B9-B7C1-A42E790B3EEB}">
      <dgm:prSet/>
      <dgm:spPr/>
      <dgm:t>
        <a:bodyPr/>
        <a:lstStyle/>
        <a:p>
          <a:r>
            <a:rPr lang="en-US"/>
            <a:t>Encouragement / Discouragement </a:t>
          </a:r>
        </a:p>
      </dgm:t>
    </dgm:pt>
    <dgm:pt modelId="{02ADA4C6-719A-4766-B332-26DD75B9AAD1}" type="parTrans" cxnId="{6E376294-E91F-487D-8321-E892EFCBD853}">
      <dgm:prSet/>
      <dgm:spPr/>
      <dgm:t>
        <a:bodyPr/>
        <a:lstStyle/>
        <a:p>
          <a:endParaRPr lang="en-US"/>
        </a:p>
      </dgm:t>
    </dgm:pt>
    <dgm:pt modelId="{65169558-DA99-4108-B55F-2109EF418331}" type="sibTrans" cxnId="{6E376294-E91F-487D-8321-E892EFCBD853}">
      <dgm:prSet/>
      <dgm:spPr/>
      <dgm:t>
        <a:bodyPr/>
        <a:lstStyle/>
        <a:p>
          <a:endParaRPr lang="en-US"/>
        </a:p>
      </dgm:t>
    </dgm:pt>
    <dgm:pt modelId="{65482904-5723-46D2-82B8-65731E661882}">
      <dgm:prSet/>
      <dgm:spPr/>
      <dgm:t>
        <a:bodyPr/>
        <a:lstStyle/>
        <a:p>
          <a:r>
            <a:rPr lang="en-US"/>
            <a:t>Placed into Processing</a:t>
          </a:r>
        </a:p>
      </dgm:t>
    </dgm:pt>
    <dgm:pt modelId="{BDB99BBC-6AC4-4C4B-9D20-08AA015B2808}" type="parTrans" cxnId="{992EFD73-2823-4283-B7A3-F80352AD94C8}">
      <dgm:prSet/>
      <dgm:spPr/>
      <dgm:t>
        <a:bodyPr/>
        <a:lstStyle/>
        <a:p>
          <a:endParaRPr lang="en-US"/>
        </a:p>
      </dgm:t>
    </dgm:pt>
    <dgm:pt modelId="{50488383-EE40-4B2F-9F39-6D763B4A0D6D}" type="sibTrans" cxnId="{992EFD73-2823-4283-B7A3-F80352AD94C8}">
      <dgm:prSet/>
      <dgm:spPr/>
      <dgm:t>
        <a:bodyPr/>
        <a:lstStyle/>
        <a:p>
          <a:endParaRPr lang="en-US"/>
        </a:p>
      </dgm:t>
    </dgm:pt>
    <dgm:pt modelId="{F2D792C1-6AC8-4307-9277-2FE00BD7BB6E}">
      <dgm:prSet/>
      <dgm:spPr/>
      <dgm:t>
        <a:bodyPr/>
        <a:lstStyle/>
        <a:p>
          <a:r>
            <a:rPr lang="en-US"/>
            <a:t>National LIHTC LC / Regional LC Review</a:t>
          </a:r>
        </a:p>
      </dgm:t>
    </dgm:pt>
    <dgm:pt modelId="{4F37F584-D7A3-41C9-AAF7-B37FDEE026BC}" type="parTrans" cxnId="{759F6DB7-1DBC-477B-80CF-9243FA454728}">
      <dgm:prSet/>
      <dgm:spPr/>
      <dgm:t>
        <a:bodyPr/>
        <a:lstStyle/>
        <a:p>
          <a:endParaRPr lang="en-US"/>
        </a:p>
      </dgm:t>
    </dgm:pt>
    <dgm:pt modelId="{57BE2432-E901-47E6-BEA4-64B97E50259F}" type="sibTrans" cxnId="{759F6DB7-1DBC-477B-80CF-9243FA454728}">
      <dgm:prSet/>
      <dgm:spPr/>
      <dgm:t>
        <a:bodyPr/>
        <a:lstStyle/>
        <a:p>
          <a:endParaRPr lang="en-US"/>
        </a:p>
      </dgm:t>
    </dgm:pt>
    <dgm:pt modelId="{5CA38AA0-3530-4BFB-8443-619499C0D7F3}">
      <dgm:prSet/>
      <dgm:spPr/>
      <dgm:t>
        <a:bodyPr/>
        <a:lstStyle/>
        <a:p>
          <a:r>
            <a:rPr lang="en-US"/>
            <a:t>Firm Commitment Issuance </a:t>
          </a:r>
        </a:p>
      </dgm:t>
    </dgm:pt>
    <dgm:pt modelId="{922C6A1D-B1AD-46E1-ACEF-27E9CF72C233}" type="parTrans" cxnId="{D2E34344-C1C3-4EEB-94B7-76B34E981A2F}">
      <dgm:prSet/>
      <dgm:spPr/>
      <dgm:t>
        <a:bodyPr/>
        <a:lstStyle/>
        <a:p>
          <a:endParaRPr lang="en-US"/>
        </a:p>
      </dgm:t>
    </dgm:pt>
    <dgm:pt modelId="{A805C498-147C-4749-8DB5-DC6357F7444B}" type="sibTrans" cxnId="{D2E34344-C1C3-4EEB-94B7-76B34E981A2F}">
      <dgm:prSet/>
      <dgm:spPr/>
      <dgm:t>
        <a:bodyPr/>
        <a:lstStyle/>
        <a:p>
          <a:endParaRPr lang="en-US"/>
        </a:p>
      </dgm:t>
    </dgm:pt>
    <dgm:pt modelId="{96BEA39A-6F14-4E03-8054-6F59D37F51D1}">
      <dgm:prSet/>
      <dgm:spPr/>
      <dgm:t>
        <a:bodyPr/>
        <a:lstStyle/>
        <a:p>
          <a:r>
            <a:rPr lang="en-US"/>
            <a:t>Closing Kickoff </a:t>
          </a:r>
        </a:p>
      </dgm:t>
    </dgm:pt>
    <dgm:pt modelId="{B8738937-58F7-4D7B-9889-8D12C837C99B}" type="parTrans" cxnId="{25B22286-C0B5-4F8D-BEA0-736D6D22AC41}">
      <dgm:prSet/>
      <dgm:spPr/>
      <dgm:t>
        <a:bodyPr/>
        <a:lstStyle/>
        <a:p>
          <a:endParaRPr lang="en-US"/>
        </a:p>
      </dgm:t>
    </dgm:pt>
    <dgm:pt modelId="{BEA99CEC-BF07-42E3-BA8D-BFA16CDB1F51}" type="sibTrans" cxnId="{25B22286-C0B5-4F8D-BEA0-736D6D22AC41}">
      <dgm:prSet/>
      <dgm:spPr/>
      <dgm:t>
        <a:bodyPr/>
        <a:lstStyle/>
        <a:p>
          <a:endParaRPr lang="en-US"/>
        </a:p>
      </dgm:t>
    </dgm:pt>
    <dgm:pt modelId="{4277DF48-1D6F-4B51-B0A1-C6AF19848901}" type="pres">
      <dgm:prSet presAssocID="{95C88694-521B-4BC9-A7F4-3892A23D22FD}" presName="Name0" presStyleCnt="0">
        <dgm:presLayoutVars>
          <dgm:dir/>
          <dgm:animLvl val="lvl"/>
          <dgm:resizeHandles val="exact"/>
        </dgm:presLayoutVars>
      </dgm:prSet>
      <dgm:spPr/>
    </dgm:pt>
    <dgm:pt modelId="{A93FDD98-610E-4CEF-A96E-FB80690FF27C}" type="pres">
      <dgm:prSet presAssocID="{96BEA39A-6F14-4E03-8054-6F59D37F51D1}" presName="boxAndChildren" presStyleCnt="0"/>
      <dgm:spPr/>
    </dgm:pt>
    <dgm:pt modelId="{5E836A75-69B5-4F0C-9205-6F09018FCA75}" type="pres">
      <dgm:prSet presAssocID="{96BEA39A-6F14-4E03-8054-6F59D37F51D1}" presName="parentTextBox" presStyleLbl="node1" presStyleIdx="0" presStyleCnt="6"/>
      <dgm:spPr/>
    </dgm:pt>
    <dgm:pt modelId="{3D7E735E-03FA-44B2-88CF-692A78D4F6E1}" type="pres">
      <dgm:prSet presAssocID="{A805C498-147C-4749-8DB5-DC6357F7444B}" presName="sp" presStyleCnt="0"/>
      <dgm:spPr/>
    </dgm:pt>
    <dgm:pt modelId="{9EFFFD00-B717-4F23-8EB5-1F2074A2DC29}" type="pres">
      <dgm:prSet presAssocID="{5CA38AA0-3530-4BFB-8443-619499C0D7F3}" presName="arrowAndChildren" presStyleCnt="0"/>
      <dgm:spPr/>
    </dgm:pt>
    <dgm:pt modelId="{4A6269F4-7899-4C6C-B55E-22E1B25E7DB3}" type="pres">
      <dgm:prSet presAssocID="{5CA38AA0-3530-4BFB-8443-619499C0D7F3}" presName="parentTextArrow" presStyleLbl="node1" presStyleIdx="1" presStyleCnt="6"/>
      <dgm:spPr/>
    </dgm:pt>
    <dgm:pt modelId="{52828C91-0AF5-444C-9A44-5BA955CB7E2E}" type="pres">
      <dgm:prSet presAssocID="{57BE2432-E901-47E6-BEA4-64B97E50259F}" presName="sp" presStyleCnt="0"/>
      <dgm:spPr/>
    </dgm:pt>
    <dgm:pt modelId="{316F92BC-9F73-4048-A3DE-613B4E9501DD}" type="pres">
      <dgm:prSet presAssocID="{F2D792C1-6AC8-4307-9277-2FE00BD7BB6E}" presName="arrowAndChildren" presStyleCnt="0"/>
      <dgm:spPr/>
    </dgm:pt>
    <dgm:pt modelId="{17718597-23FD-4687-9999-0BD887B1E175}" type="pres">
      <dgm:prSet presAssocID="{F2D792C1-6AC8-4307-9277-2FE00BD7BB6E}" presName="parentTextArrow" presStyleLbl="node1" presStyleIdx="2" presStyleCnt="6"/>
      <dgm:spPr/>
    </dgm:pt>
    <dgm:pt modelId="{FCF570B1-7B65-41D0-AEAA-8126F44DF6FF}" type="pres">
      <dgm:prSet presAssocID="{50488383-EE40-4B2F-9F39-6D763B4A0D6D}" presName="sp" presStyleCnt="0"/>
      <dgm:spPr/>
    </dgm:pt>
    <dgm:pt modelId="{F5ABAFDC-7A9E-4D24-8C2B-D38B55E5D6BA}" type="pres">
      <dgm:prSet presAssocID="{65482904-5723-46D2-82B8-65731E661882}" presName="arrowAndChildren" presStyleCnt="0"/>
      <dgm:spPr/>
    </dgm:pt>
    <dgm:pt modelId="{B33397C0-4475-41E0-A8E4-79E1686657CA}" type="pres">
      <dgm:prSet presAssocID="{65482904-5723-46D2-82B8-65731E661882}" presName="parentTextArrow" presStyleLbl="node1" presStyleIdx="3" presStyleCnt="6"/>
      <dgm:spPr/>
    </dgm:pt>
    <dgm:pt modelId="{BEDAF1A9-D0CC-4895-8A19-2C425B4389C2}" type="pres">
      <dgm:prSet presAssocID="{65169558-DA99-4108-B55F-2109EF418331}" presName="sp" presStyleCnt="0"/>
      <dgm:spPr/>
    </dgm:pt>
    <dgm:pt modelId="{54EAEAB5-CCF6-41E4-B765-CB16F8E2FF87}" type="pres">
      <dgm:prSet presAssocID="{91FBEC49-0C8C-49B9-B7C1-A42E790B3EEB}" presName="arrowAndChildren" presStyleCnt="0"/>
      <dgm:spPr/>
    </dgm:pt>
    <dgm:pt modelId="{172E2BE4-744E-41DA-8D97-806281C42083}" type="pres">
      <dgm:prSet presAssocID="{91FBEC49-0C8C-49B9-B7C1-A42E790B3EEB}" presName="parentTextArrow" presStyleLbl="node1" presStyleIdx="4" presStyleCnt="6"/>
      <dgm:spPr/>
    </dgm:pt>
    <dgm:pt modelId="{E604991E-4AA6-442E-90CF-D070FC92704E}" type="pres">
      <dgm:prSet presAssocID="{32DC16A3-9B0F-4D57-8EAD-D0E27A14C949}" presName="sp" presStyleCnt="0"/>
      <dgm:spPr/>
    </dgm:pt>
    <dgm:pt modelId="{A3AE56A8-1C74-4D82-9B80-86E9C72BACB0}" type="pres">
      <dgm:prSet presAssocID="{ED1FBB41-9E0F-4BFC-97E9-51F4B9CBAB94}" presName="arrowAndChildren" presStyleCnt="0"/>
      <dgm:spPr/>
    </dgm:pt>
    <dgm:pt modelId="{E6F7A98F-A216-4C1D-B290-35F61EBB4AC5}" type="pres">
      <dgm:prSet presAssocID="{ED1FBB41-9E0F-4BFC-97E9-51F4B9CBAB94}" presName="parentTextArrow" presStyleLbl="node1" presStyleIdx="4" presStyleCnt="6"/>
      <dgm:spPr/>
    </dgm:pt>
    <dgm:pt modelId="{0CB252F3-DF82-42B0-B878-7B012C84C65F}" type="pres">
      <dgm:prSet presAssocID="{ED1FBB41-9E0F-4BFC-97E9-51F4B9CBAB94}" presName="arrow" presStyleLbl="node1" presStyleIdx="5" presStyleCnt="6"/>
      <dgm:spPr/>
    </dgm:pt>
    <dgm:pt modelId="{07B2C1F9-5547-4F4A-85E5-F781065BCA5B}" type="pres">
      <dgm:prSet presAssocID="{ED1FBB41-9E0F-4BFC-97E9-51F4B9CBAB94}" presName="descendantArrow" presStyleCnt="0"/>
      <dgm:spPr/>
    </dgm:pt>
    <dgm:pt modelId="{1B3569CB-D21B-4907-B8B8-A82E34CB8A3C}" type="pres">
      <dgm:prSet presAssocID="{C5B376CE-770F-4B71-8492-509B8C896205}" presName="childTextArrow" presStyleLbl="fgAccFollowNode1" presStyleIdx="0" presStyleCnt="1">
        <dgm:presLayoutVars>
          <dgm:bulletEnabled val="1"/>
        </dgm:presLayoutVars>
      </dgm:prSet>
      <dgm:spPr/>
    </dgm:pt>
  </dgm:ptLst>
  <dgm:cxnLst>
    <dgm:cxn modelId="{1650F00D-5507-4E7B-A380-F1CCC22E6B50}" type="presOf" srcId="{ED1FBB41-9E0F-4BFC-97E9-51F4B9CBAB94}" destId="{0CB252F3-DF82-42B0-B878-7B012C84C65F}" srcOrd="1" destOrd="0" presId="urn:microsoft.com/office/officeart/2005/8/layout/process4"/>
    <dgm:cxn modelId="{37CA2D3A-84D5-4E4C-86B2-4658DEA0DB27}" type="presOf" srcId="{5CA38AA0-3530-4BFB-8443-619499C0D7F3}" destId="{4A6269F4-7899-4C6C-B55E-22E1B25E7DB3}" srcOrd="0" destOrd="0" presId="urn:microsoft.com/office/officeart/2005/8/layout/process4"/>
    <dgm:cxn modelId="{E0903E3D-CCDE-4102-BCB3-4E60B43C2AC2}" type="presOf" srcId="{95C88694-521B-4BC9-A7F4-3892A23D22FD}" destId="{4277DF48-1D6F-4B51-B0A1-C6AF19848901}" srcOrd="0" destOrd="0" presId="urn:microsoft.com/office/officeart/2005/8/layout/process4"/>
    <dgm:cxn modelId="{D2E34344-C1C3-4EEB-94B7-76B34E981A2F}" srcId="{95C88694-521B-4BC9-A7F4-3892A23D22FD}" destId="{5CA38AA0-3530-4BFB-8443-619499C0D7F3}" srcOrd="4" destOrd="0" parTransId="{922C6A1D-B1AD-46E1-ACEF-27E9CF72C233}" sibTransId="{A805C498-147C-4749-8DB5-DC6357F7444B}"/>
    <dgm:cxn modelId="{5EF30C47-0898-44D7-A59A-C3D83A65C662}" type="presOf" srcId="{91FBEC49-0C8C-49B9-B7C1-A42E790B3EEB}" destId="{172E2BE4-744E-41DA-8D97-806281C42083}" srcOrd="0" destOrd="0" presId="urn:microsoft.com/office/officeart/2005/8/layout/process4"/>
    <dgm:cxn modelId="{33F02649-0AA0-4D20-869A-C919D366B7DD}" type="presOf" srcId="{ED1FBB41-9E0F-4BFC-97E9-51F4B9CBAB94}" destId="{E6F7A98F-A216-4C1D-B290-35F61EBB4AC5}" srcOrd="0" destOrd="0" presId="urn:microsoft.com/office/officeart/2005/8/layout/process4"/>
    <dgm:cxn modelId="{992EFD73-2823-4283-B7A3-F80352AD94C8}" srcId="{95C88694-521B-4BC9-A7F4-3892A23D22FD}" destId="{65482904-5723-46D2-82B8-65731E661882}" srcOrd="2" destOrd="0" parTransId="{BDB99BBC-6AC4-4C4B-9D20-08AA015B2808}" sibTransId="{50488383-EE40-4B2F-9F39-6D763B4A0D6D}"/>
    <dgm:cxn modelId="{74587575-6762-44E9-A934-E9DC5226799A}" type="presOf" srcId="{C5B376CE-770F-4B71-8492-509B8C896205}" destId="{1B3569CB-D21B-4907-B8B8-A82E34CB8A3C}" srcOrd="0" destOrd="0" presId="urn:microsoft.com/office/officeart/2005/8/layout/process4"/>
    <dgm:cxn modelId="{25B22286-C0B5-4F8D-BEA0-736D6D22AC41}" srcId="{95C88694-521B-4BC9-A7F4-3892A23D22FD}" destId="{96BEA39A-6F14-4E03-8054-6F59D37F51D1}" srcOrd="5" destOrd="0" parTransId="{B8738937-58F7-4D7B-9889-8D12C837C99B}" sibTransId="{BEA99CEC-BF07-42E3-BA8D-BFA16CDB1F51}"/>
    <dgm:cxn modelId="{4F168A86-9E1B-482E-83F3-BA707AF3FC10}" type="presOf" srcId="{65482904-5723-46D2-82B8-65731E661882}" destId="{B33397C0-4475-41E0-A8E4-79E1686657CA}" srcOrd="0" destOrd="0" presId="urn:microsoft.com/office/officeart/2005/8/layout/process4"/>
    <dgm:cxn modelId="{6E376294-E91F-487D-8321-E892EFCBD853}" srcId="{95C88694-521B-4BC9-A7F4-3892A23D22FD}" destId="{91FBEC49-0C8C-49B9-B7C1-A42E790B3EEB}" srcOrd="1" destOrd="0" parTransId="{02ADA4C6-719A-4766-B332-26DD75B9AAD1}" sibTransId="{65169558-DA99-4108-B55F-2109EF418331}"/>
    <dgm:cxn modelId="{89D3FA96-853D-4084-99C7-5346C3B46186}" srcId="{ED1FBB41-9E0F-4BFC-97E9-51F4B9CBAB94}" destId="{C5B376CE-770F-4B71-8492-509B8C896205}" srcOrd="0" destOrd="0" parTransId="{1572CBC0-0E6F-4E70-ADD6-4352B2E819AF}" sibTransId="{54AB64BD-1771-4024-B470-C692D15AB3F3}"/>
    <dgm:cxn modelId="{407495A9-6075-4BD2-88D8-8C75A30B6F46}" type="presOf" srcId="{96BEA39A-6F14-4E03-8054-6F59D37F51D1}" destId="{5E836A75-69B5-4F0C-9205-6F09018FCA75}" srcOrd="0" destOrd="0" presId="urn:microsoft.com/office/officeart/2005/8/layout/process4"/>
    <dgm:cxn modelId="{759F6DB7-1DBC-477B-80CF-9243FA454728}" srcId="{95C88694-521B-4BC9-A7F4-3892A23D22FD}" destId="{F2D792C1-6AC8-4307-9277-2FE00BD7BB6E}" srcOrd="3" destOrd="0" parTransId="{4F37F584-D7A3-41C9-AAF7-B37FDEE026BC}" sibTransId="{57BE2432-E901-47E6-BEA4-64B97E50259F}"/>
    <dgm:cxn modelId="{F601BCC6-9FB6-4A47-878C-4DFE6042AC21}" type="presOf" srcId="{F2D792C1-6AC8-4307-9277-2FE00BD7BB6E}" destId="{17718597-23FD-4687-9999-0BD887B1E175}" srcOrd="0" destOrd="0" presId="urn:microsoft.com/office/officeart/2005/8/layout/process4"/>
    <dgm:cxn modelId="{EA1BA2DA-EB23-4FDB-8883-61A0024601FA}" srcId="{95C88694-521B-4BC9-A7F4-3892A23D22FD}" destId="{ED1FBB41-9E0F-4BFC-97E9-51F4B9CBAB94}" srcOrd="0" destOrd="0" parTransId="{E60BFFF9-4F31-45CA-A875-5D32F0B43E0F}" sibTransId="{32DC16A3-9B0F-4D57-8EAD-D0E27A14C949}"/>
    <dgm:cxn modelId="{B71DBF31-3211-452D-81CB-E1FED6ED98E3}" type="presParOf" srcId="{4277DF48-1D6F-4B51-B0A1-C6AF19848901}" destId="{A93FDD98-610E-4CEF-A96E-FB80690FF27C}" srcOrd="0" destOrd="0" presId="urn:microsoft.com/office/officeart/2005/8/layout/process4"/>
    <dgm:cxn modelId="{BEB29101-5E94-48A9-963B-1B40EBD94F08}" type="presParOf" srcId="{A93FDD98-610E-4CEF-A96E-FB80690FF27C}" destId="{5E836A75-69B5-4F0C-9205-6F09018FCA75}" srcOrd="0" destOrd="0" presId="urn:microsoft.com/office/officeart/2005/8/layout/process4"/>
    <dgm:cxn modelId="{9B4D2647-CB5A-4636-B976-EBD264D66362}" type="presParOf" srcId="{4277DF48-1D6F-4B51-B0A1-C6AF19848901}" destId="{3D7E735E-03FA-44B2-88CF-692A78D4F6E1}" srcOrd="1" destOrd="0" presId="urn:microsoft.com/office/officeart/2005/8/layout/process4"/>
    <dgm:cxn modelId="{509C8F30-8549-45AC-A227-521894A85E40}" type="presParOf" srcId="{4277DF48-1D6F-4B51-B0A1-C6AF19848901}" destId="{9EFFFD00-B717-4F23-8EB5-1F2074A2DC29}" srcOrd="2" destOrd="0" presId="urn:microsoft.com/office/officeart/2005/8/layout/process4"/>
    <dgm:cxn modelId="{E3549663-4854-498F-9FC2-DB4C5468A71C}" type="presParOf" srcId="{9EFFFD00-B717-4F23-8EB5-1F2074A2DC29}" destId="{4A6269F4-7899-4C6C-B55E-22E1B25E7DB3}" srcOrd="0" destOrd="0" presId="urn:microsoft.com/office/officeart/2005/8/layout/process4"/>
    <dgm:cxn modelId="{B65801B7-4D35-41C0-B3BC-C360215227A3}" type="presParOf" srcId="{4277DF48-1D6F-4B51-B0A1-C6AF19848901}" destId="{52828C91-0AF5-444C-9A44-5BA955CB7E2E}" srcOrd="3" destOrd="0" presId="urn:microsoft.com/office/officeart/2005/8/layout/process4"/>
    <dgm:cxn modelId="{F7AF6CE6-0023-428A-B47A-B25F1F809994}" type="presParOf" srcId="{4277DF48-1D6F-4B51-B0A1-C6AF19848901}" destId="{316F92BC-9F73-4048-A3DE-613B4E9501DD}" srcOrd="4" destOrd="0" presId="urn:microsoft.com/office/officeart/2005/8/layout/process4"/>
    <dgm:cxn modelId="{65643E1F-F16B-4444-A14C-3FFACF4997F4}" type="presParOf" srcId="{316F92BC-9F73-4048-A3DE-613B4E9501DD}" destId="{17718597-23FD-4687-9999-0BD887B1E175}" srcOrd="0" destOrd="0" presId="urn:microsoft.com/office/officeart/2005/8/layout/process4"/>
    <dgm:cxn modelId="{1C2DE03F-DE4D-41A8-920A-BDEDA0CE4763}" type="presParOf" srcId="{4277DF48-1D6F-4B51-B0A1-C6AF19848901}" destId="{FCF570B1-7B65-41D0-AEAA-8126F44DF6FF}" srcOrd="5" destOrd="0" presId="urn:microsoft.com/office/officeart/2005/8/layout/process4"/>
    <dgm:cxn modelId="{39B53553-506A-4154-BC9F-45683DA5925C}" type="presParOf" srcId="{4277DF48-1D6F-4B51-B0A1-C6AF19848901}" destId="{F5ABAFDC-7A9E-4D24-8C2B-D38B55E5D6BA}" srcOrd="6" destOrd="0" presId="urn:microsoft.com/office/officeart/2005/8/layout/process4"/>
    <dgm:cxn modelId="{3465B582-BB1F-417B-A8A9-4B0F351420D6}" type="presParOf" srcId="{F5ABAFDC-7A9E-4D24-8C2B-D38B55E5D6BA}" destId="{B33397C0-4475-41E0-A8E4-79E1686657CA}" srcOrd="0" destOrd="0" presId="urn:microsoft.com/office/officeart/2005/8/layout/process4"/>
    <dgm:cxn modelId="{B3BA7D3E-81F4-4A19-95B3-5A51F67900B6}" type="presParOf" srcId="{4277DF48-1D6F-4B51-B0A1-C6AF19848901}" destId="{BEDAF1A9-D0CC-4895-8A19-2C425B4389C2}" srcOrd="7" destOrd="0" presId="urn:microsoft.com/office/officeart/2005/8/layout/process4"/>
    <dgm:cxn modelId="{4529FEAB-299E-4496-856B-05A3E718700E}" type="presParOf" srcId="{4277DF48-1D6F-4B51-B0A1-C6AF19848901}" destId="{54EAEAB5-CCF6-41E4-B765-CB16F8E2FF87}" srcOrd="8" destOrd="0" presId="urn:microsoft.com/office/officeart/2005/8/layout/process4"/>
    <dgm:cxn modelId="{161022AA-6186-4CAC-9A16-D606916246A7}" type="presParOf" srcId="{54EAEAB5-CCF6-41E4-B765-CB16F8E2FF87}" destId="{172E2BE4-744E-41DA-8D97-806281C42083}" srcOrd="0" destOrd="0" presId="urn:microsoft.com/office/officeart/2005/8/layout/process4"/>
    <dgm:cxn modelId="{7A7DAD2D-97B7-4C25-BD09-ECF1AA217092}" type="presParOf" srcId="{4277DF48-1D6F-4B51-B0A1-C6AF19848901}" destId="{E604991E-4AA6-442E-90CF-D070FC92704E}" srcOrd="9" destOrd="0" presId="urn:microsoft.com/office/officeart/2005/8/layout/process4"/>
    <dgm:cxn modelId="{F74720C9-B1BF-47B9-9923-2E73B194CC3A}" type="presParOf" srcId="{4277DF48-1D6F-4B51-B0A1-C6AF19848901}" destId="{A3AE56A8-1C74-4D82-9B80-86E9C72BACB0}" srcOrd="10" destOrd="0" presId="urn:microsoft.com/office/officeart/2005/8/layout/process4"/>
    <dgm:cxn modelId="{E3DD2EC9-925F-459C-B21C-FB8C5695F0E1}" type="presParOf" srcId="{A3AE56A8-1C74-4D82-9B80-86E9C72BACB0}" destId="{E6F7A98F-A216-4C1D-B290-35F61EBB4AC5}" srcOrd="0" destOrd="0" presId="urn:microsoft.com/office/officeart/2005/8/layout/process4"/>
    <dgm:cxn modelId="{6D88BF62-8D4C-410A-8790-8450F8FB4CE3}" type="presParOf" srcId="{A3AE56A8-1C74-4D82-9B80-86E9C72BACB0}" destId="{0CB252F3-DF82-42B0-B878-7B012C84C65F}" srcOrd="1" destOrd="0" presId="urn:microsoft.com/office/officeart/2005/8/layout/process4"/>
    <dgm:cxn modelId="{75B9E36D-F900-465E-9DAF-448D8926255E}" type="presParOf" srcId="{A3AE56A8-1C74-4D82-9B80-86E9C72BACB0}" destId="{07B2C1F9-5547-4F4A-85E5-F781065BCA5B}" srcOrd="2" destOrd="0" presId="urn:microsoft.com/office/officeart/2005/8/layout/process4"/>
    <dgm:cxn modelId="{ABE3A366-BC45-4DE4-9882-6E335994A559}" type="presParOf" srcId="{07B2C1F9-5547-4F4A-85E5-F781065BCA5B}" destId="{1B3569CB-D21B-4907-B8B8-A82E34CB8A3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D5DB63-4487-4DD4-9C94-2781FC5B56C1}">
      <dsp:nvSpPr>
        <dsp:cNvPr id="0" name=""/>
        <dsp:cNvSpPr/>
      </dsp:nvSpPr>
      <dsp:spPr>
        <a:xfrm>
          <a:off x="2110" y="215759"/>
          <a:ext cx="1674200" cy="1004520"/>
        </a:xfrm>
        <a:prstGeom prst="rect">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Experienced Borrower Teams</a:t>
          </a:r>
        </a:p>
      </dsp:txBody>
      <dsp:txXfrm>
        <a:off x="2110" y="215759"/>
        <a:ext cx="1674200" cy="1004520"/>
      </dsp:txXfrm>
    </dsp:sp>
    <dsp:sp modelId="{9C9D86B7-00B0-4993-8169-508150135092}">
      <dsp:nvSpPr>
        <dsp:cNvPr id="0" name=""/>
        <dsp:cNvSpPr/>
      </dsp:nvSpPr>
      <dsp:spPr>
        <a:xfrm>
          <a:off x="1843730" y="215759"/>
          <a:ext cx="1674200" cy="1004520"/>
        </a:xfrm>
        <a:prstGeom prst="rect">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Clear 2530s</a:t>
          </a:r>
        </a:p>
      </dsp:txBody>
      <dsp:txXfrm>
        <a:off x="1843730" y="215759"/>
        <a:ext cx="1674200" cy="1004520"/>
      </dsp:txXfrm>
    </dsp:sp>
    <dsp:sp modelId="{4F3E0E8F-A246-48C3-A3DE-CFA1554C6658}">
      <dsp:nvSpPr>
        <dsp:cNvPr id="0" name=""/>
        <dsp:cNvSpPr/>
      </dsp:nvSpPr>
      <dsp:spPr>
        <a:xfrm>
          <a:off x="3685350" y="215759"/>
          <a:ext cx="1674200" cy="1004520"/>
        </a:xfrm>
        <a:prstGeom prst="rect">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Limited environmental risk factors</a:t>
          </a:r>
        </a:p>
      </dsp:txBody>
      <dsp:txXfrm>
        <a:off x="3685350" y="215759"/>
        <a:ext cx="1674200" cy="1004520"/>
      </dsp:txXfrm>
    </dsp:sp>
    <dsp:sp modelId="{C88CBFA8-7948-4C32-9BA7-0BDCB82ADA6D}">
      <dsp:nvSpPr>
        <dsp:cNvPr id="0" name=""/>
        <dsp:cNvSpPr/>
      </dsp:nvSpPr>
      <dsp:spPr>
        <a:xfrm>
          <a:off x="5526970" y="215759"/>
          <a:ext cx="1674200" cy="1004520"/>
        </a:xfrm>
        <a:prstGeom prst="rect">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Evidence of LIHTC commitment</a:t>
          </a:r>
        </a:p>
      </dsp:txBody>
      <dsp:txXfrm>
        <a:off x="5526970" y="215759"/>
        <a:ext cx="1674200" cy="1004520"/>
      </dsp:txXfrm>
    </dsp:sp>
    <dsp:sp modelId="{8F0C571F-D9EE-4E31-B6BA-922896659D79}">
      <dsp:nvSpPr>
        <dsp:cNvPr id="0" name=""/>
        <dsp:cNvSpPr/>
      </dsp:nvSpPr>
      <dsp:spPr>
        <a:xfrm>
          <a:off x="2110" y="1387699"/>
          <a:ext cx="1674200" cy="1181325"/>
        </a:xfrm>
        <a:prstGeom prst="rect">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Maximum Loan Amount:  $25 million</a:t>
          </a:r>
        </a:p>
      </dsp:txBody>
      <dsp:txXfrm>
        <a:off x="2110" y="1387699"/>
        <a:ext cx="1674200" cy="1181325"/>
      </dsp:txXfrm>
    </dsp:sp>
    <dsp:sp modelId="{57CC1639-5024-4EA9-87E3-C5EA5355333C}">
      <dsp:nvSpPr>
        <dsp:cNvPr id="0" name=""/>
        <dsp:cNvSpPr/>
      </dsp:nvSpPr>
      <dsp:spPr>
        <a:xfrm>
          <a:off x="1843730" y="1387699"/>
          <a:ext cx="1674200" cy="1181325"/>
        </a:xfrm>
        <a:prstGeom prst="rect">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Pose limited risk (low Loan to Cost, few environmental issues)</a:t>
          </a:r>
        </a:p>
      </dsp:txBody>
      <dsp:txXfrm>
        <a:off x="1843730" y="1387699"/>
        <a:ext cx="1674200" cy="1181325"/>
      </dsp:txXfrm>
    </dsp:sp>
    <dsp:sp modelId="{092EA0C1-A857-47D7-BC04-2306827256EC}">
      <dsp:nvSpPr>
        <dsp:cNvPr id="0" name=""/>
        <dsp:cNvSpPr/>
      </dsp:nvSpPr>
      <dsp:spPr>
        <a:xfrm>
          <a:off x="3685350" y="1387699"/>
          <a:ext cx="1674200" cy="1181325"/>
        </a:xfrm>
        <a:prstGeom prst="rect">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Fast turn-around (excludes complex deals such as RAD) </a:t>
          </a:r>
        </a:p>
      </dsp:txBody>
      <dsp:txXfrm>
        <a:off x="3685350" y="1387699"/>
        <a:ext cx="1674200" cy="1181325"/>
      </dsp:txXfrm>
    </dsp:sp>
    <dsp:sp modelId="{BA02C8CC-98E9-4350-87EB-2F9C9FBC6186}">
      <dsp:nvSpPr>
        <dsp:cNvPr id="0" name=""/>
        <dsp:cNvSpPr/>
      </dsp:nvSpPr>
      <dsp:spPr>
        <a:xfrm>
          <a:off x="5526970" y="1387699"/>
          <a:ext cx="1674200" cy="1181325"/>
        </a:xfrm>
        <a:prstGeom prst="rect">
          <a:avLst/>
        </a:prstGeom>
        <a:gradFill rotWithShape="0">
          <a:gsLst>
            <a:gs pos="0">
              <a:schemeClr val="dk2">
                <a:hueOff val="0"/>
                <a:satOff val="0"/>
                <a:lumOff val="0"/>
                <a:alphaOff val="0"/>
                <a:tint val="100000"/>
                <a:shade val="100000"/>
                <a:satMod val="130000"/>
              </a:schemeClr>
            </a:gs>
            <a:gs pos="100000">
              <a:schemeClr val="dk2">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chemeClr val="tx1"/>
              </a:solidFill>
            </a:rPr>
            <a:t>Subject to Concept Meeting and Loan Committee reviews</a:t>
          </a:r>
        </a:p>
      </dsp:txBody>
      <dsp:txXfrm>
        <a:off x="5526970" y="1387699"/>
        <a:ext cx="1674200" cy="11813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7A1B9-98A1-4440-9435-9F070C576075}">
      <dsp:nvSpPr>
        <dsp:cNvPr id="0" name=""/>
        <dsp:cNvSpPr/>
      </dsp:nvSpPr>
      <dsp:spPr>
        <a:xfrm>
          <a:off x="460905" y="1047"/>
          <a:ext cx="3479899" cy="2087939"/>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1" kern="1200" dirty="0">
              <a:solidFill>
                <a:schemeClr val="tx1"/>
              </a:solidFill>
            </a:rPr>
            <a:t>Eligible deal types</a:t>
          </a:r>
        </a:p>
        <a:p>
          <a:pPr marL="114300" lvl="1" indent="-114300" algn="l" defTabSz="666750">
            <a:lnSpc>
              <a:spcPct val="90000"/>
            </a:lnSpc>
            <a:spcBef>
              <a:spcPct val="0"/>
            </a:spcBef>
            <a:spcAft>
              <a:spcPct val="15000"/>
            </a:spcAft>
            <a:buChar char="•"/>
          </a:pPr>
          <a:r>
            <a:rPr lang="en-US" sz="1500" b="1" kern="1200" dirty="0">
              <a:solidFill>
                <a:schemeClr val="tx1"/>
              </a:solidFill>
            </a:rPr>
            <a:t>9% LIHTC New Construction at 65% maximum Loan To Cost w/ rents 10% below market</a:t>
          </a:r>
        </a:p>
        <a:p>
          <a:pPr marL="114300" lvl="1" indent="-114300" algn="l" defTabSz="666750">
            <a:lnSpc>
              <a:spcPct val="90000"/>
            </a:lnSpc>
            <a:spcBef>
              <a:spcPct val="0"/>
            </a:spcBef>
            <a:spcAft>
              <a:spcPct val="15000"/>
            </a:spcAft>
            <a:buChar char="•"/>
          </a:pPr>
          <a:r>
            <a:rPr lang="en-US" sz="1500" b="1" kern="1200" dirty="0">
              <a:solidFill>
                <a:schemeClr val="tx1"/>
              </a:solidFill>
            </a:rPr>
            <a:t>4% or 9% LIHTC Sub Rehab. w/ Sec. 8 at 75% maximum Loan To Cost</a:t>
          </a:r>
        </a:p>
      </dsp:txBody>
      <dsp:txXfrm>
        <a:off x="460905" y="1047"/>
        <a:ext cx="3479899" cy="2087939"/>
      </dsp:txXfrm>
    </dsp:sp>
    <dsp:sp modelId="{777CC2A2-B87B-4FD4-8EAC-F58EA72EB3CC}">
      <dsp:nvSpPr>
        <dsp:cNvPr id="0" name=""/>
        <dsp:cNvSpPr/>
      </dsp:nvSpPr>
      <dsp:spPr>
        <a:xfrm>
          <a:off x="4288794" y="1047"/>
          <a:ext cx="3479899" cy="2087939"/>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solidFill>
                <a:schemeClr val="tx1"/>
              </a:solidFill>
            </a:rPr>
            <a:t>Goal:  Close within 90 calendar days (30 day review + 60 days to close)</a:t>
          </a:r>
        </a:p>
      </dsp:txBody>
      <dsp:txXfrm>
        <a:off x="4288794" y="1047"/>
        <a:ext cx="3479899" cy="2087939"/>
      </dsp:txXfrm>
    </dsp:sp>
    <dsp:sp modelId="{1C2F2977-FFCB-45CE-8967-5A1EF359EAAA}">
      <dsp:nvSpPr>
        <dsp:cNvPr id="0" name=""/>
        <dsp:cNvSpPr/>
      </dsp:nvSpPr>
      <dsp:spPr>
        <a:xfrm>
          <a:off x="460905" y="2436976"/>
          <a:ext cx="3479899" cy="2087939"/>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solidFill>
                <a:schemeClr val="tx1"/>
              </a:solidFill>
            </a:rPr>
            <a:t>Loan underwriting, construction monitoring, and release of escrow funds will be performed by the lender.</a:t>
          </a:r>
        </a:p>
      </dsp:txBody>
      <dsp:txXfrm>
        <a:off x="460905" y="2436976"/>
        <a:ext cx="3479899" cy="2087939"/>
      </dsp:txXfrm>
    </dsp:sp>
    <dsp:sp modelId="{AD757BB9-7987-4A84-9121-0A6B3F8A2755}">
      <dsp:nvSpPr>
        <dsp:cNvPr id="0" name=""/>
        <dsp:cNvSpPr/>
      </dsp:nvSpPr>
      <dsp:spPr>
        <a:xfrm>
          <a:off x="4288794" y="2436976"/>
          <a:ext cx="3479899" cy="2087939"/>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b="1" kern="1200">
              <a:solidFill>
                <a:schemeClr val="tx1"/>
              </a:solidFill>
            </a:rPr>
            <a:t>HUD will perform a </a:t>
          </a:r>
          <a:r>
            <a:rPr lang="en-US" sz="1900" b="1" u="sng" kern="1200">
              <a:solidFill>
                <a:schemeClr val="tx1"/>
              </a:solidFill>
            </a:rPr>
            <a:t>limited</a:t>
          </a:r>
          <a:r>
            <a:rPr lang="en-US" sz="1900" b="1" kern="1200">
              <a:solidFill>
                <a:schemeClr val="tx1"/>
              </a:solidFill>
            </a:rPr>
            <a:t> review of </a:t>
          </a:r>
          <a:r>
            <a:rPr lang="en-US" sz="1900" b="1" u="sng" kern="1200">
              <a:solidFill>
                <a:schemeClr val="tx1"/>
              </a:solidFill>
            </a:rPr>
            <a:t>the lender’s </a:t>
          </a:r>
          <a:r>
            <a:rPr lang="en-US" sz="1900" b="1" kern="1200">
              <a:solidFill>
                <a:schemeClr val="tx1"/>
              </a:solidFill>
            </a:rPr>
            <a:t>underwriting and will enforce statutory and regulatory requirements (i.e. environmental reviews, 2530s, Fair Housing Act compliance).</a:t>
          </a:r>
        </a:p>
      </dsp:txBody>
      <dsp:txXfrm>
        <a:off x="4288794" y="2436976"/>
        <a:ext cx="3479899" cy="20879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723C19-BE8B-42C2-B776-F89B76251169}">
      <dsp:nvSpPr>
        <dsp:cNvPr id="0" name=""/>
        <dsp:cNvSpPr/>
      </dsp:nvSpPr>
      <dsp:spPr>
        <a:xfrm>
          <a:off x="429570" y="472"/>
          <a:ext cx="3346456" cy="2007873"/>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b="1" kern="1200" dirty="0"/>
            <a:t>Eligible deal type</a:t>
          </a:r>
        </a:p>
        <a:p>
          <a:pPr marL="171450" lvl="1" indent="-171450" algn="l" defTabSz="711200">
            <a:lnSpc>
              <a:spcPct val="90000"/>
            </a:lnSpc>
            <a:spcBef>
              <a:spcPct val="0"/>
            </a:spcBef>
            <a:spcAft>
              <a:spcPct val="15000"/>
            </a:spcAft>
            <a:buChar char="•"/>
          </a:pPr>
          <a:r>
            <a:rPr lang="en-US" sz="1600" b="1" kern="1200" dirty="0"/>
            <a:t>4% or 9% re-syndication LIHTC sub. rehab. without Section 8 at 75% maximum Loan to Cost w/ rents 10% below market</a:t>
          </a:r>
        </a:p>
      </dsp:txBody>
      <dsp:txXfrm>
        <a:off x="429570" y="472"/>
        <a:ext cx="3346456" cy="2007873"/>
      </dsp:txXfrm>
    </dsp:sp>
    <dsp:sp modelId="{EA4A64DD-225C-4A5D-8D5D-B7AE44662847}">
      <dsp:nvSpPr>
        <dsp:cNvPr id="0" name=""/>
        <dsp:cNvSpPr/>
      </dsp:nvSpPr>
      <dsp:spPr>
        <a:xfrm>
          <a:off x="4110672" y="472"/>
          <a:ext cx="3346456" cy="2007873"/>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Goal:  Close within 120 calendar days (60 day review + 60 days to close)</a:t>
          </a:r>
        </a:p>
      </dsp:txBody>
      <dsp:txXfrm>
        <a:off x="4110672" y="472"/>
        <a:ext cx="3346456" cy="2007873"/>
      </dsp:txXfrm>
    </dsp:sp>
    <dsp:sp modelId="{B26C61E9-360C-4DA6-997D-3E670AC5AB31}">
      <dsp:nvSpPr>
        <dsp:cNvPr id="0" name=""/>
        <dsp:cNvSpPr/>
      </dsp:nvSpPr>
      <dsp:spPr>
        <a:xfrm>
          <a:off x="429570" y="2342991"/>
          <a:ext cx="3346456" cy="2007873"/>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HUD will review and approve the Lender’s underwriting conclusions &amp; ensure compliance with statutory and regulatory requirements</a:t>
          </a:r>
        </a:p>
      </dsp:txBody>
      <dsp:txXfrm>
        <a:off x="429570" y="2342991"/>
        <a:ext cx="3346456" cy="2007873"/>
      </dsp:txXfrm>
    </dsp:sp>
    <dsp:sp modelId="{C8C93D58-2337-4B4E-B368-07C9A586E7BF}">
      <dsp:nvSpPr>
        <dsp:cNvPr id="0" name=""/>
        <dsp:cNvSpPr/>
      </dsp:nvSpPr>
      <dsp:spPr>
        <a:xfrm>
          <a:off x="4110672" y="2342991"/>
          <a:ext cx="3346456" cy="2007873"/>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Lender will be allowed additional authority during the construction phase (approve most change orders, escrow releases)</a:t>
          </a:r>
        </a:p>
      </dsp:txBody>
      <dsp:txXfrm>
        <a:off x="4110672" y="2342991"/>
        <a:ext cx="3346456" cy="200787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836A75-69B5-4F0C-9205-6F09018FCA75}">
      <dsp:nvSpPr>
        <dsp:cNvPr id="0" name=""/>
        <dsp:cNvSpPr/>
      </dsp:nvSpPr>
      <dsp:spPr>
        <a:xfrm>
          <a:off x="0" y="3998959"/>
          <a:ext cx="8229600" cy="52486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Closing Kickoff </a:t>
          </a:r>
        </a:p>
      </dsp:txBody>
      <dsp:txXfrm>
        <a:off x="0" y="3998959"/>
        <a:ext cx="8229600" cy="524861"/>
      </dsp:txXfrm>
    </dsp:sp>
    <dsp:sp modelId="{4A6269F4-7899-4C6C-B55E-22E1B25E7DB3}">
      <dsp:nvSpPr>
        <dsp:cNvPr id="0" name=""/>
        <dsp:cNvSpPr/>
      </dsp:nvSpPr>
      <dsp:spPr>
        <a:xfrm rot="10800000">
          <a:off x="0" y="3199596"/>
          <a:ext cx="8229600" cy="807236"/>
        </a:xfrm>
        <a:prstGeom prst="upArrowCallout">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Firm Commitment Issuance </a:t>
          </a:r>
        </a:p>
      </dsp:txBody>
      <dsp:txXfrm rot="10800000">
        <a:off x="0" y="3199596"/>
        <a:ext cx="8229600" cy="524518"/>
      </dsp:txXfrm>
    </dsp:sp>
    <dsp:sp modelId="{17718597-23FD-4687-9999-0BD887B1E175}">
      <dsp:nvSpPr>
        <dsp:cNvPr id="0" name=""/>
        <dsp:cNvSpPr/>
      </dsp:nvSpPr>
      <dsp:spPr>
        <a:xfrm rot="10800000">
          <a:off x="0" y="2400232"/>
          <a:ext cx="8229600" cy="807236"/>
        </a:xfrm>
        <a:prstGeom prst="upArrowCallout">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National LIHTC LC / Regional LC Review</a:t>
          </a:r>
        </a:p>
      </dsp:txBody>
      <dsp:txXfrm rot="10800000">
        <a:off x="0" y="2400232"/>
        <a:ext cx="8229600" cy="524518"/>
      </dsp:txXfrm>
    </dsp:sp>
    <dsp:sp modelId="{B33397C0-4475-41E0-A8E4-79E1686657CA}">
      <dsp:nvSpPr>
        <dsp:cNvPr id="0" name=""/>
        <dsp:cNvSpPr/>
      </dsp:nvSpPr>
      <dsp:spPr>
        <a:xfrm rot="10800000">
          <a:off x="0" y="1600868"/>
          <a:ext cx="8229600" cy="807236"/>
        </a:xfrm>
        <a:prstGeom prst="upArrowCallout">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Placed into Processing</a:t>
          </a:r>
        </a:p>
      </dsp:txBody>
      <dsp:txXfrm rot="10800000">
        <a:off x="0" y="1600868"/>
        <a:ext cx="8229600" cy="524518"/>
      </dsp:txXfrm>
    </dsp:sp>
    <dsp:sp modelId="{172E2BE4-744E-41DA-8D97-806281C42083}">
      <dsp:nvSpPr>
        <dsp:cNvPr id="0" name=""/>
        <dsp:cNvSpPr/>
      </dsp:nvSpPr>
      <dsp:spPr>
        <a:xfrm rot="10800000">
          <a:off x="0" y="801504"/>
          <a:ext cx="8229600" cy="807236"/>
        </a:xfrm>
        <a:prstGeom prst="upArrowCallout">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t>Encouragement / Discouragement </a:t>
          </a:r>
        </a:p>
      </dsp:txBody>
      <dsp:txXfrm rot="10800000">
        <a:off x="0" y="801504"/>
        <a:ext cx="8229600" cy="524518"/>
      </dsp:txXfrm>
    </dsp:sp>
    <dsp:sp modelId="{0CB252F3-DF82-42B0-B878-7B012C84C65F}">
      <dsp:nvSpPr>
        <dsp:cNvPr id="0" name=""/>
        <dsp:cNvSpPr/>
      </dsp:nvSpPr>
      <dsp:spPr>
        <a:xfrm rot="10800000">
          <a:off x="0" y="2140"/>
          <a:ext cx="8229600" cy="807236"/>
        </a:xfrm>
        <a:prstGeom prst="upArrowCallou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baseline="0"/>
            <a:t>Concept Meeting</a:t>
          </a:r>
        </a:p>
      </dsp:txBody>
      <dsp:txXfrm rot="-10800000">
        <a:off x="0" y="2140"/>
        <a:ext cx="8229600" cy="283340"/>
      </dsp:txXfrm>
    </dsp:sp>
    <dsp:sp modelId="{1B3569CB-D21B-4907-B8B8-A82E34CB8A3C}">
      <dsp:nvSpPr>
        <dsp:cNvPr id="0" name=""/>
        <dsp:cNvSpPr/>
      </dsp:nvSpPr>
      <dsp:spPr>
        <a:xfrm>
          <a:off x="0" y="285480"/>
          <a:ext cx="8229600" cy="241363"/>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US" sz="1400" kern="1200"/>
            <a:t>Underwriter and Tech Staff are assigned at concept  </a:t>
          </a:r>
        </a:p>
      </dsp:txBody>
      <dsp:txXfrm>
        <a:off x="0" y="285480"/>
        <a:ext cx="8229600" cy="24136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E480FC-86BA-4E0F-8A93-E20F22E743C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030A7675-66E3-4518-8351-7DE373D6AAA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62246015-E8FC-44A2-8C29-EF9FF6F9DF2D}" type="datetimeFigureOut">
              <a:rPr lang="en-US"/>
              <a:pPr>
                <a:defRPr/>
              </a:pPr>
              <a:t>9/22/2021</a:t>
            </a:fld>
            <a:endParaRPr lang="en-US"/>
          </a:p>
        </p:txBody>
      </p:sp>
      <p:sp>
        <p:nvSpPr>
          <p:cNvPr id="4" name="Slide Image Placeholder 3">
            <a:extLst>
              <a:ext uri="{FF2B5EF4-FFF2-40B4-BE49-F238E27FC236}">
                <a16:creationId xmlns:a16="http://schemas.microsoft.com/office/drawing/2014/main" id="{4C1EA5D5-2F15-4176-8C49-51DD69D173D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48E3BBC2-215C-4B8E-AD42-F60C6D2CBA2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82B2A32-B225-49B4-BDED-8A0C173BB89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27716087-0168-41A0-ADCE-1A381A17C2F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58B8EB74-DEE0-4908-AA81-D30403A55CF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8B8EB74-DEE0-4908-AA81-D30403A55CFC}" type="slidenum">
              <a:rPr lang="en-US" altLang="en-US" smtClean="0"/>
              <a:pPr>
                <a:defRPr/>
              </a:pPr>
              <a:t>1</a:t>
            </a:fld>
            <a:endParaRPr lang="en-US" altLang="en-US"/>
          </a:p>
        </p:txBody>
      </p:sp>
    </p:spTree>
    <p:extLst>
      <p:ext uri="{BB962C8B-B14F-4D97-AF65-F5344CB8AC3E}">
        <p14:creationId xmlns:p14="http://schemas.microsoft.com/office/powerpoint/2010/main" val="245595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TIGER</a:t>
            </a:r>
          </a:p>
          <a:p>
            <a:r>
              <a:rPr lang="en-US" dirty="0"/>
              <a:t>These are live links that can be used to access the checklists</a:t>
            </a:r>
          </a:p>
          <a:p>
            <a:r>
              <a:rPr lang="en-US" dirty="0"/>
              <a:t>The early deliverables checklist can also be delivered at Concept </a:t>
            </a:r>
          </a:p>
          <a:p>
            <a:r>
              <a:rPr lang="en-US" dirty="0"/>
              <a:t>We want these early deliverables for all new LIHTC</a:t>
            </a:r>
          </a:p>
        </p:txBody>
      </p:sp>
      <p:sp>
        <p:nvSpPr>
          <p:cNvPr id="4" name="Slide Number Placeholder 3"/>
          <p:cNvSpPr>
            <a:spLocks noGrp="1"/>
          </p:cNvSpPr>
          <p:nvPr>
            <p:ph type="sldNum" sz="quarter" idx="5"/>
          </p:nvPr>
        </p:nvSpPr>
        <p:spPr/>
        <p:txBody>
          <a:bodyPr/>
          <a:lstStyle/>
          <a:p>
            <a:pPr>
              <a:defRPr/>
            </a:pPr>
            <a:fld id="{58B8EB74-DEE0-4908-AA81-D30403A55CFC}" type="slidenum">
              <a:rPr lang="en-US" altLang="en-US" smtClean="0"/>
              <a:pPr>
                <a:defRPr/>
              </a:pPr>
              <a:t>10</a:t>
            </a:fld>
            <a:endParaRPr lang="en-US" altLang="en-US"/>
          </a:p>
        </p:txBody>
      </p:sp>
    </p:spTree>
    <p:extLst>
      <p:ext uri="{BB962C8B-B14F-4D97-AF65-F5344CB8AC3E}">
        <p14:creationId xmlns:p14="http://schemas.microsoft.com/office/powerpoint/2010/main" val="2302400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DANNY</a:t>
            </a:r>
          </a:p>
          <a:p>
            <a:r>
              <a:rPr lang="en-US" dirty="0"/>
              <a:t>HQ is asking for a HUD-2 form for Pilot eligibility waivers</a:t>
            </a:r>
          </a:p>
        </p:txBody>
      </p:sp>
      <p:sp>
        <p:nvSpPr>
          <p:cNvPr id="4" name="Slide Number Placeholder 3"/>
          <p:cNvSpPr>
            <a:spLocks noGrp="1"/>
          </p:cNvSpPr>
          <p:nvPr>
            <p:ph type="sldNum" sz="quarter" idx="5"/>
          </p:nvPr>
        </p:nvSpPr>
        <p:spPr/>
        <p:txBody>
          <a:bodyPr/>
          <a:lstStyle/>
          <a:p>
            <a:pPr>
              <a:defRPr/>
            </a:pPr>
            <a:fld id="{58B8EB74-DEE0-4908-AA81-D30403A55CFC}" type="slidenum">
              <a:rPr lang="en-US" altLang="en-US" smtClean="0"/>
              <a:pPr>
                <a:defRPr/>
              </a:pPr>
              <a:t>11</a:t>
            </a:fld>
            <a:endParaRPr lang="en-US" altLang="en-US"/>
          </a:p>
        </p:txBody>
      </p:sp>
    </p:spTree>
    <p:extLst>
      <p:ext uri="{BB962C8B-B14F-4D97-AF65-F5344CB8AC3E}">
        <p14:creationId xmlns:p14="http://schemas.microsoft.com/office/powerpoint/2010/main" val="1432036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DANNY</a:t>
            </a:r>
          </a:p>
          <a:p>
            <a:r>
              <a:rPr lang="en-US" dirty="0"/>
              <a:t>The last one did not require waiver because it was not eligible for the pilot program, but it is worth noting that HUD is striving to get these new LIHTC deals done in record time whenever feasible. Starting early with submission of long lead items at concept meetings assigned to a HUD UW really helps move the process forward.</a:t>
            </a:r>
          </a:p>
        </p:txBody>
      </p:sp>
      <p:sp>
        <p:nvSpPr>
          <p:cNvPr id="4" name="Slide Number Placeholder 3"/>
          <p:cNvSpPr>
            <a:spLocks noGrp="1"/>
          </p:cNvSpPr>
          <p:nvPr>
            <p:ph type="sldNum" sz="quarter" idx="5"/>
          </p:nvPr>
        </p:nvSpPr>
        <p:spPr/>
        <p:txBody>
          <a:bodyPr/>
          <a:lstStyle/>
          <a:p>
            <a:pPr>
              <a:defRPr/>
            </a:pPr>
            <a:fld id="{58B8EB74-DEE0-4908-AA81-D30403A55CFC}" type="slidenum">
              <a:rPr lang="en-US" altLang="en-US" smtClean="0"/>
              <a:pPr>
                <a:defRPr/>
              </a:pPr>
              <a:t>12</a:t>
            </a:fld>
            <a:endParaRPr lang="en-US" altLang="en-US"/>
          </a:p>
        </p:txBody>
      </p:sp>
    </p:spTree>
    <p:extLst>
      <p:ext uri="{BB962C8B-B14F-4D97-AF65-F5344CB8AC3E}">
        <p14:creationId xmlns:p14="http://schemas.microsoft.com/office/powerpoint/2010/main" val="6687221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9AC4402E-3573-4BB3-A11A-D8A5A78591E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15B40F84-8B73-4653-BE1A-3C71DA7CFD3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TIGER</a:t>
            </a:r>
          </a:p>
          <a:p>
            <a:r>
              <a:rPr lang="en-US" altLang="en-US" dirty="0"/>
              <a:t>For any new LIHTC deal the best way to speed up processing is to submit the long lead items earlier.</a:t>
            </a:r>
          </a:p>
          <a:p>
            <a:endParaRPr lang="en-US" altLang="en-US" dirty="0"/>
          </a:p>
          <a:p>
            <a:r>
              <a:rPr lang="en-US" altLang="en-US" dirty="0"/>
              <a:t>-For example, we recognize Lender may not have the MUTM approval, but we need understanding of where the request is in process with AE </a:t>
            </a:r>
          </a:p>
          <a:p>
            <a:r>
              <a:rPr lang="en-US" altLang="en-US" dirty="0"/>
              <a:t>Secondary Instruments: i.e. HOME funds, restrictive covenants – lender review of title, development agreements, condo regime, etc. </a:t>
            </a:r>
          </a:p>
          <a:p>
            <a:r>
              <a:rPr lang="en-US" altLang="en-US" dirty="0"/>
              <a:t>The earlier the better</a:t>
            </a:r>
          </a:p>
          <a:p>
            <a:endParaRPr lang="en-US" altLang="en-US" dirty="0"/>
          </a:p>
        </p:txBody>
      </p:sp>
      <p:sp>
        <p:nvSpPr>
          <p:cNvPr id="38916" name="Slide Number Placeholder 3">
            <a:extLst>
              <a:ext uri="{FF2B5EF4-FFF2-40B4-BE49-F238E27FC236}">
                <a16:creationId xmlns:a16="http://schemas.microsoft.com/office/drawing/2014/main" id="{89D82A0E-DF5F-475B-8C1A-E3369CED7EF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7592706-0490-4E24-A627-7554A3556970}"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4DA1A761-8A65-41DD-B9D1-AE8A1B28D41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21B018E3-EF90-4F03-AA6F-56CC1A991D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TIGER</a:t>
            </a:r>
          </a:p>
          <a:p>
            <a:r>
              <a:rPr lang="en-US" altLang="en-US" dirty="0"/>
              <a:t>Here are some common issues, we see in processing new LIHTC deals, that cause processing delays.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err="1"/>
              <a:t>Etool</a:t>
            </a:r>
            <a:r>
              <a:rPr lang="en-US" altLang="en-US" dirty="0"/>
              <a:t> issues typically :</a:t>
            </a:r>
            <a:r>
              <a:rPr lang="en-US" sz="1200" dirty="0"/>
              <a:t>missing reports, missing comments to RUL changes, deferred ADA issues, relocation plans, scope of work, contracts, etc.</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a:t>These delays are universal to all deal types</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dirty="0"/>
              <a:t>Litigation that is not covered by insurance</a:t>
            </a:r>
          </a:p>
          <a:p>
            <a:r>
              <a:rPr lang="en-US" altLang="en-US" dirty="0"/>
              <a:t>We assign a HUD UW at concept meeting for all new LIHTC deals to enable earlier processing of these long lead items</a:t>
            </a:r>
          </a:p>
          <a:p>
            <a:endParaRPr lang="en-US" altLang="en-US" dirty="0"/>
          </a:p>
        </p:txBody>
      </p:sp>
      <p:sp>
        <p:nvSpPr>
          <p:cNvPr id="40964" name="Slide Number Placeholder 3">
            <a:extLst>
              <a:ext uri="{FF2B5EF4-FFF2-40B4-BE49-F238E27FC236}">
                <a16:creationId xmlns:a16="http://schemas.microsoft.com/office/drawing/2014/main" id="{29F8C4F6-E215-4209-94CB-508DCF3A6EF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A4974F5-EF0A-423E-9BCB-0E92EB041EA9}"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91367785-6012-4AC7-A032-F32E97D8D36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766BEEF8-0598-417E-B510-406E7EFC044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DANNY</a:t>
            </a:r>
          </a:p>
          <a:p>
            <a:r>
              <a:rPr lang="en-US" altLang="en-US" dirty="0"/>
              <a:t>Here are the key steps in the processing flow of a new LIHTC or pilot deal from start to FC issuance. </a:t>
            </a:r>
          </a:p>
          <a:p>
            <a:r>
              <a:rPr lang="en-US" altLang="en-US" dirty="0"/>
              <a:t>A new LIHTC or D4-Pilot deal has many of the same MAP Guide processing requirements as any HUD D4 deal, except we assign an UW and Tech staff at concept meeting, we accept long lead items earlier…at or soon after a concept meeting, and if qualified for one of the pilot tracks has a leaner architectural technical review.</a:t>
            </a:r>
          </a:p>
          <a:p>
            <a:endParaRPr lang="en-US" altLang="en-US" dirty="0"/>
          </a:p>
          <a:p>
            <a:pPr>
              <a:defRPr/>
            </a:pPr>
            <a:r>
              <a:rPr lang="en-US" sz="2400" dirty="0"/>
              <a:t>Processing Time for Loan Committee to meet</a:t>
            </a:r>
          </a:p>
          <a:p>
            <a:pPr lvl="1">
              <a:defRPr/>
            </a:pPr>
            <a:r>
              <a:rPr lang="en-US" sz="2400" dirty="0"/>
              <a:t>National Committee </a:t>
            </a:r>
          </a:p>
          <a:p>
            <a:pPr lvl="1">
              <a:defRPr/>
            </a:pPr>
            <a:r>
              <a:rPr lang="en-US" sz="2400" dirty="0"/>
              <a:t>3 to 5 business days  </a:t>
            </a:r>
          </a:p>
          <a:p>
            <a:pPr marL="457200" lvl="1" indent="0">
              <a:buFont typeface="Arial" panose="020B0604020202020204" pitchFamily="34" charset="0"/>
              <a:buNone/>
              <a:defRPr/>
            </a:pPr>
            <a:endParaRPr lang="en-US" sz="2400" dirty="0"/>
          </a:p>
          <a:p>
            <a:pPr>
              <a:defRPr/>
            </a:pPr>
            <a:r>
              <a:rPr lang="en-US" sz="2400" dirty="0"/>
              <a:t>Standardized loan committee template</a:t>
            </a:r>
          </a:p>
          <a:p>
            <a:pPr marL="0" indent="0">
              <a:buFont typeface="Arial" panose="020B0604020202020204" pitchFamily="34" charset="0"/>
              <a:buNone/>
              <a:defRPr/>
            </a:pPr>
            <a:endParaRPr lang="en-US" sz="2400" dirty="0"/>
          </a:p>
          <a:p>
            <a:pPr>
              <a:defRPr/>
            </a:pPr>
            <a:r>
              <a:rPr lang="en-US" sz="2400" dirty="0"/>
              <a:t>National loan committee – all 5 regions represented</a:t>
            </a:r>
          </a:p>
          <a:p>
            <a:pPr>
              <a:defRPr/>
            </a:pPr>
            <a:endParaRPr lang="en-US" sz="2400" dirty="0"/>
          </a:p>
          <a:p>
            <a:pPr>
              <a:defRPr/>
            </a:pPr>
            <a:r>
              <a:rPr lang="en-US" sz="2400" dirty="0"/>
              <a:t>Non-pilot New D4 LIHTC deals go through Regional LC- </a:t>
            </a:r>
          </a:p>
          <a:p>
            <a:pPr lvl="1">
              <a:defRPr/>
            </a:pPr>
            <a:r>
              <a:rPr lang="en-US" sz="2400" dirty="0"/>
              <a:t>5-7 business days</a:t>
            </a:r>
          </a:p>
          <a:p>
            <a:endParaRPr lang="en-US" altLang="en-US" dirty="0"/>
          </a:p>
          <a:p>
            <a:endParaRPr lang="en-US" altLang="en-US" dirty="0"/>
          </a:p>
        </p:txBody>
      </p:sp>
      <p:sp>
        <p:nvSpPr>
          <p:cNvPr id="43012" name="Slide Number Placeholder 3">
            <a:extLst>
              <a:ext uri="{FF2B5EF4-FFF2-40B4-BE49-F238E27FC236}">
                <a16:creationId xmlns:a16="http://schemas.microsoft.com/office/drawing/2014/main" id="{248F5435-3D89-41AF-8F66-CC2165C710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75AB019-C409-46E1-B5E3-2BF74558EB2C}"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D799B006-36CC-464F-9C56-6C6C43E442D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82BC03B8-9557-4610-95CC-4713C6987AA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TIGER</a:t>
            </a:r>
          </a:p>
          <a:p>
            <a:r>
              <a:rPr lang="en-US" altLang="en-US" dirty="0"/>
              <a:t>This is a live link to the public FHA Housing Tax credit program for your reference</a:t>
            </a:r>
          </a:p>
          <a:p>
            <a:endParaRPr lang="en-US" altLang="en-US" dirty="0"/>
          </a:p>
        </p:txBody>
      </p:sp>
      <p:sp>
        <p:nvSpPr>
          <p:cNvPr id="47108" name="Slide Number Placeholder 3">
            <a:extLst>
              <a:ext uri="{FF2B5EF4-FFF2-40B4-BE49-F238E27FC236}">
                <a16:creationId xmlns:a16="http://schemas.microsoft.com/office/drawing/2014/main" id="{EDE91620-F27D-4C04-ABBF-B669CD0BE5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FDDBD12-797B-4021-9882-85FDA4870B16}"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2911EB5-4904-4606-8C90-9D28237B550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791B16FB-F1F3-4741-BD28-269A2DA245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TIGER</a:t>
            </a:r>
          </a:p>
          <a:p>
            <a:r>
              <a:rPr lang="en-US" altLang="en-US" dirty="0"/>
              <a:t>To date, the West region has completed approx. $547.2 million in new LIHTC deals since pilot inception 2019 (D4s and sub rehab/2 heavy fs). Of this approx. $54.3 million was generated by the pilot program and approx. $493 million was generated by new LIHTC. </a:t>
            </a:r>
          </a:p>
          <a:p>
            <a:endParaRPr lang="en-US" altLang="en-US" dirty="0"/>
          </a:p>
        </p:txBody>
      </p:sp>
      <p:sp>
        <p:nvSpPr>
          <p:cNvPr id="16388" name="Slide Number Placeholder 3">
            <a:extLst>
              <a:ext uri="{FF2B5EF4-FFF2-40B4-BE49-F238E27FC236}">
                <a16:creationId xmlns:a16="http://schemas.microsoft.com/office/drawing/2014/main" id="{8246E25D-1103-488E-A24D-0008B084188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FBFE168-7843-4202-BD93-E54759879066}"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BEF0A7D1-2F28-4757-B307-4C255F611C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509855AB-49E7-4017-95D6-47F2BA7764F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TIGER</a:t>
            </a:r>
          </a:p>
          <a:p>
            <a:r>
              <a:rPr lang="en-US" altLang="en-US" dirty="0"/>
              <a:t>To date the West region has completed 23 new LIHTC deals. </a:t>
            </a:r>
          </a:p>
          <a:p>
            <a:r>
              <a:rPr lang="en-US" altLang="en-US" dirty="0"/>
              <a:t>4 were eligible for the D4 pilot program, 2 were 223f refi, 6 were D4-NC and 11 were D4-SR.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highlight>
                  <a:srgbClr val="FF0000"/>
                </a:highlight>
              </a:rPr>
              <a:t>Hasn’t been a demand for new LIHTC 223fs</a:t>
            </a:r>
          </a:p>
          <a:p>
            <a:endParaRPr lang="en-US" altLang="en-US" dirty="0"/>
          </a:p>
          <a:p>
            <a:endParaRPr lang="en-US" altLang="en-US" dirty="0"/>
          </a:p>
        </p:txBody>
      </p:sp>
      <p:sp>
        <p:nvSpPr>
          <p:cNvPr id="30724" name="Slide Number Placeholder 3">
            <a:extLst>
              <a:ext uri="{FF2B5EF4-FFF2-40B4-BE49-F238E27FC236}">
                <a16:creationId xmlns:a16="http://schemas.microsoft.com/office/drawing/2014/main" id="{79ABFB85-8971-4769-ADD9-9547734BD4F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F79B2B3-8194-49EE-B8F5-7D1D015F2EB8}"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30466296-8228-4602-A58F-736B5D32308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004B056C-D6FC-4CC8-A15A-AB4ED70E388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DANNY</a:t>
            </a:r>
          </a:p>
          <a:p>
            <a:r>
              <a:rPr lang="en-US" altLang="en-US" dirty="0"/>
              <a:t>Based on HUD’s data, California has done 8 new LIHTC deals, Colorado has done 3, Montana, Nevada and Washington each with 2 new LIHTC deals, and Alaska, Hawaii, Idaho, North Dakota, South Dakota and Utah each had 1 new LIHTC deal.  Only California had pilot deals, 4 of them.</a:t>
            </a:r>
          </a:p>
        </p:txBody>
      </p:sp>
      <p:sp>
        <p:nvSpPr>
          <p:cNvPr id="26628" name="Slide Number Placeholder 3">
            <a:extLst>
              <a:ext uri="{FF2B5EF4-FFF2-40B4-BE49-F238E27FC236}">
                <a16:creationId xmlns:a16="http://schemas.microsoft.com/office/drawing/2014/main" id="{8B2D97E4-3154-45B1-973F-C567E8907EF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6E99C0C-586B-4EC8-B05C-45776B4B321B}"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DANNY</a:t>
            </a:r>
          </a:p>
          <a:p>
            <a:r>
              <a:rPr lang="en-US" dirty="0"/>
              <a:t>In the West region, we have insured over 3,100, (3,117 per our records) since pilot program began in 2019. D4-SR is the most popular new LIHTC product, followed by new construction.</a:t>
            </a:r>
          </a:p>
        </p:txBody>
      </p:sp>
      <p:sp>
        <p:nvSpPr>
          <p:cNvPr id="4" name="Slide Number Placeholder 3"/>
          <p:cNvSpPr>
            <a:spLocks noGrp="1"/>
          </p:cNvSpPr>
          <p:nvPr>
            <p:ph type="sldNum" sz="quarter" idx="5"/>
          </p:nvPr>
        </p:nvSpPr>
        <p:spPr/>
        <p:txBody>
          <a:bodyPr/>
          <a:lstStyle/>
          <a:p>
            <a:pPr>
              <a:defRPr/>
            </a:pPr>
            <a:fld id="{58B8EB74-DEE0-4908-AA81-D30403A55CFC}" type="slidenum">
              <a:rPr lang="en-US" altLang="en-US" smtClean="0"/>
              <a:pPr>
                <a:defRPr/>
              </a:pPr>
              <a:t>5</a:t>
            </a:fld>
            <a:endParaRPr lang="en-US" altLang="en-US"/>
          </a:p>
        </p:txBody>
      </p:sp>
    </p:spTree>
    <p:extLst>
      <p:ext uri="{BB962C8B-B14F-4D97-AF65-F5344CB8AC3E}">
        <p14:creationId xmlns:p14="http://schemas.microsoft.com/office/powerpoint/2010/main" val="2931410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1C978A9B-3747-41B9-94A0-8CEB7EEEF04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0BCC18F8-C019-4CEE-B89E-4CB088D95F9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defRPr/>
            </a:pPr>
            <a:r>
              <a:rPr lang="en-US" sz="1600" dirty="0"/>
              <a:t>TIGER</a:t>
            </a:r>
          </a:p>
          <a:p>
            <a:pPr>
              <a:defRPr/>
            </a:pPr>
            <a:r>
              <a:rPr lang="en-US" sz="1600" dirty="0"/>
              <a:t>New LIHTC outside of the Pilot program are achieving 45 to 60 day processing timelines and are heavily prioritized. Timing performance, average days to firm for new LIHTC 223f and 221d4</a:t>
            </a:r>
          </a:p>
          <a:p>
            <a:pPr lvl="1">
              <a:defRPr/>
            </a:pPr>
            <a:r>
              <a:rPr lang="en-US" sz="1600" dirty="0">
                <a:highlight>
                  <a:srgbClr val="00FF00"/>
                </a:highlight>
              </a:rPr>
              <a:t>Answer: 19 non-pilot, new LIHTC deals processed, only 4 deals have been processed under the pilot program</a:t>
            </a:r>
          </a:p>
          <a:p>
            <a:pPr lvl="1">
              <a:defRPr/>
            </a:pPr>
            <a:r>
              <a:rPr lang="en-US" sz="1600" dirty="0">
                <a:highlight>
                  <a:srgbClr val="FF0000"/>
                </a:highlight>
              </a:rPr>
              <a:t>Question: was processing timeline achieved?</a:t>
            </a:r>
          </a:p>
          <a:p>
            <a:pPr lvl="1">
              <a:defRPr/>
            </a:pPr>
            <a:r>
              <a:rPr lang="en-US" altLang="en-US" sz="1600" dirty="0" err="1">
                <a:highlight>
                  <a:srgbClr val="FF0000"/>
                </a:highlight>
              </a:rPr>
              <a:t>Answer:For</a:t>
            </a:r>
            <a:r>
              <a:rPr lang="en-US" altLang="en-US" sz="1600" dirty="0">
                <a:highlight>
                  <a:srgbClr val="FF0000"/>
                </a:highlight>
              </a:rPr>
              <a:t> New LITHC pilot deal- Day to Firm commitment averaged 28 days, days to closing averaged 78 days</a:t>
            </a:r>
          </a:p>
          <a:p>
            <a:pPr lvl="1">
              <a:defRPr/>
            </a:pPr>
            <a:r>
              <a:rPr lang="en-US" altLang="en-US" sz="1600" dirty="0">
                <a:highlight>
                  <a:srgbClr val="FF0000"/>
                </a:highlight>
              </a:rPr>
              <a:t>We only have four deals for data points on new pilot. The lender is running the pilot deals.</a:t>
            </a:r>
          </a:p>
          <a:p>
            <a:pPr lvl="1">
              <a:defRPr/>
            </a:pPr>
            <a:r>
              <a:rPr lang="en-US" altLang="en-US" sz="1600" dirty="0">
                <a:highlight>
                  <a:srgbClr val="FF0000"/>
                </a:highlight>
              </a:rPr>
              <a:t>Answer: For Non-pilot, new LIHTC- Days to Firm commitment averaged 63 days, days to closing averaged 39</a:t>
            </a:r>
          </a:p>
          <a:p>
            <a:pPr lvl="1">
              <a:defRPr/>
            </a:pPr>
            <a:r>
              <a:rPr lang="en-US" altLang="en-US" sz="1600" dirty="0">
                <a:highlight>
                  <a:srgbClr val="FF0000"/>
                </a:highlight>
              </a:rPr>
              <a:t>New LIHTC has priority in the Intake Queue </a:t>
            </a:r>
          </a:p>
        </p:txBody>
      </p:sp>
      <p:sp>
        <p:nvSpPr>
          <p:cNvPr id="32772" name="Slide Number Placeholder 3">
            <a:extLst>
              <a:ext uri="{FF2B5EF4-FFF2-40B4-BE49-F238E27FC236}">
                <a16:creationId xmlns:a16="http://schemas.microsoft.com/office/drawing/2014/main" id="{9DF832CB-4D7D-4B28-9067-91627898E11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44A8BCA-E3AB-4CCA-A6F2-050078BC6F33}"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3C990943-DF61-4004-B974-798214B01B1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0E60371C-BB22-4E4F-A53A-FA088063EF3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TIGER</a:t>
            </a:r>
          </a:p>
          <a:p>
            <a:r>
              <a:rPr lang="en-US" altLang="en-US" dirty="0"/>
              <a:t>Here are the common features of both pilot tracks</a:t>
            </a:r>
          </a:p>
          <a:p>
            <a:endParaRPr lang="en-US" altLang="en-US" dirty="0"/>
          </a:p>
        </p:txBody>
      </p:sp>
      <p:sp>
        <p:nvSpPr>
          <p:cNvPr id="24580" name="Slide Number Placeholder 3">
            <a:extLst>
              <a:ext uri="{FF2B5EF4-FFF2-40B4-BE49-F238E27FC236}">
                <a16:creationId xmlns:a16="http://schemas.microsoft.com/office/drawing/2014/main" id="{E0E23C09-D8B2-4901-85DA-E409C359339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2960FE5-8085-42A2-A603-19E8102BBD3B}"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D1933EC-5C5D-404F-B532-BD4730DAF5C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7347D821-0953-4F80-8D59-C06F1B67B34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DANNY</a:t>
            </a:r>
          </a:p>
          <a:p>
            <a:r>
              <a:rPr lang="en-US" altLang="en-US" dirty="0"/>
              <a:t>Here are the unique features of the Expedited pilot track. We have done 3 expedited pilot deals, all in California.</a:t>
            </a:r>
          </a:p>
          <a:p>
            <a:endParaRPr lang="en-US" altLang="en-US" dirty="0"/>
          </a:p>
        </p:txBody>
      </p:sp>
      <p:sp>
        <p:nvSpPr>
          <p:cNvPr id="20484" name="Slide Number Placeholder 3">
            <a:extLst>
              <a:ext uri="{FF2B5EF4-FFF2-40B4-BE49-F238E27FC236}">
                <a16:creationId xmlns:a16="http://schemas.microsoft.com/office/drawing/2014/main" id="{544B9922-A332-446C-B448-D794C40BB75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E649D2-4D3D-4675-833B-3C67129FF27D}"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2CF80478-48E0-48F7-B085-02688849267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3BA83DAB-2997-4540-A3DB-53FF990D68D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DANNY</a:t>
            </a:r>
          </a:p>
          <a:p>
            <a:r>
              <a:rPr lang="en-US" altLang="en-US" dirty="0"/>
              <a:t>Here are the unique features of Standard pilot track. We have done 1 standard track deal, in California.</a:t>
            </a:r>
          </a:p>
          <a:p>
            <a:endParaRPr lang="en-US" altLang="en-US" dirty="0"/>
          </a:p>
        </p:txBody>
      </p:sp>
      <p:sp>
        <p:nvSpPr>
          <p:cNvPr id="22532" name="Slide Number Placeholder 3">
            <a:extLst>
              <a:ext uri="{FF2B5EF4-FFF2-40B4-BE49-F238E27FC236}">
                <a16:creationId xmlns:a16="http://schemas.microsoft.com/office/drawing/2014/main" id="{E39AC596-539D-47DD-A675-812394466F0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E74E512-4F02-49FA-A76C-BB6B5B0BB90E}"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2CECF14-5C10-424E-9A4A-2FD86638495A}"/>
              </a:ext>
            </a:extLst>
          </p:cNvPr>
          <p:cNvSpPr>
            <a:spLocks noGrp="1"/>
          </p:cNvSpPr>
          <p:nvPr>
            <p:ph type="dt" sz="half" idx="10"/>
          </p:nvPr>
        </p:nvSpPr>
        <p:spPr/>
        <p:txBody>
          <a:bodyPr/>
          <a:lstStyle>
            <a:lvl1pPr fontAlgn="auto">
              <a:spcBef>
                <a:spcPts val="0"/>
              </a:spcBef>
              <a:spcAft>
                <a:spcPts val="0"/>
              </a:spcAft>
              <a:defRPr>
                <a:latin typeface="Calibri" pitchFamily="26" charset="0"/>
                <a:ea typeface="+mn-ea"/>
                <a:cs typeface="+mn-cs"/>
              </a:defRPr>
            </a:lvl1pPr>
          </a:lstStyle>
          <a:p>
            <a:pPr>
              <a:defRPr/>
            </a:pPr>
            <a:fld id="{C85D4522-77FA-4B1C-90DA-2070B76FA996}" type="datetime1">
              <a:rPr lang="en-US"/>
              <a:pPr>
                <a:defRPr/>
              </a:pPr>
              <a:t>9/22/2021</a:t>
            </a:fld>
            <a:endParaRPr lang="en-US"/>
          </a:p>
        </p:txBody>
      </p:sp>
      <p:sp>
        <p:nvSpPr>
          <p:cNvPr id="5" name="Footer Placeholder 4">
            <a:extLst>
              <a:ext uri="{FF2B5EF4-FFF2-40B4-BE49-F238E27FC236}">
                <a16:creationId xmlns:a16="http://schemas.microsoft.com/office/drawing/2014/main" id="{797C2564-8EDE-47DF-90C5-13555E642112}"/>
              </a:ext>
            </a:extLst>
          </p:cNvPr>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5B0CDAC3-1A7C-401D-A34D-BA8DD50E9CFB}"/>
              </a:ext>
            </a:extLst>
          </p:cNvPr>
          <p:cNvSpPr>
            <a:spLocks noGrp="1"/>
          </p:cNvSpPr>
          <p:nvPr>
            <p:ph type="sldNum" sz="quarter" idx="12"/>
          </p:nvPr>
        </p:nvSpPr>
        <p:spPr/>
        <p:txBody>
          <a:bodyPr/>
          <a:lstStyle>
            <a:lvl1pPr>
              <a:defRPr/>
            </a:lvl1pPr>
          </a:lstStyle>
          <a:p>
            <a:pPr>
              <a:defRPr/>
            </a:pPr>
            <a:fld id="{E1D7EBDE-8931-4EE6-B4EA-E856E516A3B9}" type="slidenum">
              <a:rPr lang="en-US" altLang="en-US"/>
              <a:pPr>
                <a:defRPr/>
              </a:pPr>
              <a:t>‹#›</a:t>
            </a:fld>
            <a:endParaRPr lang="en-US" altLang="en-US"/>
          </a:p>
        </p:txBody>
      </p:sp>
    </p:spTree>
    <p:extLst>
      <p:ext uri="{BB962C8B-B14F-4D97-AF65-F5344CB8AC3E}">
        <p14:creationId xmlns:p14="http://schemas.microsoft.com/office/powerpoint/2010/main" val="349840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2F4CED-E7AD-4287-B39F-293A400A3B0B}"/>
              </a:ext>
            </a:extLst>
          </p:cNvPr>
          <p:cNvSpPr>
            <a:spLocks noGrp="1"/>
          </p:cNvSpPr>
          <p:nvPr>
            <p:ph type="dt" sz="half" idx="10"/>
          </p:nvPr>
        </p:nvSpPr>
        <p:spPr/>
        <p:txBody>
          <a:bodyPr/>
          <a:lstStyle>
            <a:lvl1pPr fontAlgn="auto">
              <a:spcBef>
                <a:spcPts val="0"/>
              </a:spcBef>
              <a:spcAft>
                <a:spcPts val="0"/>
              </a:spcAft>
              <a:defRPr>
                <a:latin typeface="Calibri" pitchFamily="26" charset="0"/>
                <a:ea typeface="+mn-ea"/>
                <a:cs typeface="+mn-cs"/>
              </a:defRPr>
            </a:lvl1pPr>
          </a:lstStyle>
          <a:p>
            <a:pPr>
              <a:defRPr/>
            </a:pPr>
            <a:fld id="{1709D679-A959-4A1C-AC54-624B59CD2217}" type="datetime1">
              <a:rPr lang="en-US"/>
              <a:pPr>
                <a:defRPr/>
              </a:pPr>
              <a:t>9/22/2021</a:t>
            </a:fld>
            <a:endParaRPr lang="en-US"/>
          </a:p>
        </p:txBody>
      </p:sp>
      <p:sp>
        <p:nvSpPr>
          <p:cNvPr id="5" name="Footer Placeholder 4">
            <a:extLst>
              <a:ext uri="{FF2B5EF4-FFF2-40B4-BE49-F238E27FC236}">
                <a16:creationId xmlns:a16="http://schemas.microsoft.com/office/drawing/2014/main" id="{53FBF123-6829-4816-949C-EE604E56434F}"/>
              </a:ext>
            </a:extLst>
          </p:cNvPr>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CB9036A-6260-4CF5-BD37-984FAF4D06A6}"/>
              </a:ext>
            </a:extLst>
          </p:cNvPr>
          <p:cNvSpPr>
            <a:spLocks noGrp="1"/>
          </p:cNvSpPr>
          <p:nvPr>
            <p:ph type="sldNum" sz="quarter" idx="12"/>
          </p:nvPr>
        </p:nvSpPr>
        <p:spPr/>
        <p:txBody>
          <a:bodyPr/>
          <a:lstStyle>
            <a:lvl1pPr>
              <a:defRPr/>
            </a:lvl1pPr>
          </a:lstStyle>
          <a:p>
            <a:pPr>
              <a:defRPr/>
            </a:pPr>
            <a:fld id="{C62A4930-B35F-4CD8-B705-677C359C0C6A}" type="slidenum">
              <a:rPr lang="en-US" altLang="en-US"/>
              <a:pPr>
                <a:defRPr/>
              </a:pPr>
              <a:t>‹#›</a:t>
            </a:fld>
            <a:endParaRPr lang="en-US" altLang="en-US"/>
          </a:p>
        </p:txBody>
      </p:sp>
    </p:spTree>
    <p:extLst>
      <p:ext uri="{BB962C8B-B14F-4D97-AF65-F5344CB8AC3E}">
        <p14:creationId xmlns:p14="http://schemas.microsoft.com/office/powerpoint/2010/main" val="2999242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B2D2CD-DDD7-4DB1-8B7A-7ED64AF7829C}"/>
              </a:ext>
            </a:extLst>
          </p:cNvPr>
          <p:cNvSpPr>
            <a:spLocks noGrp="1"/>
          </p:cNvSpPr>
          <p:nvPr>
            <p:ph type="dt" sz="half" idx="10"/>
          </p:nvPr>
        </p:nvSpPr>
        <p:spPr/>
        <p:txBody>
          <a:bodyPr/>
          <a:lstStyle>
            <a:lvl1pPr fontAlgn="auto">
              <a:spcBef>
                <a:spcPts val="0"/>
              </a:spcBef>
              <a:spcAft>
                <a:spcPts val="0"/>
              </a:spcAft>
              <a:defRPr>
                <a:latin typeface="Calibri" pitchFamily="26" charset="0"/>
                <a:ea typeface="+mn-ea"/>
                <a:cs typeface="+mn-cs"/>
              </a:defRPr>
            </a:lvl1pPr>
          </a:lstStyle>
          <a:p>
            <a:pPr>
              <a:defRPr/>
            </a:pPr>
            <a:fld id="{B4F07A10-844D-4274-9F80-15ED67460311}" type="datetime1">
              <a:rPr lang="en-US"/>
              <a:pPr>
                <a:defRPr/>
              </a:pPr>
              <a:t>9/22/2021</a:t>
            </a:fld>
            <a:endParaRPr lang="en-US"/>
          </a:p>
        </p:txBody>
      </p:sp>
      <p:sp>
        <p:nvSpPr>
          <p:cNvPr id="5" name="Footer Placeholder 4">
            <a:extLst>
              <a:ext uri="{FF2B5EF4-FFF2-40B4-BE49-F238E27FC236}">
                <a16:creationId xmlns:a16="http://schemas.microsoft.com/office/drawing/2014/main" id="{711A77F6-2C1B-4EB4-B071-F9F1AF53B69A}"/>
              </a:ext>
            </a:extLst>
          </p:cNvPr>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03B81FC8-ED16-498E-AEDB-397084B2B509}"/>
              </a:ext>
            </a:extLst>
          </p:cNvPr>
          <p:cNvSpPr>
            <a:spLocks noGrp="1"/>
          </p:cNvSpPr>
          <p:nvPr>
            <p:ph type="sldNum" sz="quarter" idx="12"/>
          </p:nvPr>
        </p:nvSpPr>
        <p:spPr/>
        <p:txBody>
          <a:bodyPr/>
          <a:lstStyle>
            <a:lvl1pPr>
              <a:defRPr/>
            </a:lvl1pPr>
          </a:lstStyle>
          <a:p>
            <a:pPr>
              <a:defRPr/>
            </a:pPr>
            <a:fld id="{DB5B1CFB-3CF5-4845-9706-83A2D543C27B}" type="slidenum">
              <a:rPr lang="en-US" altLang="en-US"/>
              <a:pPr>
                <a:defRPr/>
              </a:pPr>
              <a:t>‹#›</a:t>
            </a:fld>
            <a:endParaRPr lang="en-US" altLang="en-US"/>
          </a:p>
        </p:txBody>
      </p:sp>
    </p:spTree>
    <p:extLst>
      <p:ext uri="{BB962C8B-B14F-4D97-AF65-F5344CB8AC3E}">
        <p14:creationId xmlns:p14="http://schemas.microsoft.com/office/powerpoint/2010/main" val="307548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5511E2-454A-4B3A-A278-639652C2A14B}"/>
              </a:ext>
            </a:extLst>
          </p:cNvPr>
          <p:cNvSpPr>
            <a:spLocks noGrp="1"/>
          </p:cNvSpPr>
          <p:nvPr>
            <p:ph type="dt" sz="half" idx="10"/>
          </p:nvPr>
        </p:nvSpPr>
        <p:spPr/>
        <p:txBody>
          <a:bodyPr/>
          <a:lstStyle>
            <a:lvl1pPr fontAlgn="auto">
              <a:spcBef>
                <a:spcPts val="0"/>
              </a:spcBef>
              <a:spcAft>
                <a:spcPts val="0"/>
              </a:spcAft>
              <a:defRPr>
                <a:latin typeface="Calibri" pitchFamily="26" charset="0"/>
                <a:ea typeface="+mn-ea"/>
                <a:cs typeface="+mn-cs"/>
              </a:defRPr>
            </a:lvl1pPr>
          </a:lstStyle>
          <a:p>
            <a:pPr>
              <a:defRPr/>
            </a:pPr>
            <a:fld id="{881B9114-1294-4798-B301-A38A1D862138}" type="datetime1">
              <a:rPr lang="en-US"/>
              <a:pPr>
                <a:defRPr/>
              </a:pPr>
              <a:t>9/22/2021</a:t>
            </a:fld>
            <a:endParaRPr lang="en-US"/>
          </a:p>
        </p:txBody>
      </p:sp>
      <p:sp>
        <p:nvSpPr>
          <p:cNvPr id="5" name="Footer Placeholder 4">
            <a:extLst>
              <a:ext uri="{FF2B5EF4-FFF2-40B4-BE49-F238E27FC236}">
                <a16:creationId xmlns:a16="http://schemas.microsoft.com/office/drawing/2014/main" id="{4AB95502-0D33-4A3A-8AF9-DB04F02EB749}"/>
              </a:ext>
            </a:extLst>
          </p:cNvPr>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8841D59B-684D-4025-835D-3B4E7C2A56B4}"/>
              </a:ext>
            </a:extLst>
          </p:cNvPr>
          <p:cNvSpPr>
            <a:spLocks noGrp="1"/>
          </p:cNvSpPr>
          <p:nvPr>
            <p:ph type="sldNum" sz="quarter" idx="12"/>
          </p:nvPr>
        </p:nvSpPr>
        <p:spPr/>
        <p:txBody>
          <a:bodyPr/>
          <a:lstStyle>
            <a:lvl1pPr>
              <a:defRPr/>
            </a:lvl1pPr>
          </a:lstStyle>
          <a:p>
            <a:pPr>
              <a:defRPr/>
            </a:pPr>
            <a:fld id="{AABF2DF0-60AB-442C-93F9-443637EDBBBF}" type="slidenum">
              <a:rPr lang="en-US" altLang="en-US"/>
              <a:pPr>
                <a:defRPr/>
              </a:pPr>
              <a:t>‹#›</a:t>
            </a:fld>
            <a:endParaRPr lang="en-US" altLang="en-US"/>
          </a:p>
        </p:txBody>
      </p:sp>
    </p:spTree>
    <p:extLst>
      <p:ext uri="{BB962C8B-B14F-4D97-AF65-F5344CB8AC3E}">
        <p14:creationId xmlns:p14="http://schemas.microsoft.com/office/powerpoint/2010/main" val="383962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07B53C-FA37-4671-A30D-6A72900C4D1E}"/>
              </a:ext>
            </a:extLst>
          </p:cNvPr>
          <p:cNvSpPr>
            <a:spLocks noGrp="1"/>
          </p:cNvSpPr>
          <p:nvPr>
            <p:ph type="dt" sz="half" idx="10"/>
          </p:nvPr>
        </p:nvSpPr>
        <p:spPr/>
        <p:txBody>
          <a:bodyPr/>
          <a:lstStyle>
            <a:lvl1pPr fontAlgn="auto">
              <a:spcBef>
                <a:spcPts val="0"/>
              </a:spcBef>
              <a:spcAft>
                <a:spcPts val="0"/>
              </a:spcAft>
              <a:defRPr>
                <a:latin typeface="Calibri" pitchFamily="26" charset="0"/>
                <a:ea typeface="+mn-ea"/>
                <a:cs typeface="+mn-cs"/>
              </a:defRPr>
            </a:lvl1pPr>
          </a:lstStyle>
          <a:p>
            <a:pPr>
              <a:defRPr/>
            </a:pPr>
            <a:fld id="{10E2AED0-13F3-4D91-9D92-51BA130C31FB}" type="datetime1">
              <a:rPr lang="en-US"/>
              <a:pPr>
                <a:defRPr/>
              </a:pPr>
              <a:t>9/22/2021</a:t>
            </a:fld>
            <a:endParaRPr lang="en-US"/>
          </a:p>
        </p:txBody>
      </p:sp>
      <p:sp>
        <p:nvSpPr>
          <p:cNvPr id="5" name="Footer Placeholder 4">
            <a:extLst>
              <a:ext uri="{FF2B5EF4-FFF2-40B4-BE49-F238E27FC236}">
                <a16:creationId xmlns:a16="http://schemas.microsoft.com/office/drawing/2014/main" id="{19443720-8A59-4141-BF23-DE68FC88AE9C}"/>
              </a:ext>
            </a:extLst>
          </p:cNvPr>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5473C887-02F4-46D5-8DD9-00D27034882E}"/>
              </a:ext>
            </a:extLst>
          </p:cNvPr>
          <p:cNvSpPr>
            <a:spLocks noGrp="1"/>
          </p:cNvSpPr>
          <p:nvPr>
            <p:ph type="sldNum" sz="quarter" idx="12"/>
          </p:nvPr>
        </p:nvSpPr>
        <p:spPr/>
        <p:txBody>
          <a:bodyPr/>
          <a:lstStyle>
            <a:lvl1pPr>
              <a:defRPr/>
            </a:lvl1pPr>
          </a:lstStyle>
          <a:p>
            <a:pPr>
              <a:defRPr/>
            </a:pPr>
            <a:fld id="{320F4D1F-804B-4A01-B83F-64631EC68CBA}" type="slidenum">
              <a:rPr lang="en-US" altLang="en-US"/>
              <a:pPr>
                <a:defRPr/>
              </a:pPr>
              <a:t>‹#›</a:t>
            </a:fld>
            <a:endParaRPr lang="en-US" altLang="en-US"/>
          </a:p>
        </p:txBody>
      </p:sp>
    </p:spTree>
    <p:extLst>
      <p:ext uri="{BB962C8B-B14F-4D97-AF65-F5344CB8AC3E}">
        <p14:creationId xmlns:p14="http://schemas.microsoft.com/office/powerpoint/2010/main" val="3450783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C81C0A4-D465-48CB-97D4-7C6E33D7564A}"/>
              </a:ext>
            </a:extLst>
          </p:cNvPr>
          <p:cNvSpPr>
            <a:spLocks noGrp="1"/>
          </p:cNvSpPr>
          <p:nvPr>
            <p:ph type="dt" sz="half" idx="10"/>
          </p:nvPr>
        </p:nvSpPr>
        <p:spPr/>
        <p:txBody>
          <a:bodyPr/>
          <a:lstStyle>
            <a:lvl1pPr fontAlgn="auto">
              <a:spcBef>
                <a:spcPts val="0"/>
              </a:spcBef>
              <a:spcAft>
                <a:spcPts val="0"/>
              </a:spcAft>
              <a:defRPr>
                <a:latin typeface="Calibri" pitchFamily="26" charset="0"/>
                <a:ea typeface="+mn-ea"/>
                <a:cs typeface="+mn-cs"/>
              </a:defRPr>
            </a:lvl1pPr>
          </a:lstStyle>
          <a:p>
            <a:pPr>
              <a:defRPr/>
            </a:pPr>
            <a:fld id="{B29DF8CF-7A52-42EF-A7E2-0840BD81B2A3}" type="datetime1">
              <a:rPr lang="en-US"/>
              <a:pPr>
                <a:defRPr/>
              </a:pPr>
              <a:t>9/22/2021</a:t>
            </a:fld>
            <a:endParaRPr lang="en-US"/>
          </a:p>
        </p:txBody>
      </p:sp>
      <p:sp>
        <p:nvSpPr>
          <p:cNvPr id="6" name="Footer Placeholder 4">
            <a:extLst>
              <a:ext uri="{FF2B5EF4-FFF2-40B4-BE49-F238E27FC236}">
                <a16:creationId xmlns:a16="http://schemas.microsoft.com/office/drawing/2014/main" id="{A55724C1-2147-4DEA-8E2C-CC6653F66CAD}"/>
              </a:ext>
            </a:extLst>
          </p:cNvPr>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a:extLst>
              <a:ext uri="{FF2B5EF4-FFF2-40B4-BE49-F238E27FC236}">
                <a16:creationId xmlns:a16="http://schemas.microsoft.com/office/drawing/2014/main" id="{E674A8CB-7901-4456-AAE6-AF836DD597C9}"/>
              </a:ext>
            </a:extLst>
          </p:cNvPr>
          <p:cNvSpPr>
            <a:spLocks noGrp="1"/>
          </p:cNvSpPr>
          <p:nvPr>
            <p:ph type="sldNum" sz="quarter" idx="12"/>
          </p:nvPr>
        </p:nvSpPr>
        <p:spPr/>
        <p:txBody>
          <a:bodyPr/>
          <a:lstStyle>
            <a:lvl1pPr>
              <a:defRPr/>
            </a:lvl1pPr>
          </a:lstStyle>
          <a:p>
            <a:pPr>
              <a:defRPr/>
            </a:pPr>
            <a:fld id="{A09A7399-B4CE-4994-B719-2EC38656A3BD}" type="slidenum">
              <a:rPr lang="en-US" altLang="en-US"/>
              <a:pPr>
                <a:defRPr/>
              </a:pPr>
              <a:t>‹#›</a:t>
            </a:fld>
            <a:endParaRPr lang="en-US" altLang="en-US"/>
          </a:p>
        </p:txBody>
      </p:sp>
    </p:spTree>
    <p:extLst>
      <p:ext uri="{BB962C8B-B14F-4D97-AF65-F5344CB8AC3E}">
        <p14:creationId xmlns:p14="http://schemas.microsoft.com/office/powerpoint/2010/main" val="199314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06D58DA-D7C3-4F43-84FF-54A60AC0DCB7}"/>
              </a:ext>
            </a:extLst>
          </p:cNvPr>
          <p:cNvSpPr>
            <a:spLocks noGrp="1"/>
          </p:cNvSpPr>
          <p:nvPr>
            <p:ph type="dt" sz="half" idx="10"/>
          </p:nvPr>
        </p:nvSpPr>
        <p:spPr/>
        <p:txBody>
          <a:bodyPr/>
          <a:lstStyle>
            <a:lvl1pPr fontAlgn="auto">
              <a:spcBef>
                <a:spcPts val="0"/>
              </a:spcBef>
              <a:spcAft>
                <a:spcPts val="0"/>
              </a:spcAft>
              <a:defRPr>
                <a:latin typeface="Calibri" pitchFamily="26" charset="0"/>
                <a:ea typeface="+mn-ea"/>
                <a:cs typeface="+mn-cs"/>
              </a:defRPr>
            </a:lvl1pPr>
          </a:lstStyle>
          <a:p>
            <a:pPr>
              <a:defRPr/>
            </a:pPr>
            <a:fld id="{6DD8BB4B-C7F0-400A-9239-73C80D097A5B}" type="datetime1">
              <a:rPr lang="en-US"/>
              <a:pPr>
                <a:defRPr/>
              </a:pPr>
              <a:t>9/22/2021</a:t>
            </a:fld>
            <a:endParaRPr lang="en-US"/>
          </a:p>
        </p:txBody>
      </p:sp>
      <p:sp>
        <p:nvSpPr>
          <p:cNvPr id="8" name="Footer Placeholder 4">
            <a:extLst>
              <a:ext uri="{FF2B5EF4-FFF2-40B4-BE49-F238E27FC236}">
                <a16:creationId xmlns:a16="http://schemas.microsoft.com/office/drawing/2014/main" id="{303746E4-58A0-44FB-8171-3CA02D80228B}"/>
              </a:ext>
            </a:extLst>
          </p:cNvPr>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9" name="Slide Number Placeholder 5">
            <a:extLst>
              <a:ext uri="{FF2B5EF4-FFF2-40B4-BE49-F238E27FC236}">
                <a16:creationId xmlns:a16="http://schemas.microsoft.com/office/drawing/2014/main" id="{90C66F56-C183-4A7B-9A6F-9A1F10204438}"/>
              </a:ext>
            </a:extLst>
          </p:cNvPr>
          <p:cNvSpPr>
            <a:spLocks noGrp="1"/>
          </p:cNvSpPr>
          <p:nvPr>
            <p:ph type="sldNum" sz="quarter" idx="12"/>
          </p:nvPr>
        </p:nvSpPr>
        <p:spPr/>
        <p:txBody>
          <a:bodyPr/>
          <a:lstStyle>
            <a:lvl1pPr>
              <a:defRPr/>
            </a:lvl1pPr>
          </a:lstStyle>
          <a:p>
            <a:pPr>
              <a:defRPr/>
            </a:pPr>
            <a:fld id="{B8637A1A-1993-4B4E-B7AE-0624BF267966}" type="slidenum">
              <a:rPr lang="en-US" altLang="en-US"/>
              <a:pPr>
                <a:defRPr/>
              </a:pPr>
              <a:t>‹#›</a:t>
            </a:fld>
            <a:endParaRPr lang="en-US" altLang="en-US"/>
          </a:p>
        </p:txBody>
      </p:sp>
    </p:spTree>
    <p:extLst>
      <p:ext uri="{BB962C8B-B14F-4D97-AF65-F5344CB8AC3E}">
        <p14:creationId xmlns:p14="http://schemas.microsoft.com/office/powerpoint/2010/main" val="623602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5944CF9-65C1-496F-BBAA-3EE612853A36}"/>
              </a:ext>
            </a:extLst>
          </p:cNvPr>
          <p:cNvSpPr>
            <a:spLocks noGrp="1"/>
          </p:cNvSpPr>
          <p:nvPr>
            <p:ph type="dt" sz="half" idx="10"/>
          </p:nvPr>
        </p:nvSpPr>
        <p:spPr/>
        <p:txBody>
          <a:bodyPr/>
          <a:lstStyle>
            <a:lvl1pPr fontAlgn="auto">
              <a:spcBef>
                <a:spcPts val="0"/>
              </a:spcBef>
              <a:spcAft>
                <a:spcPts val="0"/>
              </a:spcAft>
              <a:defRPr>
                <a:latin typeface="Calibri" pitchFamily="26" charset="0"/>
                <a:ea typeface="+mn-ea"/>
                <a:cs typeface="+mn-cs"/>
              </a:defRPr>
            </a:lvl1pPr>
          </a:lstStyle>
          <a:p>
            <a:pPr>
              <a:defRPr/>
            </a:pPr>
            <a:fld id="{0647B44A-D4F9-4B1F-A0CA-BB8359980D19}" type="datetime1">
              <a:rPr lang="en-US"/>
              <a:pPr>
                <a:defRPr/>
              </a:pPr>
              <a:t>9/22/2021</a:t>
            </a:fld>
            <a:endParaRPr lang="en-US"/>
          </a:p>
        </p:txBody>
      </p:sp>
      <p:sp>
        <p:nvSpPr>
          <p:cNvPr id="4" name="Footer Placeholder 4">
            <a:extLst>
              <a:ext uri="{FF2B5EF4-FFF2-40B4-BE49-F238E27FC236}">
                <a16:creationId xmlns:a16="http://schemas.microsoft.com/office/drawing/2014/main" id="{F53601F2-FD73-4E17-9C3C-081829E920AA}"/>
              </a:ext>
            </a:extLst>
          </p:cNvPr>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5" name="Slide Number Placeholder 5">
            <a:extLst>
              <a:ext uri="{FF2B5EF4-FFF2-40B4-BE49-F238E27FC236}">
                <a16:creationId xmlns:a16="http://schemas.microsoft.com/office/drawing/2014/main" id="{9F327FD0-CBA3-4B61-8C14-E7BC9C8D4741}"/>
              </a:ext>
            </a:extLst>
          </p:cNvPr>
          <p:cNvSpPr>
            <a:spLocks noGrp="1"/>
          </p:cNvSpPr>
          <p:nvPr>
            <p:ph type="sldNum" sz="quarter" idx="12"/>
          </p:nvPr>
        </p:nvSpPr>
        <p:spPr/>
        <p:txBody>
          <a:bodyPr/>
          <a:lstStyle>
            <a:lvl1pPr>
              <a:defRPr/>
            </a:lvl1pPr>
          </a:lstStyle>
          <a:p>
            <a:pPr>
              <a:defRPr/>
            </a:pPr>
            <a:fld id="{7A7C93F4-9DE2-48B1-B184-AFBA6AD57B4B}" type="slidenum">
              <a:rPr lang="en-US" altLang="en-US"/>
              <a:pPr>
                <a:defRPr/>
              </a:pPr>
              <a:t>‹#›</a:t>
            </a:fld>
            <a:endParaRPr lang="en-US" altLang="en-US"/>
          </a:p>
        </p:txBody>
      </p:sp>
    </p:spTree>
    <p:extLst>
      <p:ext uri="{BB962C8B-B14F-4D97-AF65-F5344CB8AC3E}">
        <p14:creationId xmlns:p14="http://schemas.microsoft.com/office/powerpoint/2010/main" val="263454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9AB2985-555F-499D-8B50-5FD840F90F6B}"/>
              </a:ext>
            </a:extLst>
          </p:cNvPr>
          <p:cNvSpPr>
            <a:spLocks noGrp="1"/>
          </p:cNvSpPr>
          <p:nvPr>
            <p:ph type="dt" sz="half" idx="10"/>
          </p:nvPr>
        </p:nvSpPr>
        <p:spPr/>
        <p:txBody>
          <a:bodyPr/>
          <a:lstStyle>
            <a:lvl1pPr fontAlgn="auto">
              <a:spcBef>
                <a:spcPts val="0"/>
              </a:spcBef>
              <a:spcAft>
                <a:spcPts val="0"/>
              </a:spcAft>
              <a:defRPr>
                <a:latin typeface="Calibri" pitchFamily="26" charset="0"/>
                <a:ea typeface="+mn-ea"/>
                <a:cs typeface="+mn-cs"/>
              </a:defRPr>
            </a:lvl1pPr>
          </a:lstStyle>
          <a:p>
            <a:pPr>
              <a:defRPr/>
            </a:pPr>
            <a:fld id="{2F63C9E5-C516-4DB4-B066-2BEAC191B288}" type="datetime1">
              <a:rPr lang="en-US"/>
              <a:pPr>
                <a:defRPr/>
              </a:pPr>
              <a:t>9/22/2021</a:t>
            </a:fld>
            <a:endParaRPr lang="en-US"/>
          </a:p>
        </p:txBody>
      </p:sp>
      <p:sp>
        <p:nvSpPr>
          <p:cNvPr id="3" name="Footer Placeholder 4">
            <a:extLst>
              <a:ext uri="{FF2B5EF4-FFF2-40B4-BE49-F238E27FC236}">
                <a16:creationId xmlns:a16="http://schemas.microsoft.com/office/drawing/2014/main" id="{5ED44751-CB14-4FF4-9BF3-F58DF7560A9D}"/>
              </a:ext>
            </a:extLst>
          </p:cNvPr>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4" name="Slide Number Placeholder 5">
            <a:extLst>
              <a:ext uri="{FF2B5EF4-FFF2-40B4-BE49-F238E27FC236}">
                <a16:creationId xmlns:a16="http://schemas.microsoft.com/office/drawing/2014/main" id="{26FD7C98-3D34-4CF0-8B5F-9DC22F8B6A57}"/>
              </a:ext>
            </a:extLst>
          </p:cNvPr>
          <p:cNvSpPr>
            <a:spLocks noGrp="1"/>
          </p:cNvSpPr>
          <p:nvPr>
            <p:ph type="sldNum" sz="quarter" idx="12"/>
          </p:nvPr>
        </p:nvSpPr>
        <p:spPr/>
        <p:txBody>
          <a:bodyPr/>
          <a:lstStyle>
            <a:lvl1pPr>
              <a:defRPr/>
            </a:lvl1pPr>
          </a:lstStyle>
          <a:p>
            <a:pPr>
              <a:defRPr/>
            </a:pPr>
            <a:fld id="{73E10317-76EE-403D-B7AC-9738258C12A3}" type="slidenum">
              <a:rPr lang="en-US" altLang="en-US"/>
              <a:pPr>
                <a:defRPr/>
              </a:pPr>
              <a:t>‹#›</a:t>
            </a:fld>
            <a:endParaRPr lang="en-US" altLang="en-US"/>
          </a:p>
        </p:txBody>
      </p:sp>
    </p:spTree>
    <p:extLst>
      <p:ext uri="{BB962C8B-B14F-4D97-AF65-F5344CB8AC3E}">
        <p14:creationId xmlns:p14="http://schemas.microsoft.com/office/powerpoint/2010/main" val="1510116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6AD7D34-6D1B-4895-AE37-9A034CB7787B}"/>
              </a:ext>
            </a:extLst>
          </p:cNvPr>
          <p:cNvSpPr>
            <a:spLocks noGrp="1"/>
          </p:cNvSpPr>
          <p:nvPr>
            <p:ph type="dt" sz="half" idx="10"/>
          </p:nvPr>
        </p:nvSpPr>
        <p:spPr/>
        <p:txBody>
          <a:bodyPr/>
          <a:lstStyle>
            <a:lvl1pPr fontAlgn="auto">
              <a:spcBef>
                <a:spcPts val="0"/>
              </a:spcBef>
              <a:spcAft>
                <a:spcPts val="0"/>
              </a:spcAft>
              <a:defRPr>
                <a:latin typeface="Calibri" pitchFamily="26" charset="0"/>
                <a:ea typeface="+mn-ea"/>
                <a:cs typeface="+mn-cs"/>
              </a:defRPr>
            </a:lvl1pPr>
          </a:lstStyle>
          <a:p>
            <a:pPr>
              <a:defRPr/>
            </a:pPr>
            <a:fld id="{DF6813C2-74D0-42F9-B91C-CBB51B2D850B}" type="datetime1">
              <a:rPr lang="en-US"/>
              <a:pPr>
                <a:defRPr/>
              </a:pPr>
              <a:t>9/22/2021</a:t>
            </a:fld>
            <a:endParaRPr lang="en-US"/>
          </a:p>
        </p:txBody>
      </p:sp>
      <p:sp>
        <p:nvSpPr>
          <p:cNvPr id="6" name="Footer Placeholder 4">
            <a:extLst>
              <a:ext uri="{FF2B5EF4-FFF2-40B4-BE49-F238E27FC236}">
                <a16:creationId xmlns:a16="http://schemas.microsoft.com/office/drawing/2014/main" id="{BF203215-2910-4406-AF60-6AF84946437D}"/>
              </a:ext>
            </a:extLst>
          </p:cNvPr>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a:extLst>
              <a:ext uri="{FF2B5EF4-FFF2-40B4-BE49-F238E27FC236}">
                <a16:creationId xmlns:a16="http://schemas.microsoft.com/office/drawing/2014/main" id="{FBEDCA80-8C18-4C75-8074-980B828CAF19}"/>
              </a:ext>
            </a:extLst>
          </p:cNvPr>
          <p:cNvSpPr>
            <a:spLocks noGrp="1"/>
          </p:cNvSpPr>
          <p:nvPr>
            <p:ph type="sldNum" sz="quarter" idx="12"/>
          </p:nvPr>
        </p:nvSpPr>
        <p:spPr/>
        <p:txBody>
          <a:bodyPr/>
          <a:lstStyle>
            <a:lvl1pPr>
              <a:defRPr/>
            </a:lvl1pPr>
          </a:lstStyle>
          <a:p>
            <a:pPr>
              <a:defRPr/>
            </a:pPr>
            <a:fld id="{F25C4E8F-AB3D-4BD6-BD80-D86511FE66ED}" type="slidenum">
              <a:rPr lang="en-US" altLang="en-US"/>
              <a:pPr>
                <a:defRPr/>
              </a:pPr>
              <a:t>‹#›</a:t>
            </a:fld>
            <a:endParaRPr lang="en-US" altLang="en-US"/>
          </a:p>
        </p:txBody>
      </p:sp>
    </p:spTree>
    <p:extLst>
      <p:ext uri="{BB962C8B-B14F-4D97-AF65-F5344CB8AC3E}">
        <p14:creationId xmlns:p14="http://schemas.microsoft.com/office/powerpoint/2010/main" val="2310697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37DA6E6-9667-44FC-ABB3-37C995E76FD6}"/>
              </a:ext>
            </a:extLst>
          </p:cNvPr>
          <p:cNvSpPr>
            <a:spLocks noGrp="1"/>
          </p:cNvSpPr>
          <p:nvPr>
            <p:ph type="dt" sz="half" idx="10"/>
          </p:nvPr>
        </p:nvSpPr>
        <p:spPr/>
        <p:txBody>
          <a:bodyPr/>
          <a:lstStyle>
            <a:lvl1pPr fontAlgn="auto">
              <a:spcBef>
                <a:spcPts val="0"/>
              </a:spcBef>
              <a:spcAft>
                <a:spcPts val="0"/>
              </a:spcAft>
              <a:defRPr>
                <a:latin typeface="Calibri" pitchFamily="26" charset="0"/>
                <a:ea typeface="+mn-ea"/>
                <a:cs typeface="+mn-cs"/>
              </a:defRPr>
            </a:lvl1pPr>
          </a:lstStyle>
          <a:p>
            <a:pPr>
              <a:defRPr/>
            </a:pPr>
            <a:fld id="{A826E7A6-7B94-48C9-8B6B-8513BE023ECC}" type="datetime1">
              <a:rPr lang="en-US"/>
              <a:pPr>
                <a:defRPr/>
              </a:pPr>
              <a:t>9/22/2021</a:t>
            </a:fld>
            <a:endParaRPr lang="en-US"/>
          </a:p>
        </p:txBody>
      </p:sp>
      <p:sp>
        <p:nvSpPr>
          <p:cNvPr id="6" name="Footer Placeholder 4">
            <a:extLst>
              <a:ext uri="{FF2B5EF4-FFF2-40B4-BE49-F238E27FC236}">
                <a16:creationId xmlns:a16="http://schemas.microsoft.com/office/drawing/2014/main" id="{FAD95C80-2537-4AC3-AD97-380E98D55F01}"/>
              </a:ext>
            </a:extLst>
          </p:cNvPr>
          <p:cNvSpPr>
            <a:spLocks noGrp="1"/>
          </p:cNvSpPr>
          <p:nvPr>
            <p:ph type="ftr" sz="quarter" idx="11"/>
          </p:nvPr>
        </p:nvSpPr>
        <p:spPr/>
        <p:txBody>
          <a:bodyPr rtlCol="0"/>
          <a:lstStyle>
            <a:lvl1pPr fontAlgn="auto">
              <a:spcBef>
                <a:spcPts val="0"/>
              </a:spcBef>
              <a:spcAft>
                <a:spcPts val="0"/>
              </a:spcAft>
              <a:defRPr>
                <a:solidFill>
                  <a:prstClr val="black">
                    <a:tint val="75000"/>
                  </a:prstClr>
                </a:solidFill>
                <a:latin typeface="+mn-lt"/>
                <a:cs typeface="+mn-cs"/>
              </a:defRPr>
            </a:lvl1pPr>
          </a:lstStyle>
          <a:p>
            <a:pPr>
              <a:defRPr/>
            </a:pPr>
            <a:endParaRPr lang="en-US"/>
          </a:p>
        </p:txBody>
      </p:sp>
      <p:sp>
        <p:nvSpPr>
          <p:cNvPr id="7" name="Slide Number Placeholder 5">
            <a:extLst>
              <a:ext uri="{FF2B5EF4-FFF2-40B4-BE49-F238E27FC236}">
                <a16:creationId xmlns:a16="http://schemas.microsoft.com/office/drawing/2014/main" id="{EBD17389-8D96-4933-B9A0-9B509831AA30}"/>
              </a:ext>
            </a:extLst>
          </p:cNvPr>
          <p:cNvSpPr>
            <a:spLocks noGrp="1"/>
          </p:cNvSpPr>
          <p:nvPr>
            <p:ph type="sldNum" sz="quarter" idx="12"/>
          </p:nvPr>
        </p:nvSpPr>
        <p:spPr/>
        <p:txBody>
          <a:bodyPr/>
          <a:lstStyle>
            <a:lvl1pPr>
              <a:defRPr/>
            </a:lvl1pPr>
          </a:lstStyle>
          <a:p>
            <a:pPr>
              <a:defRPr/>
            </a:pPr>
            <a:fld id="{AA437F46-672A-4B2C-BA0F-9EC42115B0ED}" type="slidenum">
              <a:rPr lang="en-US" altLang="en-US"/>
              <a:pPr>
                <a:defRPr/>
              </a:pPr>
              <a:t>‹#›</a:t>
            </a:fld>
            <a:endParaRPr lang="en-US" altLang="en-US"/>
          </a:p>
        </p:txBody>
      </p:sp>
    </p:spTree>
    <p:extLst>
      <p:ext uri="{BB962C8B-B14F-4D97-AF65-F5344CB8AC3E}">
        <p14:creationId xmlns:p14="http://schemas.microsoft.com/office/powerpoint/2010/main" val="1760375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D087362-3D86-4342-8613-3EABED542A6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D4E6117-6E08-436B-A315-114A5147C673}"/>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F49CF28-7421-447A-BDC8-342C1497D6E1}"/>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ea typeface="ＭＳ Ｐゴシック" pitchFamily="34" charset="-128"/>
              </a:defRPr>
            </a:lvl1pPr>
          </a:lstStyle>
          <a:p>
            <a:pPr>
              <a:defRPr/>
            </a:pPr>
            <a:fld id="{15D36EB8-4CF2-477A-A4EA-D7E731AAD7ED}" type="datetime1">
              <a:rPr lang="en-US" altLang="en-US"/>
              <a:pPr>
                <a:defRPr/>
              </a:pPr>
              <a:t>9/22/2021</a:t>
            </a:fld>
            <a:endParaRPr lang="en-US" altLang="en-US"/>
          </a:p>
        </p:txBody>
      </p:sp>
      <p:sp>
        <p:nvSpPr>
          <p:cNvPr id="5" name="Footer Placeholder 4">
            <a:extLst>
              <a:ext uri="{FF2B5EF4-FFF2-40B4-BE49-F238E27FC236}">
                <a16:creationId xmlns:a16="http://schemas.microsoft.com/office/drawing/2014/main" id="{F3FB58FA-9781-4E2C-A042-F0C3F69F470C}"/>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5A4CAD33-BD09-4D7E-8164-4C5BEAA7C00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ＭＳ Ｐゴシック" panose="020B0600070205080204" pitchFamily="34" charset="-128"/>
              </a:defRPr>
            </a:lvl1pPr>
          </a:lstStyle>
          <a:p>
            <a:pPr>
              <a:defRPr/>
            </a:pPr>
            <a:fld id="{1A5BD03F-16ED-4B0A-A7DF-B7C1BD5B379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201" r:id="rId1"/>
    <p:sldLayoutId id="2147484202" r:id="rId2"/>
    <p:sldLayoutId id="2147484203" r:id="rId3"/>
    <p:sldLayoutId id="2147484204" r:id="rId4"/>
    <p:sldLayoutId id="2147484205" r:id="rId5"/>
    <p:sldLayoutId id="2147484206" r:id="rId6"/>
    <p:sldLayoutId id="2147484207" r:id="rId7"/>
    <p:sldLayoutId id="2147484208" r:id="rId8"/>
    <p:sldLayoutId id="2147484209" r:id="rId9"/>
    <p:sldLayoutId id="2147484210" r:id="rId10"/>
    <p:sldLayoutId id="2147484211"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26" charset="-128"/>
          <a:cs typeface="ＭＳ Ｐゴシック" pitchFamily="26" charset="-128"/>
        </a:defRPr>
      </a:lvl1pPr>
      <a:lvl2pPr algn="ctr" defTabSz="457200" rtl="0" eaLnBrk="0" fontAlgn="base" hangingPunct="0">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2pPr>
      <a:lvl3pPr algn="ctr" defTabSz="457200" rtl="0" eaLnBrk="0" fontAlgn="base" hangingPunct="0">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3pPr>
      <a:lvl4pPr algn="ctr" defTabSz="457200" rtl="0" eaLnBrk="0" fontAlgn="base" hangingPunct="0">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4pPr>
      <a:lvl5pPr algn="ctr" defTabSz="457200" rtl="0" eaLnBrk="0" fontAlgn="base" hangingPunct="0">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5pPr>
      <a:lvl6pPr marL="4572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6pPr>
      <a:lvl7pPr marL="9144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7pPr>
      <a:lvl8pPr marL="13716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8pPr>
      <a:lvl9pPr marL="18288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pitchFamily="26" charset="-128"/>
          <a:cs typeface="ＭＳ Ｐゴシック" pitchFamily="26"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pitchFamily="26"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26"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26"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2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Expedited%20Eligibility%20checklist.docx"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hyperlink" Target="https://www.hud.gov/sites/dfiles/Housing/documents/NC_SR_LIHTC_Pilot_Concept_Meeting052119.xlsx?web=1" TargetMode="External"/><Relationship Id="rId4" Type="http://schemas.openxmlformats.org/officeDocument/2006/relationships/hyperlink" Target="Standard%20Eligibility%20Checklist.docx"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hud.gov/program_offices/housing/mfh/map/maphome/taxcredit"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chart" Target="../charts/chart5.xml"/><Relationship Id="rId7" Type="http://schemas.openxmlformats.org/officeDocument/2006/relationships/diagramColors" Target="../diagrams/colors3.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3ED662F-14B9-46E4-AFDC-F7D5847F9E0F}"/>
              </a:ext>
            </a:extLst>
          </p:cNvPr>
          <p:cNvSpPr>
            <a:spLocks noGrp="1"/>
          </p:cNvSpPr>
          <p:nvPr>
            <p:ph type="ctrTitle"/>
          </p:nvPr>
        </p:nvSpPr>
        <p:spPr>
          <a:xfrm>
            <a:off x="800100" y="1374775"/>
            <a:ext cx="7543800" cy="2971800"/>
          </a:xfrm>
        </p:spPr>
        <p:txBody>
          <a:bodyPr/>
          <a:lstStyle/>
          <a:p>
            <a:r>
              <a:rPr lang="en-US" altLang="en-US" sz="4800" b="1" dirty="0">
                <a:solidFill>
                  <a:srgbClr val="0070C0"/>
                </a:solidFill>
                <a:ea typeface="ＭＳ Ｐゴシック" panose="020B0600070205080204" pitchFamily="34" charset="-128"/>
              </a:rPr>
              <a:t>New LIHTC and LIHTC Pilot</a:t>
            </a:r>
            <a:br>
              <a:rPr lang="en-US" altLang="en-US" sz="4800" b="1" dirty="0">
                <a:solidFill>
                  <a:srgbClr val="0070C0"/>
                </a:solidFill>
                <a:ea typeface="ＭＳ Ｐゴシック" panose="020B0600070205080204" pitchFamily="34" charset="-128"/>
              </a:rPr>
            </a:br>
            <a:r>
              <a:rPr lang="en-US" altLang="en-US" sz="2000" b="1" dirty="0">
                <a:solidFill>
                  <a:srgbClr val="0070C0"/>
                </a:solidFill>
                <a:ea typeface="ＭＳ Ｐゴシック" panose="020B0600070205080204" pitchFamily="34" charset="-128"/>
              </a:rPr>
              <a:t>September 2021</a:t>
            </a:r>
            <a:br>
              <a:rPr lang="en-US" altLang="en-US" sz="2000" b="1" dirty="0">
                <a:solidFill>
                  <a:srgbClr val="0070C0"/>
                </a:solidFill>
                <a:ea typeface="ＭＳ Ｐゴシック" panose="020B0600070205080204" pitchFamily="34" charset="-128"/>
              </a:rPr>
            </a:br>
            <a:r>
              <a:rPr lang="en-US" altLang="en-US" sz="2000" b="1" dirty="0">
                <a:solidFill>
                  <a:srgbClr val="0070C0"/>
                </a:solidFill>
                <a:ea typeface="ＭＳ Ｐゴシック" panose="020B0600070205080204" pitchFamily="34" charset="-128"/>
              </a:rPr>
              <a:t>WMAC Virtual Conference</a:t>
            </a:r>
            <a:br>
              <a:rPr lang="en-US" altLang="en-US" sz="2000" b="1" dirty="0">
                <a:solidFill>
                  <a:srgbClr val="0070C0"/>
                </a:solidFill>
                <a:ea typeface="ＭＳ Ｐゴシック" panose="020B0600070205080204" pitchFamily="34" charset="-128"/>
              </a:rPr>
            </a:br>
            <a:r>
              <a:rPr lang="en-US" altLang="en-US" sz="2000" b="1" dirty="0">
                <a:solidFill>
                  <a:srgbClr val="0070C0"/>
                </a:solidFill>
                <a:ea typeface="ＭＳ Ｐゴシック" panose="020B0600070205080204" pitchFamily="34" charset="-128"/>
              </a:rPr>
              <a:t>HUD West Region</a:t>
            </a:r>
            <a:endParaRPr lang="en-US" altLang="en-US" sz="3600" b="1" dirty="0">
              <a:solidFill>
                <a:srgbClr val="0070C0"/>
              </a:solidFill>
              <a:ea typeface="ＭＳ Ｐゴシック" panose="020B0600070205080204" pitchFamily="34" charset="-128"/>
            </a:endParaRPr>
          </a:p>
        </p:txBody>
      </p:sp>
      <p:sp>
        <p:nvSpPr>
          <p:cNvPr id="14339" name="Subtitle 2">
            <a:extLst>
              <a:ext uri="{FF2B5EF4-FFF2-40B4-BE49-F238E27FC236}">
                <a16:creationId xmlns:a16="http://schemas.microsoft.com/office/drawing/2014/main" id="{A8B5E92D-9D7F-4398-AA7A-DB15D1B21BF2}"/>
              </a:ext>
            </a:extLst>
          </p:cNvPr>
          <p:cNvSpPr>
            <a:spLocks noGrp="1"/>
          </p:cNvSpPr>
          <p:nvPr>
            <p:ph type="subTitle" idx="1"/>
          </p:nvPr>
        </p:nvSpPr>
        <p:spPr>
          <a:xfrm>
            <a:off x="800100" y="4346575"/>
            <a:ext cx="7543800" cy="1825625"/>
          </a:xfrm>
        </p:spPr>
        <p:txBody>
          <a:bodyPr/>
          <a:lstStyle/>
          <a:p>
            <a:r>
              <a:rPr lang="en-US" altLang="en-US" sz="2400" dirty="0">
                <a:solidFill>
                  <a:schemeClr val="tx2">
                    <a:lumMod val="60000"/>
                    <a:lumOff val="40000"/>
                  </a:schemeClr>
                </a:solidFill>
                <a:ea typeface="ＭＳ Ｐゴシック" panose="020B0600070205080204" pitchFamily="34" charset="-128"/>
              </a:rPr>
              <a:t>Tiger Hudson – HUD Senior Underwriter</a:t>
            </a:r>
          </a:p>
          <a:p>
            <a:r>
              <a:rPr lang="en-US" altLang="en-US" sz="2400" dirty="0">
                <a:solidFill>
                  <a:schemeClr val="tx2">
                    <a:lumMod val="60000"/>
                    <a:lumOff val="40000"/>
                  </a:schemeClr>
                </a:solidFill>
                <a:ea typeface="ＭＳ Ｐゴシック" panose="020B0600070205080204" pitchFamily="34" charset="-128"/>
              </a:rPr>
              <a:t>Danny Gallant - HUD Senior Underwriter</a:t>
            </a:r>
          </a:p>
          <a:p>
            <a:r>
              <a:rPr lang="en-US" altLang="en-US" sz="2400" dirty="0">
                <a:solidFill>
                  <a:schemeClr val="tx2">
                    <a:lumMod val="60000"/>
                    <a:lumOff val="40000"/>
                  </a:schemeClr>
                </a:solidFill>
                <a:ea typeface="ＭＳ Ｐゴシック" panose="020B0600070205080204" pitchFamily="34" charset="-128"/>
              </a:rPr>
              <a:t>Erica Kodiyan – Production Branch Chief</a:t>
            </a:r>
          </a:p>
          <a:p>
            <a:r>
              <a:rPr lang="en-US" altLang="en-US" sz="1600" dirty="0">
                <a:solidFill>
                  <a:schemeClr val="tx2">
                    <a:lumMod val="60000"/>
                    <a:lumOff val="40000"/>
                  </a:schemeClr>
                </a:solidFill>
                <a:ea typeface="ＭＳ Ｐゴシック" panose="020B0600070205080204" pitchFamily="34" charset="-128"/>
              </a:rPr>
              <a:t>Office of Multifamily Production</a:t>
            </a:r>
          </a:p>
          <a:p>
            <a:endParaRPr lang="en-US" altLang="en-US" sz="2000" dirty="0">
              <a:solidFill>
                <a:schemeClr val="tx1"/>
              </a:solidFill>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78B794D4-0482-47DE-B99B-73BBDA916BB6}"/>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altLang="en-US" sz="3200" dirty="0">
                <a:ea typeface="ＭＳ Ｐゴシック" panose="020B0600070205080204" pitchFamily="34" charset="-128"/>
              </a:rPr>
              <a:t>The Importance of the Pilot Eligibility Checklist</a:t>
            </a:r>
          </a:p>
        </p:txBody>
      </p:sp>
      <p:sp>
        <p:nvSpPr>
          <p:cNvPr id="34819" name="Slide Number Placeholder 5">
            <a:extLst>
              <a:ext uri="{FF2B5EF4-FFF2-40B4-BE49-F238E27FC236}">
                <a16:creationId xmlns:a16="http://schemas.microsoft.com/office/drawing/2014/main" id="{FFE50A05-2D5F-48C8-9C07-88E3411536B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97E88410-1927-4460-A38B-C919CF0242E8}" type="slidenum">
              <a:rPr lang="en-US" altLang="en-US" sz="1200" smtClean="0">
                <a:solidFill>
                  <a:srgbClr val="FFFFFF"/>
                </a:solidFill>
              </a:rPr>
              <a:pPr>
                <a:spcBef>
                  <a:spcPct val="0"/>
                </a:spcBef>
                <a:buFontTx/>
                <a:buNone/>
              </a:pPr>
              <a:t>10</a:t>
            </a:fld>
            <a:endParaRPr lang="en-US" altLang="en-US" sz="1200">
              <a:solidFill>
                <a:srgbClr val="FFFFFF"/>
              </a:solidFill>
            </a:endParaRPr>
          </a:p>
        </p:txBody>
      </p:sp>
      <p:sp>
        <p:nvSpPr>
          <p:cNvPr id="3" name="Content Placeholder 2">
            <a:extLst>
              <a:ext uri="{FF2B5EF4-FFF2-40B4-BE49-F238E27FC236}">
                <a16:creationId xmlns:a16="http://schemas.microsoft.com/office/drawing/2014/main" id="{625C3DE4-4D2B-4267-B77F-904022DE60C6}"/>
              </a:ext>
            </a:extLst>
          </p:cNvPr>
          <p:cNvSpPr>
            <a:spLocks noGrp="1"/>
          </p:cNvSpPr>
          <p:nvPr>
            <p:ph idx="1"/>
          </p:nvPr>
        </p:nvSpPr>
        <p:spPr>
          <a:xfrm>
            <a:off x="457200" y="1828800"/>
            <a:ext cx="8229600" cy="4038600"/>
          </a:xfrm>
        </p:spPr>
        <p:style>
          <a:lnRef idx="1">
            <a:schemeClr val="accent1"/>
          </a:lnRef>
          <a:fillRef idx="2">
            <a:schemeClr val="accent1"/>
          </a:fillRef>
          <a:effectRef idx="1">
            <a:schemeClr val="accent1"/>
          </a:effectRef>
          <a:fontRef idx="minor">
            <a:schemeClr val="dk1"/>
          </a:fontRef>
        </p:style>
        <p:txBody>
          <a:bodyPr/>
          <a:lstStyle/>
          <a:p>
            <a:pPr>
              <a:defRPr/>
            </a:pPr>
            <a:r>
              <a:rPr lang="en-US" sz="2000" dirty="0"/>
              <a:t>Submit the Eligibility Checklist with the Concept Package</a:t>
            </a:r>
          </a:p>
          <a:p>
            <a:pPr lvl="1">
              <a:defRPr/>
            </a:pPr>
            <a:r>
              <a:rPr lang="en-US" sz="2000" dirty="0">
                <a:hlinkClick r:id="rId3" action="ppaction://hlinkfile"/>
              </a:rPr>
              <a:t>Expedited Eligibility checklist.docx</a:t>
            </a:r>
            <a:endParaRPr lang="en-US" sz="2000" dirty="0"/>
          </a:p>
          <a:p>
            <a:pPr lvl="1">
              <a:defRPr/>
            </a:pPr>
            <a:r>
              <a:rPr lang="en-US" sz="2000" dirty="0">
                <a:hlinkClick r:id="rId4" action="ppaction://hlinkfile"/>
              </a:rPr>
              <a:t>Standard Eligibility Checklist.docx</a:t>
            </a:r>
            <a:endParaRPr lang="en-US" sz="2000" dirty="0"/>
          </a:p>
          <a:p>
            <a:pPr marL="457200" lvl="1" indent="0">
              <a:buFont typeface="Arial" panose="020B0604020202020204" pitchFamily="34" charset="0"/>
              <a:buNone/>
              <a:defRPr/>
            </a:pPr>
            <a:endParaRPr lang="en-US" sz="2000" dirty="0"/>
          </a:p>
          <a:p>
            <a:pPr>
              <a:defRPr/>
            </a:pPr>
            <a:r>
              <a:rPr lang="en-US" sz="2000" dirty="0"/>
              <a:t>Confirm your deal track based on eligibility requirements</a:t>
            </a:r>
          </a:p>
          <a:p>
            <a:pPr marL="0" indent="0">
              <a:buFont typeface="Arial" panose="020B0604020202020204" pitchFamily="34" charset="0"/>
              <a:buNone/>
              <a:defRPr/>
            </a:pPr>
            <a:endParaRPr lang="en-US" sz="2000" dirty="0"/>
          </a:p>
          <a:p>
            <a:pPr>
              <a:defRPr/>
            </a:pPr>
            <a:r>
              <a:rPr lang="en-US" sz="2000" dirty="0"/>
              <a:t>Any proposed changes to any eligibility requirements – requires a waiver</a:t>
            </a:r>
          </a:p>
          <a:p>
            <a:pPr marL="0" indent="0">
              <a:buFont typeface="Arial" panose="020B0604020202020204" pitchFamily="34" charset="0"/>
              <a:buNone/>
              <a:defRPr/>
            </a:pPr>
            <a:endParaRPr lang="en-US" sz="2000" dirty="0"/>
          </a:p>
          <a:p>
            <a:pPr>
              <a:defRPr/>
            </a:pPr>
            <a:r>
              <a:rPr lang="en-US" sz="2000" dirty="0"/>
              <a:t>Tool – try the concept meeting deliverable list link</a:t>
            </a:r>
          </a:p>
          <a:p>
            <a:pPr lvl="1">
              <a:defRPr/>
            </a:pPr>
            <a:r>
              <a:rPr lang="en-US" sz="2000" dirty="0">
                <a:hlinkClick r:id="rId5"/>
              </a:rPr>
              <a:t>NC_SR_LIHTC_Pilot_Concept_Meeting052119</a:t>
            </a:r>
            <a:endParaRPr lang="en-US" sz="2000" dirty="0"/>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FF619872-A414-4FC2-B875-A726B48D022A}"/>
              </a:ext>
            </a:extLst>
          </p:cNvPr>
          <p:cNvSpPr>
            <a:spLocks noGrp="1"/>
          </p:cNvSpPr>
          <p:nvPr>
            <p:ph type="title"/>
          </p:nvPr>
        </p:nvSpPr>
        <p:spPr>
          <a:xfrm>
            <a:off x="457200" y="274638"/>
            <a:ext cx="8229600" cy="792162"/>
          </a:xfrm>
        </p:spPr>
        <p:style>
          <a:lnRef idx="3">
            <a:schemeClr val="lt1"/>
          </a:lnRef>
          <a:fillRef idx="1">
            <a:schemeClr val="accent1"/>
          </a:fillRef>
          <a:effectRef idx="1">
            <a:schemeClr val="accent1"/>
          </a:effectRef>
          <a:fontRef idx="minor">
            <a:schemeClr val="lt1"/>
          </a:fontRef>
        </p:style>
        <p:txBody>
          <a:bodyPr/>
          <a:lstStyle/>
          <a:p>
            <a:r>
              <a:rPr lang="en-US" altLang="en-US" sz="3200" dirty="0">
                <a:ea typeface="ＭＳ Ｐゴシック" panose="020B0600070205080204" pitchFamily="34" charset="-128"/>
              </a:rPr>
              <a:t>LIHTC Pilot Waiver Examples</a:t>
            </a:r>
          </a:p>
        </p:txBody>
      </p:sp>
      <p:sp>
        <p:nvSpPr>
          <p:cNvPr id="35843" name="Slide Number Placeholder 5">
            <a:extLst>
              <a:ext uri="{FF2B5EF4-FFF2-40B4-BE49-F238E27FC236}">
                <a16:creationId xmlns:a16="http://schemas.microsoft.com/office/drawing/2014/main" id="{F342BD03-054A-45E4-956A-365FCFA5061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EB862E89-A579-4C57-9A1B-C5C3E98CD0D4}" type="slidenum">
              <a:rPr lang="en-US" altLang="en-US" sz="1200" smtClean="0">
                <a:solidFill>
                  <a:srgbClr val="FFFFFF"/>
                </a:solidFill>
              </a:rPr>
              <a:pPr>
                <a:spcBef>
                  <a:spcPct val="0"/>
                </a:spcBef>
                <a:buFontTx/>
                <a:buNone/>
              </a:pPr>
              <a:t>11</a:t>
            </a:fld>
            <a:endParaRPr lang="en-US" altLang="en-US" sz="1200">
              <a:solidFill>
                <a:srgbClr val="FFFFFF"/>
              </a:solidFill>
            </a:endParaRPr>
          </a:p>
        </p:txBody>
      </p:sp>
      <p:sp>
        <p:nvSpPr>
          <p:cNvPr id="35844" name="Content Placeholder 7">
            <a:extLst>
              <a:ext uri="{FF2B5EF4-FFF2-40B4-BE49-F238E27FC236}">
                <a16:creationId xmlns:a16="http://schemas.microsoft.com/office/drawing/2014/main" id="{73274854-5FE3-439A-99ED-49CBD75CE285}"/>
              </a:ext>
            </a:extLst>
          </p:cNvPr>
          <p:cNvSpPr>
            <a:spLocks noGrp="1"/>
          </p:cNvSpPr>
          <p:nvPr>
            <p:ph idx="1"/>
          </p:nvPr>
        </p:nvSpPr>
        <p:spPr>
          <a:xfrm>
            <a:off x="609600" y="1371600"/>
            <a:ext cx="8077200" cy="4495799"/>
          </a:xfrm>
        </p:spPr>
        <p:style>
          <a:lnRef idx="1">
            <a:schemeClr val="accent1"/>
          </a:lnRef>
          <a:fillRef idx="2">
            <a:schemeClr val="accent1"/>
          </a:fillRef>
          <a:effectRef idx="1">
            <a:schemeClr val="accent1"/>
          </a:effectRef>
          <a:fontRef idx="minor">
            <a:schemeClr val="dk1"/>
          </a:fontRef>
        </p:style>
        <p:txBody>
          <a:bodyPr/>
          <a:lstStyle/>
          <a:p>
            <a:pPr>
              <a:buFont typeface="Wingdings" panose="05000000000000000000" pitchFamily="2" charset="2"/>
              <a:buChar char="§"/>
            </a:pPr>
            <a:r>
              <a:rPr lang="en-US" altLang="en-US" sz="2400" dirty="0">
                <a:ea typeface="ＭＳ Ｐゴシック" panose="020B0600070205080204" pitchFamily="34" charset="-128"/>
              </a:rPr>
              <a:t> 221(d)(4) NC – 89.28% Affordable. Threshold is 90%. Allowed to proceed via Pilot. </a:t>
            </a:r>
          </a:p>
          <a:p>
            <a:pPr marL="0" indent="0">
              <a:buNone/>
            </a:pPr>
            <a:endParaRPr lang="en-US" altLang="en-US" sz="2400" dirty="0">
              <a:ea typeface="ＭＳ Ｐゴシック" panose="020B0600070205080204" pitchFamily="34" charset="-128"/>
            </a:endParaRPr>
          </a:p>
          <a:p>
            <a:pPr>
              <a:buFont typeface="Wingdings" panose="05000000000000000000" pitchFamily="2" charset="2"/>
              <a:buChar char="§"/>
            </a:pPr>
            <a:r>
              <a:rPr lang="en-US" altLang="en-US" sz="2400" dirty="0">
                <a:ea typeface="ＭＳ Ｐゴシック" panose="020B0600070205080204" pitchFamily="34" charset="-128"/>
              </a:rPr>
              <a:t>221(d)(4) SR – Floodplain. Due to the 8-Step being complete prior to application, the project was accepted into the Expedited Track. Otherwise, would have been eligible for Standard Track.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891751BD-A7BF-4A53-A7B2-1C90793E2959}"/>
              </a:ext>
            </a:extLst>
          </p:cNvPr>
          <p:cNvSpPr>
            <a:spLocks noGrp="1"/>
          </p:cNvSpPr>
          <p:nvPr>
            <p:ph type="title"/>
          </p:nvPr>
        </p:nvSpPr>
        <p:spPr>
          <a:xfrm>
            <a:off x="457200" y="274638"/>
            <a:ext cx="8229600" cy="792162"/>
          </a:xfrm>
        </p:spPr>
        <p:style>
          <a:lnRef idx="3">
            <a:schemeClr val="lt1"/>
          </a:lnRef>
          <a:fillRef idx="1">
            <a:schemeClr val="accent1"/>
          </a:fillRef>
          <a:effectRef idx="1">
            <a:schemeClr val="accent1"/>
          </a:effectRef>
          <a:fontRef idx="minor">
            <a:schemeClr val="lt1"/>
          </a:fontRef>
        </p:style>
        <p:txBody>
          <a:bodyPr/>
          <a:lstStyle/>
          <a:p>
            <a:r>
              <a:rPr lang="en-US" altLang="en-US" sz="3200" dirty="0">
                <a:ea typeface="ＭＳ Ｐゴシック" panose="020B0600070205080204" pitchFamily="34" charset="-128"/>
              </a:rPr>
              <a:t>LIHTC Pilot Waivers -  Continued</a:t>
            </a:r>
          </a:p>
        </p:txBody>
      </p:sp>
      <p:sp>
        <p:nvSpPr>
          <p:cNvPr id="36867" name="Slide Number Placeholder 5">
            <a:extLst>
              <a:ext uri="{FF2B5EF4-FFF2-40B4-BE49-F238E27FC236}">
                <a16:creationId xmlns:a16="http://schemas.microsoft.com/office/drawing/2014/main" id="{691C3479-E529-4E53-9B76-9F856324116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71C3CA71-7B11-4524-9A99-A4E822CE8FDE}" type="slidenum">
              <a:rPr lang="en-US" altLang="en-US" sz="1200" smtClean="0">
                <a:solidFill>
                  <a:srgbClr val="FFFFFF"/>
                </a:solidFill>
              </a:rPr>
              <a:pPr>
                <a:spcBef>
                  <a:spcPct val="0"/>
                </a:spcBef>
                <a:buFontTx/>
                <a:buNone/>
              </a:pPr>
              <a:t>12</a:t>
            </a:fld>
            <a:endParaRPr lang="en-US" altLang="en-US" sz="1200">
              <a:solidFill>
                <a:srgbClr val="FFFFFF"/>
              </a:solidFill>
            </a:endParaRPr>
          </a:p>
        </p:txBody>
      </p:sp>
      <p:sp>
        <p:nvSpPr>
          <p:cNvPr id="8" name="Content Placeholder 7">
            <a:extLst>
              <a:ext uri="{FF2B5EF4-FFF2-40B4-BE49-F238E27FC236}">
                <a16:creationId xmlns:a16="http://schemas.microsoft.com/office/drawing/2014/main" id="{E692BF28-9105-4756-8FAB-39A281430653}"/>
              </a:ext>
            </a:extLst>
          </p:cNvPr>
          <p:cNvSpPr>
            <a:spLocks noGrp="1"/>
          </p:cNvSpPr>
          <p:nvPr>
            <p:ph idx="1"/>
          </p:nvPr>
        </p:nvSpPr>
        <p:spPr>
          <a:xfrm>
            <a:off x="457200" y="1371600"/>
            <a:ext cx="8229600" cy="4495800"/>
          </a:xfrm>
        </p:spPr>
        <p:style>
          <a:lnRef idx="1">
            <a:schemeClr val="accent1"/>
          </a:lnRef>
          <a:fillRef idx="2">
            <a:schemeClr val="accent1"/>
          </a:fillRef>
          <a:effectRef idx="1">
            <a:schemeClr val="accent1"/>
          </a:effectRef>
          <a:fontRef idx="minor">
            <a:schemeClr val="dk1"/>
          </a:fontRef>
        </p:style>
        <p:txBody>
          <a:bodyPr>
            <a:noAutofit/>
          </a:bodyPr>
          <a:lstStyle/>
          <a:p>
            <a:pPr>
              <a:buFont typeface="Wingdings" panose="05000000000000000000" pitchFamily="2" charset="2"/>
              <a:buChar char="§"/>
              <a:defRPr/>
            </a:pPr>
            <a:r>
              <a:rPr lang="en-US" sz="2400" dirty="0"/>
              <a:t>221(d)(4) SR – LTC is estimated at 76.13%. The LTC Threshold is 75%. </a:t>
            </a:r>
          </a:p>
          <a:p>
            <a:pPr marL="0" indent="0">
              <a:buFont typeface="Arial" panose="020B0604020202020204" pitchFamily="34" charset="0"/>
              <a:buNone/>
              <a:defRPr/>
            </a:pPr>
            <a:endParaRPr lang="en-US" sz="2400" dirty="0"/>
          </a:p>
          <a:p>
            <a:pPr>
              <a:buFont typeface="Wingdings" panose="05000000000000000000" pitchFamily="2" charset="2"/>
              <a:buChar char="§"/>
              <a:defRPr/>
            </a:pPr>
            <a:r>
              <a:rPr lang="en-US" sz="2400" dirty="0"/>
              <a:t>221(d)(4) SR – Waiver declined. Due to a LTC of 84% the project was ineligible for Pilot processing, but nonetheless, the Firm Commitment was issued in 30 days.</a:t>
            </a:r>
          </a:p>
          <a:p>
            <a:pPr marL="0" indent="0">
              <a:buFont typeface="Arial" panose="020B0604020202020204" pitchFamily="34" charset="0"/>
              <a:buNone/>
              <a:defRPr/>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E5D32C4-AFC5-405D-9765-1D5876212810}"/>
              </a:ext>
            </a:extLst>
          </p:cNvPr>
          <p:cNvSpPr>
            <a:spLocks noGrp="1"/>
          </p:cNvSpPr>
          <p:nvPr>
            <p:ph type="title"/>
          </p:nvPr>
        </p:nvSpPr>
        <p:spPr>
          <a:xfrm>
            <a:off x="457200" y="274638"/>
            <a:ext cx="8229600" cy="792162"/>
          </a:xfrm>
        </p:spPr>
        <p:style>
          <a:lnRef idx="3">
            <a:schemeClr val="lt1"/>
          </a:lnRef>
          <a:fillRef idx="1">
            <a:schemeClr val="accent1"/>
          </a:fillRef>
          <a:effectRef idx="1">
            <a:schemeClr val="accent1"/>
          </a:effectRef>
          <a:fontRef idx="minor">
            <a:schemeClr val="lt1"/>
          </a:fontRef>
        </p:style>
        <p:txBody>
          <a:bodyPr/>
          <a:lstStyle/>
          <a:p>
            <a:r>
              <a:rPr lang="en-US" altLang="en-US" sz="3200" dirty="0">
                <a:ea typeface="ＭＳ Ｐゴシック" panose="020B0600070205080204" pitchFamily="34" charset="-128"/>
              </a:rPr>
              <a:t>Early Deliverables at new LIHTC Concept</a:t>
            </a:r>
          </a:p>
        </p:txBody>
      </p:sp>
      <p:sp>
        <p:nvSpPr>
          <p:cNvPr id="37891" name="Content Placeholder 2">
            <a:extLst>
              <a:ext uri="{FF2B5EF4-FFF2-40B4-BE49-F238E27FC236}">
                <a16:creationId xmlns:a16="http://schemas.microsoft.com/office/drawing/2014/main" id="{7ABECF17-CF9C-4E2F-B304-842DB388426A}"/>
              </a:ext>
            </a:extLst>
          </p:cNvPr>
          <p:cNvSpPr>
            <a:spLocks noGrp="1"/>
          </p:cNvSpPr>
          <p:nvPr>
            <p:ph idx="1"/>
          </p:nvPr>
        </p:nvSpPr>
        <p:spPr>
          <a:xfrm>
            <a:off x="457200" y="1447800"/>
            <a:ext cx="8229600" cy="4572000"/>
          </a:xfrm>
        </p:spPr>
        <p:style>
          <a:lnRef idx="1">
            <a:schemeClr val="accent1"/>
          </a:lnRef>
          <a:fillRef idx="2">
            <a:schemeClr val="accent1"/>
          </a:fillRef>
          <a:effectRef idx="1">
            <a:schemeClr val="accent1"/>
          </a:effectRef>
          <a:fontRef idx="minor">
            <a:schemeClr val="dk1"/>
          </a:fontRef>
        </p:style>
        <p:txBody>
          <a:bodyPr/>
          <a:lstStyle/>
          <a:p>
            <a:r>
              <a:rPr lang="en-US" altLang="en-US" sz="2000" dirty="0">
                <a:ea typeface="ＭＳ Ｐゴシック" panose="020B0600070205080204" pitchFamily="34" charset="-128"/>
              </a:rPr>
              <a:t>4% or 9% LIHTC award or acknowledgement letter, preferably with hard funding deadline</a:t>
            </a:r>
          </a:p>
          <a:p>
            <a:r>
              <a:rPr lang="en-US" altLang="en-US" sz="2000" dirty="0">
                <a:ea typeface="ＭＳ Ｐゴシック" panose="020B0600070205080204" pitchFamily="34" charset="-128"/>
              </a:rPr>
              <a:t>Pilot Eligibility checklist</a:t>
            </a:r>
          </a:p>
          <a:p>
            <a:r>
              <a:rPr lang="en-US" altLang="en-US" sz="2000" dirty="0">
                <a:ea typeface="ＭＳ Ｐゴシック" panose="020B0600070205080204" pitchFamily="34" charset="-128"/>
              </a:rPr>
              <a:t>Phase 1/ HEROS</a:t>
            </a:r>
          </a:p>
          <a:p>
            <a:r>
              <a:rPr lang="en-US" altLang="en-US" sz="2000" dirty="0">
                <a:ea typeface="ＭＳ Ｐゴシック" panose="020B0600070205080204" pitchFamily="34" charset="-128"/>
              </a:rPr>
              <a:t>2530’s</a:t>
            </a:r>
          </a:p>
          <a:p>
            <a:r>
              <a:rPr lang="en-US" altLang="en-US" sz="2000" dirty="0">
                <a:ea typeface="ＭＳ Ｐゴシック" panose="020B0600070205080204" pitchFamily="34" charset="-128"/>
              </a:rPr>
              <a:t>Waiver requests</a:t>
            </a:r>
          </a:p>
          <a:p>
            <a:r>
              <a:rPr lang="en-US" altLang="en-US" sz="2000" dirty="0">
                <a:ea typeface="ＭＳ Ｐゴシック" panose="020B0600070205080204" pitchFamily="34" charset="-128"/>
              </a:rPr>
              <a:t>MUTM rent approvals</a:t>
            </a:r>
          </a:p>
          <a:p>
            <a:r>
              <a:rPr lang="en-US" altLang="en-US" sz="2000" dirty="0">
                <a:ea typeface="ＭＳ Ｐゴシック" panose="020B0600070205080204" pitchFamily="34" charset="-128"/>
              </a:rPr>
              <a:t>AFHMP</a:t>
            </a:r>
          </a:p>
          <a:p>
            <a:r>
              <a:rPr lang="en-US" altLang="en-US" sz="2000" dirty="0">
                <a:ea typeface="ＭＳ Ｐゴシック" panose="020B0600070205080204" pitchFamily="34" charset="-128"/>
              </a:rPr>
              <a:t>Prepayment approval</a:t>
            </a:r>
          </a:p>
          <a:p>
            <a:r>
              <a:rPr lang="en-US" altLang="en-US" sz="2000" dirty="0">
                <a:ea typeface="ＭＳ Ｐゴシック" panose="020B0600070205080204" pitchFamily="34" charset="-128"/>
              </a:rPr>
              <a:t>Secondary Instruments</a:t>
            </a:r>
          </a:p>
          <a:p>
            <a:r>
              <a:rPr lang="en-US" altLang="en-US" sz="2000" dirty="0">
                <a:ea typeface="ＭＳ Ｐゴシック" panose="020B0600070205080204" pitchFamily="34" charset="-128"/>
              </a:rPr>
              <a:t>Temporary Relocation Plan/Budget</a:t>
            </a:r>
          </a:p>
          <a:p>
            <a:r>
              <a:rPr lang="en-US" altLang="en-US" sz="2000" dirty="0">
                <a:ea typeface="ＭＳ Ｐゴシック" panose="020B0600070205080204" pitchFamily="34" charset="-128"/>
              </a:rPr>
              <a:t>Written SOW</a:t>
            </a:r>
          </a:p>
        </p:txBody>
      </p:sp>
      <p:sp>
        <p:nvSpPr>
          <p:cNvPr id="37892" name="Slide Number Placeholder 5">
            <a:extLst>
              <a:ext uri="{FF2B5EF4-FFF2-40B4-BE49-F238E27FC236}">
                <a16:creationId xmlns:a16="http://schemas.microsoft.com/office/drawing/2014/main" id="{607BA68C-2E5B-4B5D-B29B-2F27C012D0F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D7404B8A-EE10-4678-A4C1-3C345CC3CAC1}" type="slidenum">
              <a:rPr lang="en-US" altLang="en-US" sz="1200" smtClean="0">
                <a:solidFill>
                  <a:srgbClr val="FFFFFF"/>
                </a:solidFill>
              </a:rPr>
              <a:pPr>
                <a:spcBef>
                  <a:spcPct val="0"/>
                </a:spcBef>
                <a:buFontTx/>
                <a:buNone/>
              </a:pPr>
              <a:t>13</a:t>
            </a:fld>
            <a:endParaRPr lang="en-US" altLang="en-US" sz="12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74D2DA2F-0B46-491E-BD6C-BA273D0DDFB5}"/>
              </a:ext>
            </a:extLst>
          </p:cNvPr>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en-US" altLang="en-US" sz="3200" dirty="0">
                <a:ea typeface="ＭＳ Ｐゴシック" panose="020B0600070205080204" pitchFamily="34" charset="-128"/>
              </a:rPr>
              <a:t>Common Processing Delays	</a:t>
            </a:r>
          </a:p>
        </p:txBody>
      </p:sp>
      <p:sp>
        <p:nvSpPr>
          <p:cNvPr id="3" name="Content Placeholder 2">
            <a:extLst>
              <a:ext uri="{FF2B5EF4-FFF2-40B4-BE49-F238E27FC236}">
                <a16:creationId xmlns:a16="http://schemas.microsoft.com/office/drawing/2014/main" id="{442C84DA-F4EF-437C-9D66-8423D2D6BA8E}"/>
              </a:ext>
            </a:extLst>
          </p:cNvPr>
          <p:cNvSpPr>
            <a:spLocks noGrp="1"/>
          </p:cNvSpPr>
          <p:nvPr>
            <p:ph idx="1"/>
          </p:nvPr>
        </p:nvSpPr>
        <p:spPr>
          <a:xfrm>
            <a:off x="609600" y="1676400"/>
            <a:ext cx="8070850" cy="4162425"/>
          </a:xfrm>
        </p:spPr>
        <p:style>
          <a:lnRef idx="1">
            <a:schemeClr val="accent1"/>
          </a:lnRef>
          <a:fillRef idx="2">
            <a:schemeClr val="accent1"/>
          </a:fillRef>
          <a:effectRef idx="1">
            <a:schemeClr val="accent1"/>
          </a:effectRef>
          <a:fontRef idx="minor">
            <a:schemeClr val="dk1"/>
          </a:fontRef>
        </p:style>
        <p:txBody>
          <a:bodyPr/>
          <a:lstStyle/>
          <a:p>
            <a:pPr>
              <a:defRPr/>
            </a:pPr>
            <a:r>
              <a:rPr lang="en-US" sz="2400" dirty="0"/>
              <a:t> </a:t>
            </a:r>
            <a:r>
              <a:rPr lang="en-US" sz="1800" dirty="0"/>
              <a:t>Subsidized Rent Increase -Unapproved MUTM (HAP rent increase)</a:t>
            </a:r>
          </a:p>
          <a:p>
            <a:pPr lvl="1">
              <a:defRPr/>
            </a:pPr>
            <a:r>
              <a:rPr lang="en-US" sz="1800" dirty="0"/>
              <a:t>Asset Management has 120 days processing timeline </a:t>
            </a:r>
          </a:p>
          <a:p>
            <a:pPr>
              <a:defRPr/>
            </a:pPr>
            <a:r>
              <a:rPr lang="en-US" sz="1800" dirty="0"/>
              <a:t>Environmental/HEROS</a:t>
            </a:r>
          </a:p>
          <a:p>
            <a:pPr lvl="1">
              <a:defRPr/>
            </a:pPr>
            <a:r>
              <a:rPr lang="en-US" sz="1800" dirty="0"/>
              <a:t>Floodplain/8-step processing</a:t>
            </a:r>
          </a:p>
          <a:p>
            <a:pPr lvl="1">
              <a:defRPr/>
            </a:pPr>
            <a:r>
              <a:rPr lang="en-US" sz="1800" dirty="0"/>
              <a:t>Endangered species</a:t>
            </a:r>
          </a:p>
          <a:p>
            <a:pPr lvl="1">
              <a:defRPr/>
            </a:pPr>
            <a:r>
              <a:rPr lang="en-US" sz="1800" dirty="0"/>
              <a:t>SHPO/THPO</a:t>
            </a:r>
          </a:p>
          <a:p>
            <a:pPr>
              <a:defRPr/>
            </a:pPr>
            <a:r>
              <a:rPr lang="en-US" sz="1800" dirty="0" err="1"/>
              <a:t>eTool</a:t>
            </a:r>
            <a:r>
              <a:rPr lang="en-US" sz="1800" dirty="0"/>
              <a:t> </a:t>
            </a:r>
          </a:p>
          <a:p>
            <a:pPr>
              <a:defRPr/>
            </a:pPr>
            <a:r>
              <a:rPr lang="en-US" sz="1800" dirty="0"/>
              <a:t>Relocation Plan/Budget </a:t>
            </a:r>
          </a:p>
          <a:p>
            <a:pPr>
              <a:defRPr/>
            </a:pPr>
            <a:r>
              <a:rPr lang="en-US" sz="1800" dirty="0"/>
              <a:t>Pending Litigation</a:t>
            </a:r>
          </a:p>
          <a:p>
            <a:pPr>
              <a:defRPr/>
            </a:pPr>
            <a:r>
              <a:rPr lang="en-US" sz="1800" dirty="0"/>
              <a:t>2530 flags </a:t>
            </a:r>
          </a:p>
          <a:p>
            <a:pPr marL="0" indent="0">
              <a:buFont typeface="Arial" panose="020B0604020202020204" pitchFamily="34" charset="0"/>
              <a:buNone/>
              <a:defRPr/>
            </a:pPr>
            <a:endParaRPr lang="en-US" sz="2400" dirty="0"/>
          </a:p>
        </p:txBody>
      </p:sp>
      <p:sp>
        <p:nvSpPr>
          <p:cNvPr id="39940" name="Slide Number Placeholder 5">
            <a:extLst>
              <a:ext uri="{FF2B5EF4-FFF2-40B4-BE49-F238E27FC236}">
                <a16:creationId xmlns:a16="http://schemas.microsoft.com/office/drawing/2014/main" id="{FFA043EA-4A55-4913-B54F-DD0EAFE614B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79D7132C-53C6-49E4-8A43-EFAF645B54D3}" type="slidenum">
              <a:rPr lang="en-US" altLang="en-US" sz="1200" smtClean="0">
                <a:solidFill>
                  <a:srgbClr val="FFFFFF"/>
                </a:solidFill>
              </a:rPr>
              <a:pPr>
                <a:spcBef>
                  <a:spcPct val="0"/>
                </a:spcBef>
                <a:buFontTx/>
                <a:buNone/>
              </a:pPr>
              <a:t>14</a:t>
            </a:fld>
            <a:endParaRPr lang="en-US" altLang="en-US" sz="120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6939FCAA-B3B6-47FB-97CB-B35028EB737B}"/>
              </a:ext>
            </a:extLst>
          </p:cNvPr>
          <p:cNvSpPr>
            <a:spLocks noGrp="1"/>
          </p:cNvSpPr>
          <p:nvPr>
            <p:ph type="title"/>
          </p:nvPr>
        </p:nvSpPr>
        <p:spPr>
          <a:xfrm>
            <a:off x="-304800" y="395288"/>
            <a:ext cx="9982200" cy="779462"/>
          </a:xfrm>
        </p:spPr>
        <p:txBody>
          <a:bodyPr/>
          <a:lstStyle/>
          <a:p>
            <a:r>
              <a:rPr lang="en-US" altLang="en-US" sz="3200" dirty="0">
                <a:ea typeface="ＭＳ Ｐゴシック" panose="020B0600070205080204" pitchFamily="34" charset="-128"/>
              </a:rPr>
              <a:t>Processing Flow </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New LIHTC Deals Milestones</a:t>
            </a:r>
          </a:p>
        </p:txBody>
      </p:sp>
      <p:sp>
        <p:nvSpPr>
          <p:cNvPr id="41987" name="Slide Number Placeholder 5">
            <a:extLst>
              <a:ext uri="{FF2B5EF4-FFF2-40B4-BE49-F238E27FC236}">
                <a16:creationId xmlns:a16="http://schemas.microsoft.com/office/drawing/2014/main" id="{264D81EF-9C18-47B0-B26C-94A15643B28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99BE59BF-4478-473B-ACBA-5DDF380D6AF1}" type="slidenum">
              <a:rPr lang="en-US" altLang="en-US" sz="1200" smtClean="0">
                <a:solidFill>
                  <a:srgbClr val="FFFFFF"/>
                </a:solidFill>
              </a:rPr>
              <a:pPr>
                <a:spcBef>
                  <a:spcPct val="0"/>
                </a:spcBef>
                <a:buFontTx/>
                <a:buNone/>
              </a:pPr>
              <a:t>15</a:t>
            </a:fld>
            <a:endParaRPr lang="en-US" altLang="en-US" sz="1200">
              <a:solidFill>
                <a:srgbClr val="FFFFFF"/>
              </a:solidFill>
            </a:endParaRPr>
          </a:p>
        </p:txBody>
      </p:sp>
      <p:graphicFrame>
        <p:nvGraphicFramePr>
          <p:cNvPr id="2" name="Content Placeholder 1">
            <a:extLst>
              <a:ext uri="{FF2B5EF4-FFF2-40B4-BE49-F238E27FC236}">
                <a16:creationId xmlns:a16="http://schemas.microsoft.com/office/drawing/2014/main" id="{40E95EFE-E892-4B7E-B666-003C107F82BE}"/>
              </a:ext>
            </a:extLst>
          </p:cNvPr>
          <p:cNvGraphicFramePr>
            <a:graphicFrameLocks noGrp="1"/>
          </p:cNvGraphicFramePr>
          <p:nvPr>
            <p:ph idx="1"/>
            <p:extLst>
              <p:ext uri="{D42A27DB-BD31-4B8C-83A1-F6EECF244321}">
                <p14:modId xmlns:p14="http://schemas.microsoft.com/office/powerpoint/2010/main" val="1856236396"/>
              </p:ext>
            </p:extLst>
          </p:nvPr>
        </p:nvGraphicFramePr>
        <p:xfrm>
          <a:off x="571500" y="1502569"/>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A83E9117-CF09-4909-AE81-46BEDEEB3424}"/>
              </a:ext>
            </a:extLst>
          </p:cNvPr>
          <p:cNvSpPr>
            <a:spLocks noGrp="1"/>
          </p:cNvSpPr>
          <p:nvPr>
            <p:ph type="title"/>
          </p:nvPr>
        </p:nvSpPr>
        <p:spPr>
          <a:xfrm>
            <a:off x="809625" y="350838"/>
            <a:ext cx="7543800" cy="1325562"/>
          </a:xfrm>
        </p:spPr>
        <p:txBody>
          <a:bodyPr/>
          <a:lstStyle/>
          <a:p>
            <a:r>
              <a:rPr lang="en-US" altLang="en-US" sz="3600">
                <a:ea typeface="ＭＳ Ｐゴシック" panose="020B0600070205080204" pitchFamily="34" charset="-128"/>
              </a:rPr>
              <a:t>HUD LIHTC Web Page</a:t>
            </a:r>
            <a:br>
              <a:rPr lang="en-US" altLang="en-US" sz="2400">
                <a:ea typeface="ＭＳ Ｐゴシック" panose="020B0600070205080204" pitchFamily="34" charset="-128"/>
              </a:rPr>
            </a:br>
            <a:r>
              <a:rPr lang="en-US" altLang="en-US" sz="1600">
                <a:ea typeface="ＭＳ Ｐゴシック" panose="020B0600070205080204" pitchFamily="34" charset="-128"/>
                <a:hlinkClick r:id="rId3"/>
              </a:rPr>
              <a:t>https://www.hud.gov/program_offices/housing/mfh/map/maphome/taxcredit</a:t>
            </a:r>
            <a:br>
              <a:rPr lang="en-US" altLang="en-US" sz="3200">
                <a:ea typeface="ＭＳ Ｐゴシック" panose="020B0600070205080204" pitchFamily="34" charset="-128"/>
              </a:rPr>
            </a:br>
            <a:endParaRPr lang="en-US" altLang="en-US" sz="3200">
              <a:ea typeface="ＭＳ Ｐゴシック" panose="020B0600070205080204" pitchFamily="34" charset="-128"/>
            </a:endParaRPr>
          </a:p>
        </p:txBody>
      </p:sp>
      <p:sp>
        <p:nvSpPr>
          <p:cNvPr id="46083" name="Slide Number Placeholder 5">
            <a:extLst>
              <a:ext uri="{FF2B5EF4-FFF2-40B4-BE49-F238E27FC236}">
                <a16:creationId xmlns:a16="http://schemas.microsoft.com/office/drawing/2014/main" id="{A7215B49-7A23-48D4-BABE-D01AA2A7B6D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114D02DC-6A7A-44A1-9E71-4F1AF55D2896}" type="slidenum">
              <a:rPr lang="en-US" altLang="en-US" sz="1200" smtClean="0">
                <a:solidFill>
                  <a:srgbClr val="FFFFFF"/>
                </a:solidFill>
              </a:rPr>
              <a:pPr>
                <a:spcBef>
                  <a:spcPct val="0"/>
                </a:spcBef>
                <a:buFontTx/>
                <a:buNone/>
              </a:pPr>
              <a:t>16</a:t>
            </a:fld>
            <a:endParaRPr lang="en-US" altLang="en-US" sz="1200">
              <a:solidFill>
                <a:srgbClr val="FFFFFF"/>
              </a:solidFill>
            </a:endParaRPr>
          </a:p>
        </p:txBody>
      </p:sp>
      <p:pic>
        <p:nvPicPr>
          <p:cNvPr id="46084" name="Content Placeholder 7">
            <a:extLst>
              <a:ext uri="{FF2B5EF4-FFF2-40B4-BE49-F238E27FC236}">
                <a16:creationId xmlns:a16="http://schemas.microsoft.com/office/drawing/2014/main" id="{9D8B0C4D-FF4B-4A90-A7DD-8577269D13B9}"/>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l="1820" t="19394" b="4948"/>
          <a:stretch>
            <a:fillRect/>
          </a:stretch>
        </p:blipFill>
        <p:spPr>
          <a:xfrm>
            <a:off x="1676400" y="1600200"/>
            <a:ext cx="5791200" cy="4525963"/>
          </a:xfrm>
        </p:spPr>
        <p:style>
          <a:lnRef idx="1">
            <a:schemeClr val="accent1"/>
          </a:lnRef>
          <a:fillRef idx="2">
            <a:schemeClr val="accent1"/>
          </a:fillRef>
          <a:effectRef idx="1">
            <a:schemeClr val="accent1"/>
          </a:effectRef>
          <a:fontRef idx="minor">
            <a:schemeClr val="dk1"/>
          </a:fontRef>
        </p:style>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D0410F-75BC-443B-85B8-1498288A6F25}"/>
              </a:ext>
            </a:extLst>
          </p:cNvPr>
          <p:cNvSpPr>
            <a:spLocks noGrp="1"/>
          </p:cNvSpPr>
          <p:nvPr>
            <p:ph idx="1"/>
          </p:nvPr>
        </p:nvSpPr>
        <p:spPr>
          <a:xfrm>
            <a:off x="723900" y="1317625"/>
            <a:ext cx="7696200" cy="4221163"/>
          </a:xfrm>
        </p:spPr>
        <p:txBody>
          <a:bodyPr/>
          <a:lstStyle/>
          <a:p>
            <a:pPr marL="0" indent="0">
              <a:buFont typeface="Arial" panose="020B0604020202020204" pitchFamily="34" charset="0"/>
              <a:buNone/>
              <a:defRPr/>
            </a:pPr>
            <a:r>
              <a:rPr lang="en-US" dirty="0">
                <a:solidFill>
                  <a:schemeClr val="tx2">
                    <a:lumMod val="60000"/>
                    <a:lumOff val="40000"/>
                  </a:schemeClr>
                </a:solidFill>
              </a:rPr>
              <a:t>Questions?</a:t>
            </a:r>
          </a:p>
          <a:p>
            <a:pPr>
              <a:defRPr/>
            </a:pPr>
            <a:endParaRPr lang="en-US" dirty="0"/>
          </a:p>
          <a:p>
            <a:pPr>
              <a:defRPr/>
            </a:pPr>
            <a:endParaRPr lang="en-US" dirty="0"/>
          </a:p>
          <a:p>
            <a:pPr>
              <a:defRPr/>
            </a:pPr>
            <a:endParaRPr lang="en-US" dirty="0"/>
          </a:p>
          <a:p>
            <a:pPr marL="0" indent="0">
              <a:buFont typeface="Arial" panose="020B0604020202020204" pitchFamily="34" charset="0"/>
              <a:buNone/>
              <a:defRPr/>
            </a:pPr>
            <a:r>
              <a:rPr lang="en-US" sz="1600" dirty="0">
                <a:solidFill>
                  <a:schemeClr val="accent1"/>
                </a:solidFill>
              </a:rPr>
              <a:t>HUD Panelist:</a:t>
            </a:r>
          </a:p>
          <a:p>
            <a:pPr marL="0" indent="0">
              <a:buFont typeface="Arial" panose="020B0604020202020204" pitchFamily="34" charset="0"/>
              <a:buNone/>
              <a:defRPr/>
            </a:pPr>
            <a:r>
              <a:rPr lang="en-US" sz="1600" dirty="0">
                <a:solidFill>
                  <a:schemeClr val="accent1"/>
                </a:solidFill>
              </a:rPr>
              <a:t>Tiger Hudson, Senior UW, LIHTC Team</a:t>
            </a:r>
          </a:p>
          <a:p>
            <a:pPr marL="0" indent="0">
              <a:buFont typeface="Arial" panose="020B0604020202020204" pitchFamily="34" charset="0"/>
              <a:buNone/>
              <a:defRPr/>
            </a:pPr>
            <a:r>
              <a:rPr lang="en-US" sz="1600" dirty="0">
                <a:solidFill>
                  <a:schemeClr val="accent1"/>
                </a:solidFill>
              </a:rPr>
              <a:t>Danny Gallant, Senior UW, LIHTC Team</a:t>
            </a:r>
          </a:p>
          <a:p>
            <a:pPr marL="0" indent="0">
              <a:buFont typeface="Arial" panose="020B0604020202020204" pitchFamily="34" charset="0"/>
              <a:buNone/>
              <a:defRPr/>
            </a:pPr>
            <a:r>
              <a:rPr lang="en-US" sz="1600" dirty="0">
                <a:solidFill>
                  <a:schemeClr val="accent1"/>
                </a:solidFill>
              </a:rPr>
              <a:t>Erica Kodiyan, Branch Chief, UW</a:t>
            </a:r>
          </a:p>
          <a:p>
            <a:pPr marL="0" indent="0">
              <a:buFont typeface="Arial" panose="020B0604020202020204" pitchFamily="34" charset="0"/>
              <a:buNone/>
              <a:defRPr/>
            </a:pPr>
            <a:endParaRPr lang="en-US" dirty="0"/>
          </a:p>
        </p:txBody>
      </p:sp>
      <p:sp>
        <p:nvSpPr>
          <p:cNvPr id="48131" name="Slide Number Placeholder 3">
            <a:extLst>
              <a:ext uri="{FF2B5EF4-FFF2-40B4-BE49-F238E27FC236}">
                <a16:creationId xmlns:a16="http://schemas.microsoft.com/office/drawing/2014/main" id="{2F1C570E-0571-467D-A52E-EEA12E86E62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9B68A974-2039-43BC-863D-EE7D860ADE0F}" type="slidenum">
              <a:rPr lang="en-US" altLang="en-US" sz="1200" smtClean="0">
                <a:solidFill>
                  <a:srgbClr val="898989"/>
                </a:solidFill>
              </a:rPr>
              <a:pPr>
                <a:spcBef>
                  <a:spcPct val="0"/>
                </a:spcBef>
                <a:buFontTx/>
                <a:buNone/>
              </a:pPr>
              <a:t>17</a:t>
            </a:fld>
            <a:endParaRPr lang="en-US" altLang="en-US" sz="1200">
              <a:solidFill>
                <a:srgbClr val="89898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BEA39635-EDA5-40DA-84BC-57AEC16A4A97}"/>
              </a:ext>
            </a:extLst>
          </p:cNvPr>
          <p:cNvSpPr>
            <a:spLocks noGrp="1" noChangeArrowheads="1"/>
          </p:cNvSpPr>
          <p:nvPr>
            <p:ph type="sldNum" sz="quarter" idx="12"/>
          </p:nvPr>
        </p:nvSpPr>
        <p:spPr bwMode="auto">
          <a:xfrm>
            <a:off x="7424738" y="6459538"/>
            <a:ext cx="98425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spcAft>
                <a:spcPts val="600"/>
              </a:spcAft>
              <a:buFontTx/>
              <a:buNone/>
            </a:pPr>
            <a:fld id="{8FDE0263-4C25-49C5-AF44-A9972E002322}" type="slidenum">
              <a:rPr lang="en-US" altLang="en-US" sz="1200" smtClean="0">
                <a:solidFill>
                  <a:schemeClr val="tx2"/>
                </a:solidFill>
              </a:rPr>
              <a:pPr>
                <a:spcBef>
                  <a:spcPct val="0"/>
                </a:spcBef>
                <a:spcAft>
                  <a:spcPts val="600"/>
                </a:spcAft>
                <a:buFontTx/>
                <a:buNone/>
              </a:pPr>
              <a:t>2</a:t>
            </a:fld>
            <a:endParaRPr lang="en-US" altLang="en-US" sz="1200">
              <a:solidFill>
                <a:schemeClr val="tx2"/>
              </a:solidFill>
            </a:endParaRPr>
          </a:p>
        </p:txBody>
      </p:sp>
      <p:sp>
        <p:nvSpPr>
          <p:cNvPr id="15363" name="Title 1">
            <a:extLst>
              <a:ext uri="{FF2B5EF4-FFF2-40B4-BE49-F238E27FC236}">
                <a16:creationId xmlns:a16="http://schemas.microsoft.com/office/drawing/2014/main" id="{66979705-AA4A-4D85-9077-65B52A95E2A6}"/>
              </a:ext>
            </a:extLst>
          </p:cNvPr>
          <p:cNvSpPr txBox="1">
            <a:spLocks/>
          </p:cNvSpPr>
          <p:nvPr/>
        </p:nvSpPr>
        <p:spPr bwMode="auto">
          <a:xfrm>
            <a:off x="369888" y="415925"/>
            <a:ext cx="8393112"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defTabSz="45720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defTabSz="4572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defTabSz="4572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spcBef>
                <a:spcPct val="0"/>
              </a:spcBef>
              <a:buFontTx/>
              <a:buNone/>
            </a:pPr>
            <a:r>
              <a:rPr lang="en-US" altLang="en-US" dirty="0"/>
              <a:t>23 New LIHTC Transactions in the West  </a:t>
            </a:r>
          </a:p>
        </p:txBody>
      </p:sp>
      <p:graphicFrame>
        <p:nvGraphicFramePr>
          <p:cNvPr id="7" name="Content Placeholder 6">
            <a:extLst>
              <a:ext uri="{FF2B5EF4-FFF2-40B4-BE49-F238E27FC236}">
                <a16:creationId xmlns:a16="http://schemas.microsoft.com/office/drawing/2014/main" id="{76957F3D-1CA7-4248-8F18-94E33EA71264}"/>
              </a:ext>
            </a:extLst>
          </p:cNvPr>
          <p:cNvGraphicFramePr>
            <a:graphicFrameLocks noGrp="1"/>
          </p:cNvGraphicFramePr>
          <p:nvPr>
            <p:ph idx="1"/>
            <p:extLst>
              <p:ext uri="{D42A27DB-BD31-4B8C-83A1-F6EECF244321}">
                <p14:modId xmlns:p14="http://schemas.microsoft.com/office/powerpoint/2010/main" val="3047515705"/>
              </p:ext>
            </p:extLst>
          </p:nvPr>
        </p:nvGraphicFramePr>
        <p:xfrm>
          <a:off x="551439" y="899608"/>
          <a:ext cx="8229600" cy="504399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B78C63A9-D70F-4442-9297-8DA346DFA2C6}"/>
              </a:ext>
            </a:extLst>
          </p:cNvPr>
          <p:cNvSpPr>
            <a:spLocks noGrp="1"/>
          </p:cNvSpPr>
          <p:nvPr>
            <p:ph type="title"/>
          </p:nvPr>
        </p:nvSpPr>
        <p:spPr/>
        <p:txBody>
          <a:bodyPr/>
          <a:lstStyle/>
          <a:p>
            <a:r>
              <a:rPr lang="en-US" altLang="en-US" sz="3200" dirty="0">
                <a:ea typeface="ＭＳ Ｐゴシック" panose="020B0600070205080204" pitchFamily="34" charset="-128"/>
              </a:rPr>
              <a:t>New LIHTC Deals by Type </a:t>
            </a:r>
          </a:p>
        </p:txBody>
      </p:sp>
      <p:sp>
        <p:nvSpPr>
          <p:cNvPr id="29699" name="Slide Number Placeholder 5">
            <a:extLst>
              <a:ext uri="{FF2B5EF4-FFF2-40B4-BE49-F238E27FC236}">
                <a16:creationId xmlns:a16="http://schemas.microsoft.com/office/drawing/2014/main" id="{94CAF71B-1FB6-461A-A41B-8EEA5C4129F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F885DE41-5B25-46F2-B162-25037076954C}" type="slidenum">
              <a:rPr lang="en-US" altLang="en-US" sz="1200" smtClean="0">
                <a:solidFill>
                  <a:srgbClr val="FFFFFF"/>
                </a:solidFill>
              </a:rPr>
              <a:pPr>
                <a:spcBef>
                  <a:spcPct val="0"/>
                </a:spcBef>
                <a:buFontTx/>
                <a:buNone/>
              </a:pPr>
              <a:t>3</a:t>
            </a:fld>
            <a:endParaRPr lang="en-US" altLang="en-US" sz="1200">
              <a:solidFill>
                <a:srgbClr val="FFFFFF"/>
              </a:solidFill>
            </a:endParaRPr>
          </a:p>
        </p:txBody>
      </p:sp>
      <p:graphicFrame>
        <p:nvGraphicFramePr>
          <p:cNvPr id="6" name="Chart 5">
            <a:extLst>
              <a:ext uri="{FF2B5EF4-FFF2-40B4-BE49-F238E27FC236}">
                <a16:creationId xmlns:a16="http://schemas.microsoft.com/office/drawing/2014/main" id="{680BB75D-81FC-487F-9C56-0C79996C13B7}"/>
              </a:ext>
            </a:extLst>
          </p:cNvPr>
          <p:cNvGraphicFramePr>
            <a:graphicFrameLocks/>
          </p:cNvGraphicFramePr>
          <p:nvPr>
            <p:extLst>
              <p:ext uri="{D42A27DB-BD31-4B8C-83A1-F6EECF244321}">
                <p14:modId xmlns:p14="http://schemas.microsoft.com/office/powerpoint/2010/main" val="3796579633"/>
              </p:ext>
            </p:extLst>
          </p:nvPr>
        </p:nvGraphicFramePr>
        <p:xfrm>
          <a:off x="1468583" y="1417638"/>
          <a:ext cx="7696199" cy="42211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a:extLst>
              <a:ext uri="{FF2B5EF4-FFF2-40B4-BE49-F238E27FC236}">
                <a16:creationId xmlns:a16="http://schemas.microsoft.com/office/drawing/2014/main" id="{D0C752E9-A6CC-4F92-8DD5-2C737BDB0CFD}"/>
              </a:ext>
            </a:extLst>
          </p:cNvPr>
          <p:cNvSpPr>
            <a:spLocks noGrp="1"/>
          </p:cNvSpPr>
          <p:nvPr>
            <p:ph idx="1"/>
          </p:nvPr>
        </p:nvSpPr>
        <p:spPr>
          <a:xfrm>
            <a:off x="838200" y="1676400"/>
            <a:ext cx="7467600" cy="4114800"/>
          </a:xfrm>
        </p:spPr>
        <p:txBody>
          <a:bodyPr/>
          <a:lstStyle/>
          <a:p>
            <a:pPr marL="0" indent="0" algn="ctr">
              <a:buFont typeface="Arial" panose="020B0604020202020204" pitchFamily="34" charset="0"/>
              <a:buNone/>
            </a:pPr>
            <a:endParaRPr lang="en-US" altLang="en-US" dirty="0">
              <a:ea typeface="ＭＳ Ｐゴシック" panose="020B0600070205080204" pitchFamily="34" charset="-128"/>
            </a:endParaRPr>
          </a:p>
          <a:p>
            <a:pPr marL="0" indent="0" algn="ctr">
              <a:buFont typeface="Arial" panose="020B0604020202020204" pitchFamily="34" charset="0"/>
              <a:buNone/>
            </a:pPr>
            <a:endParaRPr lang="en-US" altLang="en-US" dirty="0">
              <a:ea typeface="ＭＳ Ｐゴシック" panose="020B0600070205080204" pitchFamily="34" charset="-128"/>
            </a:endParaRPr>
          </a:p>
        </p:txBody>
      </p:sp>
      <p:sp>
        <p:nvSpPr>
          <p:cNvPr id="25603" name="Slide Number Placeholder 5">
            <a:extLst>
              <a:ext uri="{FF2B5EF4-FFF2-40B4-BE49-F238E27FC236}">
                <a16:creationId xmlns:a16="http://schemas.microsoft.com/office/drawing/2014/main" id="{3468D6CE-7C35-460C-BD5E-4B1083EB000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4A8BFD24-FD40-40A9-8962-1FE8D676134F}" type="slidenum">
              <a:rPr lang="en-US" altLang="en-US" sz="1200" smtClean="0">
                <a:solidFill>
                  <a:srgbClr val="FFFFFF"/>
                </a:solidFill>
              </a:rPr>
              <a:pPr>
                <a:spcBef>
                  <a:spcPct val="0"/>
                </a:spcBef>
                <a:buFontTx/>
                <a:buNone/>
              </a:pPr>
              <a:t>4</a:t>
            </a:fld>
            <a:endParaRPr lang="en-US" altLang="en-US" sz="1200">
              <a:solidFill>
                <a:srgbClr val="FFFFFF"/>
              </a:solidFill>
            </a:endParaRPr>
          </a:p>
        </p:txBody>
      </p:sp>
      <p:sp>
        <p:nvSpPr>
          <p:cNvPr id="25604" name="Title 7">
            <a:extLst>
              <a:ext uri="{FF2B5EF4-FFF2-40B4-BE49-F238E27FC236}">
                <a16:creationId xmlns:a16="http://schemas.microsoft.com/office/drawing/2014/main" id="{A5EA8FD6-2BAF-4FCF-B2DE-6B025F830993}"/>
              </a:ext>
            </a:extLst>
          </p:cNvPr>
          <p:cNvSpPr>
            <a:spLocks noGrp="1"/>
          </p:cNvSpPr>
          <p:nvPr>
            <p:ph type="title"/>
          </p:nvPr>
        </p:nvSpPr>
        <p:spPr/>
        <p:txBody>
          <a:bodyPr/>
          <a:lstStyle/>
          <a:p>
            <a:r>
              <a:rPr lang="en-US" altLang="en-US" sz="3200" dirty="0">
                <a:ea typeface="ＭＳ Ｐゴシック" panose="020B0600070205080204" pitchFamily="34" charset="-128"/>
              </a:rPr>
              <a:t>New LIHTC Deals by State </a:t>
            </a:r>
          </a:p>
        </p:txBody>
      </p:sp>
      <p:graphicFrame>
        <p:nvGraphicFramePr>
          <p:cNvPr id="6" name="Chart 5">
            <a:extLst>
              <a:ext uri="{FF2B5EF4-FFF2-40B4-BE49-F238E27FC236}">
                <a16:creationId xmlns:a16="http://schemas.microsoft.com/office/drawing/2014/main" id="{027A88D9-A088-4B2B-9857-A69BDAF87179}"/>
              </a:ext>
            </a:extLst>
          </p:cNvPr>
          <p:cNvGraphicFramePr>
            <a:graphicFrameLocks/>
          </p:cNvGraphicFramePr>
          <p:nvPr>
            <p:extLst>
              <p:ext uri="{D42A27DB-BD31-4B8C-83A1-F6EECF244321}">
                <p14:modId xmlns:p14="http://schemas.microsoft.com/office/powerpoint/2010/main" val="1529394745"/>
              </p:ext>
            </p:extLst>
          </p:nvPr>
        </p:nvGraphicFramePr>
        <p:xfrm>
          <a:off x="533400" y="457200"/>
          <a:ext cx="7924800" cy="56388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29B36174-BC81-4F48-9DEE-A28CBA34788F}"/>
              </a:ext>
            </a:extLst>
          </p:cNvPr>
          <p:cNvSpPr>
            <a:spLocks noGrp="1"/>
          </p:cNvSpPr>
          <p:nvPr>
            <p:ph type="title"/>
          </p:nvPr>
        </p:nvSpPr>
        <p:spPr>
          <a:xfrm>
            <a:off x="914400" y="1016102"/>
            <a:ext cx="8229600" cy="503238"/>
          </a:xfrm>
        </p:spPr>
        <p:txBody>
          <a:bodyPr/>
          <a:lstStyle/>
          <a:p>
            <a:r>
              <a:rPr lang="en-US" altLang="en-US" dirty="0">
                <a:solidFill>
                  <a:srgbClr val="595959"/>
                </a:solidFill>
                <a:ea typeface="ＭＳ Ｐゴシック" panose="020B0600070205080204" pitchFamily="34" charset="-128"/>
              </a:rPr>
              <a:t>New LIHTC and Pilot </a:t>
            </a:r>
            <a:br>
              <a:rPr lang="en-US" altLang="en-US" dirty="0">
                <a:solidFill>
                  <a:srgbClr val="595959"/>
                </a:solidFill>
                <a:ea typeface="ＭＳ Ｐゴシック" panose="020B0600070205080204" pitchFamily="34" charset="-128"/>
              </a:rPr>
            </a:br>
            <a:r>
              <a:rPr lang="en-US" altLang="en-US" dirty="0">
                <a:solidFill>
                  <a:srgbClr val="595959"/>
                </a:solidFill>
                <a:ea typeface="ＭＳ Ｐゴシック" panose="020B0600070205080204" pitchFamily="34" charset="-128"/>
              </a:rPr>
              <a:t> Over 3,100 Units Insured</a:t>
            </a:r>
            <a:br>
              <a:rPr lang="en-US" altLang="en-US" dirty="0">
                <a:solidFill>
                  <a:srgbClr val="595959"/>
                </a:solidFill>
                <a:ea typeface="ＭＳ Ｐゴシック" panose="020B0600070205080204" pitchFamily="34" charset="-128"/>
              </a:rPr>
            </a:br>
            <a:r>
              <a:rPr lang="en-US" altLang="en-US" sz="2000" dirty="0">
                <a:solidFill>
                  <a:srgbClr val="595959"/>
                </a:solidFill>
                <a:ea typeface="ＭＳ Ｐゴシック" panose="020B0600070205080204" pitchFamily="34" charset="-128"/>
              </a:rPr>
              <a:t>West Region </a:t>
            </a:r>
            <a:br>
              <a:rPr lang="en-US" altLang="en-US" dirty="0">
                <a:solidFill>
                  <a:srgbClr val="595959"/>
                </a:solidFill>
                <a:ea typeface="ＭＳ Ｐゴシック" panose="020B0600070205080204" pitchFamily="34" charset="-128"/>
              </a:rPr>
            </a:br>
            <a:endParaRPr lang="en-US" altLang="en-US" dirty="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9B13DA8B-17C6-4DBD-978F-E2D917B6FAE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3549AFA-C37F-4B50-9C6D-66E149733694}" type="slidenum">
              <a:rPr lang="en-US" altLang="en-US" smtClean="0">
                <a:solidFill>
                  <a:srgbClr val="898989"/>
                </a:solidFill>
                <a:latin typeface="Calibri" panose="020F0502020204030204" pitchFamily="34" charset="0"/>
              </a:rPr>
              <a:pPr/>
              <a:t>5</a:t>
            </a:fld>
            <a:endParaRPr lang="en-US" altLang="en-US">
              <a:solidFill>
                <a:srgbClr val="898989"/>
              </a:solidFill>
              <a:latin typeface="Calibri" panose="020F0502020204030204" pitchFamily="34" charset="0"/>
            </a:endParaRPr>
          </a:p>
        </p:txBody>
      </p:sp>
      <p:pic>
        <p:nvPicPr>
          <p:cNvPr id="5" name="Content Placeholder 4">
            <a:extLst>
              <a:ext uri="{FF2B5EF4-FFF2-40B4-BE49-F238E27FC236}">
                <a16:creationId xmlns:a16="http://schemas.microsoft.com/office/drawing/2014/main" id="{AA27F34B-5C93-48CC-B859-8DA37FF6CF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2455" y="1822421"/>
            <a:ext cx="8229600" cy="4320185"/>
          </a:xfrm>
          <a:prstGeom prst="rect">
            <a:avLst/>
          </a:prstGeom>
          <a:solidFill>
            <a:schemeClr val="accent1">
              <a:lumMod val="20000"/>
              <a:lumOff val="80000"/>
            </a:schemeClr>
          </a:solid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444932D1-79E3-4A71-9AF4-805FAC5F256C}"/>
              </a:ext>
            </a:extLst>
          </p:cNvPr>
          <p:cNvSpPr>
            <a:spLocks noGrp="1"/>
          </p:cNvSpPr>
          <p:nvPr>
            <p:ph type="title"/>
          </p:nvPr>
        </p:nvSpPr>
        <p:spPr>
          <a:xfrm>
            <a:off x="827088" y="395288"/>
            <a:ext cx="7543800" cy="1450975"/>
          </a:xfrm>
        </p:spPr>
        <p:txBody>
          <a:bodyPr/>
          <a:lstStyle/>
          <a:p>
            <a:r>
              <a:rPr lang="en-US" altLang="en-US" sz="3200" dirty="0">
                <a:ea typeface="ＭＳ Ｐゴシック" panose="020B0600070205080204" pitchFamily="34" charset="-128"/>
              </a:rPr>
              <a:t>Issuing and Closing Times</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New LIHTC</a:t>
            </a:r>
          </a:p>
        </p:txBody>
      </p:sp>
      <p:sp>
        <p:nvSpPr>
          <p:cNvPr id="31747" name="Slide Number Placeholder 5">
            <a:extLst>
              <a:ext uri="{FF2B5EF4-FFF2-40B4-BE49-F238E27FC236}">
                <a16:creationId xmlns:a16="http://schemas.microsoft.com/office/drawing/2014/main" id="{5E63F27D-6A46-4ABF-B6C0-161ADAB265E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228E31DE-F6D7-446B-94C1-F6FDCCE5BDE2}" type="slidenum">
              <a:rPr lang="en-US" altLang="en-US" sz="1200" smtClean="0">
                <a:solidFill>
                  <a:srgbClr val="FFFFFF"/>
                </a:solidFill>
              </a:rPr>
              <a:pPr>
                <a:spcBef>
                  <a:spcPct val="0"/>
                </a:spcBef>
                <a:buFontTx/>
                <a:buNone/>
              </a:pPr>
              <a:t>6</a:t>
            </a:fld>
            <a:endParaRPr lang="en-US" altLang="en-US" sz="1200">
              <a:solidFill>
                <a:srgbClr val="FFFFFF"/>
              </a:solidFill>
            </a:endParaRPr>
          </a:p>
        </p:txBody>
      </p:sp>
      <p:graphicFrame>
        <p:nvGraphicFramePr>
          <p:cNvPr id="2" name="Content Placeholder 3">
            <a:extLst>
              <a:ext uri="{FF2B5EF4-FFF2-40B4-BE49-F238E27FC236}">
                <a16:creationId xmlns:a16="http://schemas.microsoft.com/office/drawing/2014/main" id="{7CB934C1-9456-4DA1-94E8-EE719942F6B9}"/>
              </a:ext>
            </a:extLst>
          </p:cNvPr>
          <p:cNvGraphicFramePr>
            <a:graphicFrameLocks/>
          </p:cNvGraphicFramePr>
          <p:nvPr>
            <p:extLst>
              <p:ext uri="{D42A27DB-BD31-4B8C-83A1-F6EECF244321}">
                <p14:modId xmlns:p14="http://schemas.microsoft.com/office/powerpoint/2010/main" val="1559422700"/>
              </p:ext>
            </p:extLst>
          </p:nvPr>
        </p:nvGraphicFramePr>
        <p:xfrm>
          <a:off x="643659" y="1676400"/>
          <a:ext cx="8020050" cy="42910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66634B5-D016-4ADA-A1F0-336F4F88064D}"/>
              </a:ext>
            </a:extLst>
          </p:cNvPr>
          <p:cNvSpPr>
            <a:spLocks noGrp="1"/>
          </p:cNvSpPr>
          <p:nvPr>
            <p:ph type="title"/>
          </p:nvPr>
        </p:nvSpPr>
        <p:spPr>
          <a:xfrm>
            <a:off x="957263" y="311150"/>
            <a:ext cx="8229600" cy="1143000"/>
          </a:xfrm>
        </p:spPr>
        <p:txBody>
          <a:bodyPr/>
          <a:lstStyle/>
          <a:p>
            <a:r>
              <a:rPr lang="en-US" altLang="en-US" sz="3200" dirty="0">
                <a:ea typeface="ＭＳ Ｐゴシック" panose="020B0600070205080204" pitchFamily="34" charset="-128"/>
              </a:rPr>
              <a:t>Eligibility Requirements for Both Tracks </a:t>
            </a:r>
          </a:p>
        </p:txBody>
      </p:sp>
      <p:sp>
        <p:nvSpPr>
          <p:cNvPr id="23555" name="Slide Number Placeholder 5">
            <a:extLst>
              <a:ext uri="{FF2B5EF4-FFF2-40B4-BE49-F238E27FC236}">
                <a16:creationId xmlns:a16="http://schemas.microsoft.com/office/drawing/2014/main" id="{DE6D3988-39F8-4705-81DB-AFA51A8047F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7C8B6690-3DFE-44E5-9570-320435D5AEEE}" type="slidenum">
              <a:rPr lang="en-US" altLang="en-US" sz="1200" smtClean="0">
                <a:solidFill>
                  <a:srgbClr val="FFFFFF"/>
                </a:solidFill>
              </a:rPr>
              <a:pPr>
                <a:spcBef>
                  <a:spcPct val="0"/>
                </a:spcBef>
                <a:buFontTx/>
                <a:buNone/>
              </a:pPr>
              <a:t>7</a:t>
            </a:fld>
            <a:endParaRPr lang="en-US" altLang="en-US" sz="1200">
              <a:solidFill>
                <a:srgbClr val="FFFFFF"/>
              </a:solidFill>
            </a:endParaRPr>
          </a:p>
        </p:txBody>
      </p:sp>
      <p:graphicFrame>
        <p:nvGraphicFramePr>
          <p:cNvPr id="6" name="Content Placeholder 2">
            <a:extLst>
              <a:ext uri="{FF2B5EF4-FFF2-40B4-BE49-F238E27FC236}">
                <a16:creationId xmlns:a16="http://schemas.microsoft.com/office/drawing/2014/main" id="{F267A8F1-CB2B-4BA3-8C45-7F02A1076EAC}"/>
              </a:ext>
            </a:extLst>
          </p:cNvPr>
          <p:cNvGraphicFramePr>
            <a:graphicFrameLocks/>
          </p:cNvGraphicFramePr>
          <p:nvPr/>
        </p:nvGraphicFramePr>
        <p:xfrm>
          <a:off x="1219200" y="2011376"/>
          <a:ext cx="7203281" cy="2784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890CB6E6-E788-416A-815A-ABAAF533DF99}"/>
              </a:ext>
            </a:extLst>
          </p:cNvPr>
          <p:cNvSpPr>
            <a:spLocks noGrp="1"/>
          </p:cNvSpPr>
          <p:nvPr>
            <p:ph type="title"/>
          </p:nvPr>
        </p:nvSpPr>
        <p:spPr/>
        <p:txBody>
          <a:bodyPr/>
          <a:lstStyle/>
          <a:p>
            <a:r>
              <a:rPr lang="en-US" altLang="en-US" sz="3200">
                <a:ea typeface="ＭＳ Ｐゴシック" panose="020B0600070205080204" pitchFamily="34" charset="-128"/>
              </a:rPr>
              <a:t>Expedited Approval Processing</a:t>
            </a:r>
          </a:p>
        </p:txBody>
      </p:sp>
      <p:sp>
        <p:nvSpPr>
          <p:cNvPr id="19459" name="Slide Number Placeholder 5">
            <a:extLst>
              <a:ext uri="{FF2B5EF4-FFF2-40B4-BE49-F238E27FC236}">
                <a16:creationId xmlns:a16="http://schemas.microsoft.com/office/drawing/2014/main" id="{D9E3E578-DB6D-4573-B3DD-9A2AE3B6556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3E0DAFB9-EFD8-441B-AD9B-409F4E157003}" type="slidenum">
              <a:rPr lang="en-US" altLang="en-US" sz="1200" smtClean="0">
                <a:solidFill>
                  <a:srgbClr val="FFFFFF"/>
                </a:solidFill>
              </a:rPr>
              <a:pPr>
                <a:spcBef>
                  <a:spcPct val="0"/>
                </a:spcBef>
                <a:buFontTx/>
                <a:buNone/>
              </a:pPr>
              <a:t>8</a:t>
            </a:fld>
            <a:endParaRPr lang="en-US" altLang="en-US" sz="1200">
              <a:solidFill>
                <a:srgbClr val="FFFFFF"/>
              </a:solidFill>
            </a:endParaRPr>
          </a:p>
        </p:txBody>
      </p:sp>
      <p:graphicFrame>
        <p:nvGraphicFramePr>
          <p:cNvPr id="9" name="Content Placeholder 2">
            <a:extLst>
              <a:ext uri="{FF2B5EF4-FFF2-40B4-BE49-F238E27FC236}">
                <a16:creationId xmlns:a16="http://schemas.microsoft.com/office/drawing/2014/main" id="{8415E26D-BB2D-47DC-8EE7-FE7DA6AB9ED9}"/>
              </a:ext>
            </a:extLst>
          </p:cNvPr>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3FDF2EE3-435E-4692-A80F-707066896104}"/>
              </a:ext>
            </a:extLst>
          </p:cNvPr>
          <p:cNvSpPr>
            <a:spLocks noGrp="1"/>
          </p:cNvSpPr>
          <p:nvPr>
            <p:ph type="title"/>
          </p:nvPr>
        </p:nvSpPr>
        <p:spPr/>
        <p:txBody>
          <a:bodyPr/>
          <a:lstStyle/>
          <a:p>
            <a:r>
              <a:rPr lang="en-US" altLang="en-US" sz="3200" dirty="0">
                <a:ea typeface="ＭＳ Ｐゴシック" panose="020B0600070205080204" pitchFamily="34" charset="-128"/>
              </a:rPr>
              <a:t>Standard Pilot Approval</a:t>
            </a:r>
          </a:p>
        </p:txBody>
      </p:sp>
      <p:graphicFrame>
        <p:nvGraphicFramePr>
          <p:cNvPr id="7" name="Content Placeholder 6">
            <a:extLst>
              <a:ext uri="{FF2B5EF4-FFF2-40B4-BE49-F238E27FC236}">
                <a16:creationId xmlns:a16="http://schemas.microsoft.com/office/drawing/2014/main" id="{699A9DAF-C315-422B-B213-391ACAAEA473}"/>
              </a:ext>
            </a:extLst>
          </p:cNvPr>
          <p:cNvGraphicFramePr>
            <a:graphicFrameLocks noGrp="1"/>
          </p:cNvGraphicFramePr>
          <p:nvPr>
            <p:ph idx="1"/>
          </p:nvPr>
        </p:nvGraphicFramePr>
        <p:xfrm>
          <a:off x="822325" y="2362200"/>
          <a:ext cx="7543800" cy="3506788"/>
        </p:xfrm>
        <a:graphic>
          <a:graphicData uri="http://schemas.openxmlformats.org/drawingml/2006/chart">
            <c:chart xmlns:c="http://schemas.openxmlformats.org/drawingml/2006/chart" xmlns:r="http://schemas.openxmlformats.org/officeDocument/2006/relationships" r:id="rId3"/>
          </a:graphicData>
        </a:graphic>
      </p:graphicFrame>
      <p:sp>
        <p:nvSpPr>
          <p:cNvPr id="21508" name="Slide Number Placeholder 5">
            <a:extLst>
              <a:ext uri="{FF2B5EF4-FFF2-40B4-BE49-F238E27FC236}">
                <a16:creationId xmlns:a16="http://schemas.microsoft.com/office/drawing/2014/main" id="{D0EF99F1-9F6C-47D2-8E39-32F35B1FFE7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spcBef>
                <a:spcPct val="0"/>
              </a:spcBef>
              <a:buFontTx/>
              <a:buNone/>
            </a:pPr>
            <a:fld id="{4AB49502-FB8B-46B3-A35B-2ADD3E29244F}" type="slidenum">
              <a:rPr lang="en-US" altLang="en-US" sz="1200" smtClean="0">
                <a:solidFill>
                  <a:srgbClr val="FFFFFF"/>
                </a:solidFill>
              </a:rPr>
              <a:pPr>
                <a:spcBef>
                  <a:spcPct val="0"/>
                </a:spcBef>
                <a:buFontTx/>
                <a:buNone/>
              </a:pPr>
              <a:t>9</a:t>
            </a:fld>
            <a:endParaRPr lang="en-US" altLang="en-US" sz="1200">
              <a:solidFill>
                <a:srgbClr val="FFFFFF"/>
              </a:solidFill>
            </a:endParaRPr>
          </a:p>
        </p:txBody>
      </p:sp>
      <p:graphicFrame>
        <p:nvGraphicFramePr>
          <p:cNvPr id="6" name="Content Placeholder 2">
            <a:extLst>
              <a:ext uri="{FF2B5EF4-FFF2-40B4-BE49-F238E27FC236}">
                <a16:creationId xmlns:a16="http://schemas.microsoft.com/office/drawing/2014/main" id="{3DA79BB3-8977-4C0B-A84F-A8856CF48BB5}"/>
              </a:ext>
            </a:extLst>
          </p:cNvPr>
          <p:cNvGraphicFramePr>
            <a:graphicFrameLocks/>
          </p:cNvGraphicFramePr>
          <p:nvPr/>
        </p:nvGraphicFramePr>
        <p:xfrm>
          <a:off x="479425" y="1517650"/>
          <a:ext cx="7886700" cy="435133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4349</TotalTime>
  <Words>1566</Words>
  <Application>Microsoft Office PowerPoint</Application>
  <PresentationFormat>On-screen Show (4:3)</PresentationFormat>
  <Paragraphs>192</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Template</vt:lpstr>
      <vt:lpstr>New LIHTC and LIHTC Pilot September 2021 WMAC Virtual Conference HUD West Region</vt:lpstr>
      <vt:lpstr>PowerPoint Presentation</vt:lpstr>
      <vt:lpstr>New LIHTC Deals by Type </vt:lpstr>
      <vt:lpstr>New LIHTC Deals by State </vt:lpstr>
      <vt:lpstr>New LIHTC and Pilot   Over 3,100 Units Insured West Region  </vt:lpstr>
      <vt:lpstr>Issuing and Closing Times New LIHTC</vt:lpstr>
      <vt:lpstr>Eligibility Requirements for Both Tracks </vt:lpstr>
      <vt:lpstr>Expedited Approval Processing</vt:lpstr>
      <vt:lpstr>Standard Pilot Approval</vt:lpstr>
      <vt:lpstr>The Importance of the Pilot Eligibility Checklist</vt:lpstr>
      <vt:lpstr>LIHTC Pilot Waiver Examples</vt:lpstr>
      <vt:lpstr>LIHTC Pilot Waivers -  Continued</vt:lpstr>
      <vt:lpstr>Early Deliverables at new LIHTC Concept</vt:lpstr>
      <vt:lpstr>Common Processing Delays </vt:lpstr>
      <vt:lpstr>Processing Flow  New LIHTC Deals Milestones</vt:lpstr>
      <vt:lpstr>HUD LIHTC Web Page https://www.hud.gov/program_offices/housing/mfh/map/maphome/taxcredit </vt:lpstr>
      <vt:lpstr>PowerPoint Presentation</vt:lpstr>
    </vt:vector>
  </TitlesOfParts>
  <Company>Housing and Urban Development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HUD User</dc:creator>
  <cp:lastModifiedBy>Terry Wellman</cp:lastModifiedBy>
  <cp:revision>236</cp:revision>
  <dcterms:created xsi:type="dcterms:W3CDTF">2014-05-09T16:41:12Z</dcterms:created>
  <dcterms:modified xsi:type="dcterms:W3CDTF">2021-09-22T22:05:13Z</dcterms:modified>
</cp:coreProperties>
</file>