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77" r:id="rId2"/>
    <p:sldId id="258" r:id="rId3"/>
    <p:sldId id="270" r:id="rId4"/>
    <p:sldId id="259" r:id="rId5"/>
    <p:sldId id="262" r:id="rId6"/>
    <p:sldId id="269" r:id="rId7"/>
    <p:sldId id="263" r:id="rId8"/>
    <p:sldId id="265" r:id="rId9"/>
    <p:sldId id="273" r:id="rId10"/>
    <p:sldId id="266" r:id="rId11"/>
    <p:sldId id="272" r:id="rId12"/>
    <p:sldId id="274" r:id="rId13"/>
    <p:sldId id="275" r:id="rId14"/>
    <p:sldId id="276" r:id="rId15"/>
    <p:sldId id="261" r:id="rId16"/>
    <p:sldId id="267" r:id="rId17"/>
    <p:sldId id="268" r:id="rId18"/>
    <p:sldId id="264" r:id="rId19"/>
    <p:sldId id="278" r:id="rId20"/>
    <p:sldId id="27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7C7A83-9320-40FA-B5D6-D37338A66E96}" v="1" dt="2021-09-23T01:29:40.2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24" autoAdjust="0"/>
    <p:restoredTop sz="90327" autoAdjust="0"/>
  </p:normalViewPr>
  <p:slideViewPr>
    <p:cSldViewPr snapToGrid="0" snapToObjects="1">
      <p:cViewPr varScale="1">
        <p:scale>
          <a:sx n="59" d="100"/>
          <a:sy n="59" d="100"/>
        </p:scale>
        <p:origin x="926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1" d="100"/>
          <a:sy n="51" d="100"/>
        </p:scale>
        <p:origin x="2693" y="2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0513076-056B-49B3-A2AE-66F72D157F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AE3533-1437-4429-96F2-81F47C4FF9B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DEDF8-FC72-4D5E-8672-437060477154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ABF300-8746-41FF-A956-BC01FAA345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63F462-FD89-4DB6-BBAE-2150D4B9FC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4A09D-513C-4279-8C37-197B03138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6FB1B-A1D5-3144-A716-6A0634BB4A12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E48EF-598B-984F-89CF-1189F3DB1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95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E48EF-598B-984F-89CF-1189F3DB12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151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Irit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E48EF-598B-984F-89CF-1189F3DB125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68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Irit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E48EF-598B-984F-89CF-1189F3DB125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77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Irit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E48EF-598B-984F-89CF-1189F3DB125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970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Shannon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E48EF-598B-984F-89CF-1189F3DB125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63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Shanon</a:t>
            </a:r>
            <a:r>
              <a:rPr lang="en-US" dirty="0"/>
              <a:t>/Irit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E48EF-598B-984F-89CF-1189F3DB125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16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Shannon/Irit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E48EF-598B-984F-89CF-1189F3DB125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17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Rania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E48EF-598B-984F-89CF-1189F3DB125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1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E48EF-598B-984F-89CF-1189F3DB12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91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Shannon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E48EF-598B-984F-89CF-1189F3DB12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49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Shannon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E48EF-598B-984F-89CF-1189F3DB125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46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Shannon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E48EF-598B-984F-89CF-1189F3DB125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73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Terry – 14.18</a:t>
            </a:r>
          </a:p>
          <a:p>
            <a:r>
              <a:rPr lang="en-US" dirty="0"/>
              <a:t>Rania – 19.4.11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E48EF-598B-984F-89CF-1189F3DB125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1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Rania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E48EF-598B-984F-89CF-1189F3DB125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18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Rania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E48EF-598B-984F-89CF-1189F3DB125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52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Irit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E48EF-598B-984F-89CF-1189F3DB125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78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5E925-A45E-B848-978D-19603C4D8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257"/>
            <a:ext cx="9144000" cy="1063943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533158-F40A-9045-9C84-463C560B73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34815"/>
            <a:ext cx="9144000" cy="392298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DFA4496-CD53-DD44-BDD8-F56BD5E4C1F7}"/>
              </a:ext>
            </a:extLst>
          </p:cNvPr>
          <p:cNvCxnSpPr/>
          <p:nvPr userDrawn="1"/>
        </p:nvCxnSpPr>
        <p:spPr>
          <a:xfrm>
            <a:off x="1134198" y="1229200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>
            <a:extLst>
              <a:ext uri="{FF2B5EF4-FFF2-40B4-BE49-F238E27FC236}">
                <a16:creationId xmlns:a16="http://schemas.microsoft.com/office/drawing/2014/main" id="{7C6ECA4C-94FA-DF4B-8CBA-098B582A63A5}"/>
              </a:ext>
            </a:extLst>
          </p:cNvPr>
          <p:cNvSpPr txBox="1">
            <a:spLocks/>
          </p:cNvSpPr>
          <p:nvPr userDrawn="1"/>
        </p:nvSpPr>
        <p:spPr>
          <a:xfrm>
            <a:off x="6191250" y="2560320"/>
            <a:ext cx="4476750" cy="2697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624F78C7-183F-1F41-B0A8-4ED30EB3E7A9}"/>
              </a:ext>
            </a:extLst>
          </p:cNvPr>
          <p:cNvSpPr txBox="1">
            <a:spLocks/>
          </p:cNvSpPr>
          <p:nvPr userDrawn="1"/>
        </p:nvSpPr>
        <p:spPr>
          <a:xfrm>
            <a:off x="419100" y="5943600"/>
            <a:ext cx="6141720" cy="765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i="0" dirty="0">
              <a:solidFill>
                <a:schemeClr val="bg1">
                  <a:lumMod val="85000"/>
                </a:schemeClr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578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887B3-691A-1E4F-ABB7-69010450C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B0971B-EF5F-084C-982B-BE442E47A4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18CD2-4532-494C-9B1E-C9E896EB4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821B3-4784-E242-AA8E-C1B657D1A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6899-4BDA-F840-BB65-CA0970C98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D72C-EFC5-544D-B0B1-2266DBE5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37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514D62-C101-3E44-AF59-ABA420E45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83DD90-D1A6-3046-B54D-63662195B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7A7C6-412C-5C45-846D-A796D548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24694-D5C9-3143-84AB-8DD7EA774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BE755-8A55-274B-99F9-09BCFA00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D72C-EFC5-544D-B0B1-2266DBE5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2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27E4C-2EFA-FB40-BBE1-92E4B4EED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FFF55-2777-0047-B50E-4D27AB518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4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47D4F-0479-F44E-8DAF-D5EE305FD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C9D3E-9506-6C41-9458-761059BE8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1A6AD-D0E3-C746-A452-6F9229AB8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81218" y="6356349"/>
            <a:ext cx="274320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7C249017-282F-4826-B370-85D963956B0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1DB472-8E1B-054C-BF52-87D1224A4051}"/>
              </a:ext>
            </a:extLst>
          </p:cNvPr>
          <p:cNvCxnSpPr/>
          <p:nvPr userDrawn="1"/>
        </p:nvCxnSpPr>
        <p:spPr>
          <a:xfrm>
            <a:off x="838200" y="1316529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65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9B1F9-357A-B643-9FBA-EC789DB19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9884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867EA8-AA3C-7F4C-AA3E-CFDBE6EF6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965520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D1862-998B-0C4B-BC55-0660A22C3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C99F4-4E50-8640-9672-628A9BC2C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D8B35-3865-C34E-BE79-2AB6D8A69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D72C-EFC5-544D-B0B1-2266DBE5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78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799DA-50CB-564E-806F-BAD331F29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5C4B7-0BE0-DB43-AB2D-5D06ABC45B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759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59E5C0-8161-A54F-9917-3AB2D4A53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759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F20502-EA4B-2E4E-9A2C-286893118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594D86-B6B2-F847-97AF-078613E9D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C1946-2D4D-FE46-863E-596DEFFB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D72C-EFC5-544D-B0B1-2266DBE5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1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C139E-4288-9248-A661-C0DABAC8C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247C76-A33E-8044-AEE5-48C95DF85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ED1232-EBA6-BA4F-80AD-CF803C682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1964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6C0721-19F7-1D42-BB15-49F52D9349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D1B3A5-4BBB-B940-847C-E9D5EB219B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1964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344B55-243A-6649-8A96-B09E12431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C93FF8-B6B1-ED4A-B740-A3FB0884D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33BCB9-D439-854A-89F8-03C7A86FF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D72C-EFC5-544D-B0B1-2266DBE5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6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3AB74-0D8C-6642-82B6-8B7E9CA2A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783A94-0CAC-5B4F-A11B-ECED62379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9CAB0-53F1-E94C-8B85-5D1063CB3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80EAA1-EB70-7946-815B-93AF0A4BC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D72C-EFC5-544D-B0B1-2266DBE5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43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79515B-BAF6-DB46-B520-8C26A34FF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DD07AA-595A-DE40-A4AC-C4D5532F3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EA4CCB-3905-8D49-BE5A-DDCE8AE7D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D72C-EFC5-544D-B0B1-2266DBE5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82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E62F0-487D-954B-BCC2-DEE78998B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91A8E-7723-F54A-81FA-DB980474C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16EA3E-19AA-2C42-8C5B-E92B19E4B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36644-D3E3-4949-8D96-20FA6BF9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44C192-E16A-3E40-B3A1-E08E378AF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1885DD-437A-7E4D-9889-057DC1474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D72C-EFC5-544D-B0B1-2266DBE5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4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4D900-AB02-4B41-91C3-05FC30205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C63153-A369-254C-886B-0F523E5F88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4C92E1-5448-D043-AC50-B975C5B90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803C2-A044-4C4D-B57A-FE5D864C1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61440-8F2A-FA46-BA56-DADD6E764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CBF2D-C3C5-7E49-9240-2A1540581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D72C-EFC5-544D-B0B1-2266DBE5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accent6">
                <a:lumMod val="5000"/>
                <a:lumOff val="95000"/>
              </a:schemeClr>
            </a:gs>
            <a:gs pos="100000">
              <a:schemeClr val="accent6">
                <a:lumMod val="45000"/>
                <a:lumOff val="55000"/>
              </a:schemeClr>
            </a:gs>
            <a:gs pos="91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2E741-04D2-1145-B808-0EA01F8BD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30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C08D0-5B6A-3F47-8F2C-F77CC38B0C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006C6-8877-FD4E-80F8-36816588B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4D72C-EFC5-544D-B0B1-2266DBE5B8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6C742-33EC-B44E-AB72-2DF286285D75}"/>
              </a:ext>
            </a:extLst>
          </p:cNvPr>
          <p:cNvSpPr/>
          <p:nvPr userDrawn="1"/>
        </p:nvSpPr>
        <p:spPr>
          <a:xfrm>
            <a:off x="0" y="5792391"/>
            <a:ext cx="12192002" cy="10656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5BF4E8-FE8B-4547-B598-639F61AF9FB2}"/>
              </a:ext>
            </a:extLst>
          </p:cNvPr>
          <p:cNvSpPr/>
          <p:nvPr userDrawn="1"/>
        </p:nvSpPr>
        <p:spPr>
          <a:xfrm>
            <a:off x="-2" y="-64079"/>
            <a:ext cx="12192002" cy="12815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</a:p>
        </p:txBody>
      </p:sp>
      <p:sp>
        <p:nvSpPr>
          <p:cNvPr id="15" name="Title Placeholder 14">
            <a:extLst>
              <a:ext uri="{FF2B5EF4-FFF2-40B4-BE49-F238E27FC236}">
                <a16:creationId xmlns:a16="http://schemas.microsoft.com/office/drawing/2014/main" id="{2B06EF6D-505A-034F-8354-7A60CD468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F6FA30-1BB2-4508-9E3F-F9430FED3AF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429009" y="5842760"/>
            <a:ext cx="1125682" cy="96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72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ED430-08E0-4A30-9758-02A59F7953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E26967-2871-4575-BECD-B8BFC0CA51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400" b="1" dirty="0"/>
              <a:t>Closing &amp; MAP Guide Chapter 19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Western Mortgagee Advisory Council</a:t>
            </a:r>
          </a:p>
          <a:p>
            <a:r>
              <a:rPr lang="en-US" dirty="0"/>
              <a:t>2021 Virtual Conference</a:t>
            </a:r>
          </a:p>
          <a:p>
            <a:r>
              <a:rPr lang="en-US" dirty="0"/>
              <a:t>September 23,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48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83534-3801-46D4-8CEB-69D73B10A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Significant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88DD6-EB63-4547-B61F-CA32A466E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595"/>
            <a:ext cx="10515600" cy="41354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E. Disbursement Agreements (Chapters 19.5.3 &amp; 8.12.3.2.D.2)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/>
              <a:t>1. Required when non-insured funds needed to complete the project are not available at closing; see 24 CFR 200.54(b).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dirty="0"/>
              <a:t>2. All parties providing funds should be party to the agreement.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dirty="0"/>
              <a:t>3. As mortgage insurer, HUD is not a party to the agreement.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HUD conflicts provision in favor of HUD Program Obligations must be added to the agreement.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09CC46-B988-49E8-8F04-723F13F55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9017-282F-4826-B370-85D963956B0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315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83534-3801-46D4-8CEB-69D73B10A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Significant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88DD6-EB63-4547-B61F-CA32A466E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595"/>
            <a:ext cx="10515600" cy="4135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F. Subordination Agreements – Public</a:t>
            </a:r>
          </a:p>
          <a:p>
            <a:pPr marL="0" indent="0">
              <a:buNone/>
            </a:pPr>
            <a:endParaRPr lang="en-US" sz="1200" dirty="0"/>
          </a:p>
          <a:p>
            <a:pPr marL="342900" indent="-342900">
              <a:buAutoNum type="arabicPeriod"/>
            </a:pPr>
            <a:r>
              <a:rPr lang="en-US" dirty="0">
                <a:effectLst/>
                <a:ea typeface="Times New Roman" panose="02020603050405020304" pitchFamily="18" charset="0"/>
              </a:rPr>
              <a:t>Templates negotiated with HFAs on previous version are no longer accepted.</a:t>
            </a:r>
          </a:p>
          <a:p>
            <a:pPr marL="344488" indent="-344488">
              <a:buAutoNum type="arabicPeriod"/>
            </a:pPr>
            <a:endParaRPr lang="en-US" sz="1400" dirty="0"/>
          </a:p>
          <a:p>
            <a:pPr marL="344488" indent="-344488">
              <a:buAutoNum type="arabicPeriod"/>
            </a:pPr>
            <a:r>
              <a:rPr lang="en-US" dirty="0"/>
              <a:t>New 2021 form (HUD-92420M) must be used. </a:t>
            </a:r>
          </a:p>
          <a:p>
            <a:pPr marL="344488" indent="-344488">
              <a:buFont typeface="Arial" panose="020B0604020202020204" pitchFamily="34" charset="0"/>
              <a:buAutoNum type="arabicPeriod"/>
            </a:pPr>
            <a:endParaRPr lang="en-US" sz="1400" dirty="0">
              <a:effectLst/>
              <a:ea typeface="Times New Roman" panose="02020603050405020304" pitchFamily="18" charset="0"/>
            </a:endParaRPr>
          </a:p>
          <a:p>
            <a:pPr marL="344488" indent="-344488">
              <a:buFont typeface="Arial" panose="020B0604020202020204" pitchFamily="34" charset="0"/>
              <a:buAutoNum type="arabicPeriod"/>
            </a:pPr>
            <a:r>
              <a:rPr lang="en-US" dirty="0">
                <a:effectLst/>
                <a:ea typeface="Times New Roman" panose="02020603050405020304" pitchFamily="18" charset="0"/>
              </a:rPr>
              <a:t>Only changes necessary to comply with state or local law can be approved in the field and must still be approved by Housing as an acceptable business risk (as a first step). 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pPr marL="344488" indent="-344488">
              <a:buAutoNum type="arabicPeriod"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09CC46-B988-49E8-8F04-723F13F55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9017-282F-4826-B370-85D963956B0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893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83534-3801-46D4-8CEB-69D73B10A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Significant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88DD6-EB63-4547-B61F-CA32A466E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595"/>
            <a:ext cx="10515600" cy="4135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G. Alternative Prepayment Provisions (Chapter 19.4.4.2)</a:t>
            </a:r>
            <a:endParaRPr lang="en-US" dirty="0"/>
          </a:p>
          <a:p>
            <a:pPr marL="342900" indent="-342900">
              <a:buAutoNum type="arabicParenR"/>
            </a:pPr>
            <a:endParaRPr lang="en-US" sz="1400" dirty="0">
              <a:effectLst/>
              <a:ea typeface="Calibri" panose="020F0502020204030204" pitchFamily="34" charset="0"/>
            </a:endParaRPr>
          </a:p>
          <a:p>
            <a:pPr marL="342900" indent="-342900">
              <a:buAutoNum type="arabicParenR"/>
            </a:pPr>
            <a:r>
              <a:rPr lang="en-US" dirty="0">
                <a:effectLst/>
                <a:ea typeface="Calibri" panose="020F0502020204030204" pitchFamily="34" charset="0"/>
              </a:rPr>
              <a:t>Override language in favor of Paragraph 9 of the HUD form of Note is now prescribed. </a:t>
            </a:r>
          </a:p>
          <a:p>
            <a:pPr marL="342900" indent="-342900">
              <a:buAutoNum type="arabicParenR"/>
            </a:pPr>
            <a:endParaRPr lang="en-US" sz="14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effectLst/>
                <a:ea typeface="Calibri" panose="020F0502020204030204" pitchFamily="34" charset="0"/>
              </a:rPr>
              <a:t>2) Only prepayment schedules and terms are allowed. Chapter 19 now explicitly prohibits other rider terms being added to modify the  HUD form of Note absent an approved substantive change request.  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09CC46-B988-49E8-8F04-723F13F55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9017-282F-4826-B370-85D963956B0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167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2E568-3079-4F56-A713-AF0034619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Significant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20BB7-7A74-4340-B043-C6492F35E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5343"/>
            <a:ext cx="10515600" cy="423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H. Substantial Completeness (Chapter 19.1.2.4.J)</a:t>
            </a:r>
          </a:p>
          <a:p>
            <a:pPr marL="0" indent="0">
              <a:buNone/>
            </a:pPr>
            <a:endParaRPr lang="en-US" sz="1200" b="1" dirty="0"/>
          </a:p>
          <a:p>
            <a:pPr marL="514350" indent="-514350">
              <a:buAutoNum type="arabicPeriod"/>
            </a:pPr>
            <a:r>
              <a:rPr lang="en-US" dirty="0"/>
              <a:t>Substantial Completeness must be achieved before HUD will authorize closing. </a:t>
            </a:r>
          </a:p>
          <a:p>
            <a:pPr marL="514350" indent="-514350">
              <a:buAutoNum type="arabicPeriod"/>
            </a:pPr>
            <a:endParaRPr lang="en-US" sz="1400" dirty="0"/>
          </a:p>
          <a:p>
            <a:pPr marL="514350" indent="-514350">
              <a:buAutoNum type="arabicPeriod"/>
            </a:pPr>
            <a:r>
              <a:rPr lang="en-US" dirty="0"/>
              <a:t>Failure to get Substantial Completeness will delay closing. </a:t>
            </a:r>
          </a:p>
          <a:p>
            <a:pPr marL="514350" indent="-514350">
              <a:buAutoNum type="arabicPeriod"/>
            </a:pPr>
            <a:endParaRPr lang="en-US" sz="1400" dirty="0"/>
          </a:p>
          <a:p>
            <a:pPr marL="514350" indent="-514350">
              <a:buAutoNum type="arabicPeriod"/>
            </a:pPr>
            <a:r>
              <a:rPr lang="en-US" dirty="0"/>
              <a:t>Certain at or near closing and time-sensitive items are excluded – e.g., good standing certs, UCC searches, permits, closing statements, LIHTC pay-in schedule.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8F8F0E-1B2C-442E-BDCC-884621302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9017-282F-4826-B370-85D963956B0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03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2E568-3079-4F56-A713-AF0034619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Significant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20BB7-7A74-4340-B043-C6492F35E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6181"/>
            <a:ext cx="10515600" cy="4283857"/>
          </a:xfrm>
        </p:spPr>
        <p:txBody>
          <a:bodyPr>
            <a:normAutofit lnSpcReduction="10000"/>
          </a:bodyPr>
          <a:lstStyle/>
          <a:p>
            <a:pPr marL="571500" indent="-571500">
              <a:buAutoNum type="romanUcPeriod"/>
            </a:pPr>
            <a:r>
              <a:rPr lang="en-US" b="1" dirty="0"/>
              <a:t>Miscellaneous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dirty="0"/>
              <a:t>1. Upper Tier Docs – </a:t>
            </a:r>
            <a:r>
              <a:rPr lang="en-US" dirty="0"/>
              <a:t>H</a:t>
            </a:r>
            <a:r>
              <a:rPr lang="en-US" dirty="0">
                <a:effectLst/>
                <a:ea typeface="Times New Roman" panose="02020603050405020304" pitchFamily="18" charset="0"/>
              </a:rPr>
              <a:t>UD is no longer collecting upper tier org. docs and they were removed from Checklists; however, Attorney’s Opinion must still include references and review, and status certificates must be included as an exhibit.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ea typeface="Times New Roman" panose="02020603050405020304" pitchFamily="18" charset="0"/>
              </a:rPr>
              <a:t>2. Public Entity Agreement (PEA)</a:t>
            </a:r>
            <a:r>
              <a:rPr lang="en-US" dirty="0">
                <a:ea typeface="Times New Roman" panose="02020603050405020304" pitchFamily="18" charset="0"/>
              </a:rPr>
              <a:t> – The </a:t>
            </a:r>
            <a:r>
              <a:rPr lang="en-US" dirty="0">
                <a:effectLst/>
                <a:ea typeface="Times New Roman" panose="02020603050405020304" pitchFamily="18" charset="0"/>
              </a:rPr>
              <a:t>definition has been broadened and Opinion and Borrower’s Cert must cover; MM other documents is also intentionally broad and will need to include borrower’s counsel’s review of any other Special Condition and Checklist documents required by HUD. </a:t>
            </a:r>
            <a:endParaRPr lang="en-US" dirty="0">
              <a:effectLst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8F8F0E-1B2C-442E-BDCC-884621302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9017-282F-4826-B370-85D963956B0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687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83534-3801-46D4-8CEB-69D73B10A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Closing Procedures &amp;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88DD6-EB63-4547-B61F-CA32A466E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5741"/>
            <a:ext cx="10515600" cy="423429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1. Early Identification of Issues </a:t>
            </a:r>
            <a:r>
              <a:rPr lang="en-US" dirty="0"/>
              <a:t>– Some issues should be identified and discuss during underwriting rather than waiting to disclose during closing. Examples of issues include:</a:t>
            </a:r>
          </a:p>
          <a:p>
            <a:pPr marL="457200" lvl="1" indent="0">
              <a:buNone/>
            </a:pPr>
            <a:r>
              <a:rPr lang="en-US" dirty="0"/>
              <a:t>a) Subordination Agreements</a:t>
            </a:r>
          </a:p>
          <a:p>
            <a:pPr marL="457200" lvl="1" indent="0">
              <a:buNone/>
            </a:pPr>
            <a:r>
              <a:rPr lang="en-US" dirty="0"/>
              <a:t>b) Existing Regulatory Agreement/Restrictions – e.g., Los Angeles</a:t>
            </a:r>
          </a:p>
          <a:p>
            <a:pPr marL="457200" lvl="1" indent="0">
              <a:buNone/>
            </a:pPr>
            <a:r>
              <a:rPr lang="en-US" dirty="0"/>
              <a:t>c) Atypical borrower org structures, such as condo docs</a:t>
            </a:r>
            <a:endParaRPr lang="en-US" dirty="0">
              <a:highlight>
                <a:srgbClr val="FFFF00"/>
              </a:highlight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2. Pre-Rate Lock Submission</a:t>
            </a:r>
            <a:r>
              <a:rPr lang="en-US" dirty="0"/>
              <a:t> – Perceived Speed v. Practicability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3. Point of Contact</a:t>
            </a:r>
            <a:r>
              <a:rPr lang="en-US" dirty="0"/>
              <a:t> – HUD’s Closing Coordinator becomes the main Point of Contact once the Firm Commitment is issued.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82246-BA0F-4449-938D-B9698A7D6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9017-282F-4826-B370-85D963956B0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004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D0C11-0A48-4545-8AAF-1A9DAA268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Closing Procedures &amp;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5C0F5-C233-4773-811D-C8D60C33D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1560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4. Review of Closing Package</a:t>
            </a:r>
            <a:r>
              <a:rPr lang="en-US" dirty="0"/>
              <a:t> – Lenders should review the draft closing package before it is sent to HUD to confirm and verify the information.</a:t>
            </a:r>
          </a:p>
          <a:p>
            <a:pPr marL="0" indent="0">
              <a:buNone/>
            </a:pPr>
            <a:r>
              <a:rPr lang="en-US" b="1" dirty="0"/>
              <a:t>5. Lender Closing Staff</a:t>
            </a:r>
            <a:r>
              <a:rPr lang="en-US" dirty="0"/>
              <a:t> – Lenders with dedicated closing staff work better/faster than shops that use its UW/Originator staff to close the loans.</a:t>
            </a:r>
          </a:p>
          <a:p>
            <a:pPr marL="0" indent="0">
              <a:buNone/>
            </a:pPr>
            <a:r>
              <a:rPr lang="en-US" b="1" dirty="0"/>
              <a:t>6. No Blanks</a:t>
            </a:r>
            <a:r>
              <a:rPr lang="en-US" dirty="0"/>
              <a:t> – Documents should be complete with no blanks. Otherwise, what are is HUD supposed to review?</a:t>
            </a:r>
          </a:p>
          <a:p>
            <a:pPr marL="0" indent="0">
              <a:buNone/>
            </a:pPr>
            <a:r>
              <a:rPr lang="en-US" b="1" dirty="0"/>
              <a:t>7. Email Subject Lines</a:t>
            </a:r>
            <a:r>
              <a:rPr lang="en-US" dirty="0"/>
              <a:t> – When emailing HUD always include the FHA Project Number, Name of Project, City and State in the Subject line, along with a specific topic, to cut down on deal-merge, confusion.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30BB00-448E-4358-A83D-22C3C477F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9017-282F-4826-B370-85D963956B0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301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FEB63-926F-43B8-B1A4-FD58FB827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Closing Procedures &amp;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1C28D-C036-4484-9C2A-DB5F8A126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5007"/>
            <a:ext cx="10515600" cy="42150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8. Completeness</a:t>
            </a:r>
            <a:r>
              <a:rPr lang="en-US" dirty="0"/>
              <a:t> – Submit a complete package or response to HUD review comments. Piecemeal submissions do not really save time.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9. Survey Plat and Surveyor’s Report</a:t>
            </a:r>
            <a:r>
              <a:rPr lang="en-US" dirty="0"/>
              <a:t> – The most common deficiency is inconsistent inspection dates between the documents, as well as including older title exceptions on the plat. 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i="1" dirty="0"/>
              <a:t>Tip for Speedier Review:</a:t>
            </a:r>
            <a:r>
              <a:rPr lang="en-US" dirty="0"/>
              <a:t> The lender could really help us out by reviewing the survey and requesting corrections before the survey is submitted to HUD.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3AACDF-9233-438F-8370-ED3C6B8F9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9017-282F-4826-B370-85D963956B0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410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7144A-110B-47F1-A31B-B5B5F4783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III. ALTA Surveys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A5A3F-2B61-4C6A-A2FE-76C988B5D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2239"/>
            <a:ext cx="10515600" cy="414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effectLst/>
                <a:latin typeface="+mj-lt"/>
                <a:ea typeface="Calibri" panose="020F0502020204030204" pitchFamily="34" charset="0"/>
              </a:rPr>
              <a:t>1. New Requirements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 – 2021 Minimum Standard Detail Requirements for ALTA/ NSPS Land Title Surveys required </a:t>
            </a:r>
            <a:r>
              <a:rPr lang="en-US" dirty="0">
                <a:latin typeface="+mj-lt"/>
              </a:rPr>
              <a:t>For all surveys contracted or update after February 23, 2021.</a:t>
            </a:r>
          </a:p>
          <a:p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b="1" dirty="0">
                <a:latin typeface="+mj-lt"/>
              </a:rPr>
              <a:t>2. Table A Changes: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>
                <a:latin typeface="+mj-lt"/>
              </a:rPr>
              <a:t>Items Not Required: 5, 7(b), 11(b), 14, 15, 19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>
                <a:latin typeface="+mj-lt"/>
              </a:rPr>
              <a:t>Added Item in Section 1 of Surveyor’s Report (was prior Table A Item 18 that was deleted): Wetland delineation; see Interim Revised HUD-91073M.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FBE328-DFCB-416C-9CAE-A61D80FFF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9017-282F-4826-B370-85D963956B0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275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36DAC-ADF8-415C-A84D-954DC76E8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Year-End Closings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CAA48-BACB-4E95-B1C5-2B1E15580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Due to year-end vacations, closings should be planned for no later than Friday, December 17</a:t>
            </a:r>
            <a:r>
              <a:rPr lang="en-US" baseline="30000" dirty="0"/>
              <a:t>th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If a closing MUST occur after December 17</a:t>
            </a:r>
            <a:r>
              <a:rPr lang="en-US" baseline="30000" dirty="0"/>
              <a:t>th</a:t>
            </a:r>
            <a:r>
              <a:rPr lang="en-US" dirty="0"/>
              <a:t> but before the end of the year to preserve tax credits, bonds, etc., communicate and plan ahead with the HUD team to ensure staff will be available </a:t>
            </a:r>
            <a:r>
              <a:rPr lang="en-US"/>
              <a:t>for closing.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95181A-DF78-4E38-9B8E-350B48144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9017-282F-4826-B370-85D963956B0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242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18C1A-5B7F-4669-A006-7F99B5BA8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&amp; MAP Guide Chapter 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BB203-8A41-4F3A-A446-CA3171AE9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4335"/>
            <a:ext cx="10515600" cy="417570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Terry Wellman, Berkadia, FHA Chief Underwriter – Affordable</a:t>
            </a:r>
          </a:p>
          <a:p>
            <a:pPr marL="0" indent="0">
              <a:buNone/>
            </a:pPr>
            <a:r>
              <a:rPr lang="en-US" dirty="0"/>
              <a:t>Meredith Johnson, Centennial Mortgage</a:t>
            </a:r>
          </a:p>
          <a:p>
            <a:pPr marL="0" indent="0">
              <a:buNone/>
            </a:pPr>
            <a:r>
              <a:rPr lang="en-US" dirty="0"/>
              <a:t>Rania Galan, Esq., Ballard Spahr, Partner</a:t>
            </a:r>
          </a:p>
          <a:p>
            <a:pPr marL="0" indent="0">
              <a:buNone/>
            </a:pPr>
            <a:r>
              <a:rPr lang="en-US" dirty="0"/>
              <a:t>Shannon Bergman, HUD, Branch Chief</a:t>
            </a:r>
          </a:p>
          <a:p>
            <a:pPr marL="0" indent="0">
              <a:buNone/>
            </a:pPr>
            <a:r>
              <a:rPr lang="en-US" dirty="0"/>
              <a:t>Irit Lockhart, Esq., HUD, Office of General Counsel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156AFD-5D96-4844-B49F-F53A6F305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9017-282F-4826-B370-85D963956B0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17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65762-EE8A-44D5-AAAE-2E9E728C5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V.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2242C-8394-46D5-9700-9513014E6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2491"/>
            <a:ext cx="10515600" cy="4067548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Questions from chat presented by Co-Moderator.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25FBEB-3DEB-4762-9437-26280FBD0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9017-282F-4826-B370-85D963956B0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039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68D1E-02DF-43DC-817C-6C3B92D05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Closing &amp; MAP Guide Chapter 19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AE1E7-70A9-446B-8A0D-C5525884E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833"/>
            <a:ext cx="10515600" cy="4146206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Topics</a:t>
            </a:r>
          </a:p>
          <a:p>
            <a:endParaRPr lang="en-US" sz="1200" u="sng" dirty="0"/>
          </a:p>
          <a:p>
            <a:pPr marL="0" indent="0">
              <a:buNone/>
            </a:pPr>
            <a:r>
              <a:rPr lang="en-US" dirty="0"/>
              <a:t>I. Significant Changes per Chapter 19</a:t>
            </a:r>
          </a:p>
          <a:p>
            <a:pPr marL="0" indent="0">
              <a:buNone/>
            </a:pPr>
            <a:r>
              <a:rPr lang="en-US" dirty="0"/>
              <a:t>II. Closing Procedures &amp; Best Practices</a:t>
            </a:r>
          </a:p>
          <a:p>
            <a:pPr marL="0" indent="0">
              <a:buNone/>
            </a:pPr>
            <a:r>
              <a:rPr lang="en-US" dirty="0"/>
              <a:t>III. ALTA Surveys</a:t>
            </a:r>
          </a:p>
          <a:p>
            <a:pPr marL="0" indent="0">
              <a:buNone/>
            </a:pPr>
            <a:r>
              <a:rPr lang="en-US" dirty="0"/>
              <a:t>IV. Year-End Closings</a:t>
            </a:r>
          </a:p>
          <a:p>
            <a:pPr marL="0" indent="0">
              <a:buNone/>
            </a:pPr>
            <a:r>
              <a:rPr lang="en-US" dirty="0"/>
              <a:t>V. Questions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60C50C-93F9-4A59-962E-8B3F03EDA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9017-282F-4826-B370-85D963956B0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316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83534-3801-46D4-8CEB-69D73B10A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Significant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88DD6-EB63-4547-B61F-CA32A466E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5741"/>
            <a:ext cx="10515600" cy="42342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A. General</a:t>
            </a:r>
            <a:endParaRPr lang="en-US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/>
              <a:t>1. Chapter 19 replaces the 2015 FHA Multifamily Program Closing Guide.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All closings should follow Chapter 19, even if submitted prior to March 18, 2021.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Provides a more clearly defined closing process and instructions.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F5B06A-5637-4F3A-B443-BE92218A1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9017-282F-4826-B370-85D963956B0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685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83534-3801-46D4-8CEB-69D73B10A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Significant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88DD6-EB63-4547-B61F-CA32A466E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595"/>
            <a:ext cx="10515600" cy="4135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B. Closing Procedures (Chapter 19.1.2)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400" dirty="0"/>
              <a:t>1. “Hello” email from Closing Coordinator, identification of HUD Closing Attorney.</a:t>
            </a:r>
          </a:p>
          <a:p>
            <a:pPr marL="0" indent="0">
              <a:buNone/>
            </a:pPr>
            <a:r>
              <a:rPr lang="en-US" sz="2400" dirty="0"/>
              <a:t>2. Hello email requests from lender the preferred Target Closing Date, timeline, identification of external deadlines.</a:t>
            </a:r>
          </a:p>
          <a:p>
            <a:pPr marL="0" indent="0">
              <a:buNone/>
            </a:pPr>
            <a:r>
              <a:rPr lang="en-US" sz="2400" dirty="0"/>
              <a:t>3. If Target Closing Date is within 60 days, a Tentative Closing Date can be set. </a:t>
            </a:r>
          </a:p>
          <a:p>
            <a:pPr marL="0" indent="0">
              <a:buNone/>
            </a:pPr>
            <a:r>
              <a:rPr lang="en-US" sz="2400" dirty="0"/>
              <a:t>4. Tentative Closing Date remains </a:t>
            </a:r>
            <a:r>
              <a:rPr lang="en-US" sz="2400" i="1" dirty="0"/>
              <a:t>tentative</a:t>
            </a:r>
            <a:r>
              <a:rPr lang="en-US" sz="2400" dirty="0"/>
              <a:t> until HUD determines the draft closing package is Substantially Complete.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F4ED2-53C3-4079-ADFD-540E1E44E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9017-282F-4826-B370-85D963956B0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578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CA51C-2C75-4BC7-8439-AB17D9362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Significant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72C5E-4C34-43A1-81B3-86E6390F8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4839"/>
            <a:ext cx="10515600" cy="420519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B. Closing Procedures (Chapter 19.1.2)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>
                <a:effectLst/>
                <a:ea typeface="Times New Roman" panose="02020603050405020304" pitchFamily="18" charset="0"/>
              </a:rPr>
              <a:t>5. Closing Coordinator (CC) is main point-of-contact (POC) and the hub for document intake and external distribution. </a:t>
            </a:r>
          </a:p>
          <a:p>
            <a:pPr marL="0" indent="0">
              <a:buNone/>
            </a:pPr>
            <a:endParaRPr lang="en-US" sz="14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effectLst/>
                <a:ea typeface="Times New Roman" panose="02020603050405020304" pitchFamily="18" charset="0"/>
              </a:rPr>
              <a:t>6. CC as POC does not preclude HUD attorney from discussing comments with Lender’s Counsel but sets various clocks. </a:t>
            </a:r>
          </a:p>
          <a:p>
            <a:pPr marL="0" indent="0">
              <a:buNone/>
            </a:pPr>
            <a:endParaRPr lang="en-US" sz="1400" dirty="0"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ea typeface="Calibri" panose="020F0502020204030204" pitchFamily="34" charset="0"/>
              </a:rPr>
              <a:t>7. </a:t>
            </a:r>
            <a:r>
              <a:rPr lang="en-US" dirty="0"/>
              <a:t>Closings by mail are now default.</a:t>
            </a:r>
          </a:p>
          <a:p>
            <a:pPr marL="0" indent="0"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0B9DE3-47E9-4E88-863B-BBC0B959E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9017-282F-4826-B370-85D963956B0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905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83534-3801-46D4-8CEB-69D73B10A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Significant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88DD6-EB63-4547-B61F-CA32A466E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595"/>
            <a:ext cx="10515600" cy="413544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500" b="1" dirty="0"/>
              <a:t>B. Closing Procedures (Chapter 19.1.2)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4500" dirty="0"/>
              <a:t>8. Draft Closing Package should be submitted at least </a:t>
            </a:r>
            <a:r>
              <a:rPr lang="en-US" sz="4500" u="sng" dirty="0"/>
              <a:t>30 business</a:t>
            </a:r>
            <a:r>
              <a:rPr lang="en-US" sz="4500" dirty="0"/>
              <a:t> </a:t>
            </a:r>
            <a:r>
              <a:rPr lang="en-US" sz="4500" u="sng" dirty="0"/>
              <a:t>days</a:t>
            </a:r>
            <a:r>
              <a:rPr lang="en-US" sz="4500" dirty="0"/>
              <a:t> before the Tentative Closing Date.</a:t>
            </a:r>
          </a:p>
          <a:p>
            <a:endParaRPr lang="en-US" sz="4500" dirty="0"/>
          </a:p>
          <a:p>
            <a:pPr marL="0" indent="0">
              <a:buNone/>
            </a:pPr>
            <a:r>
              <a:rPr lang="en-US" sz="4500" dirty="0"/>
              <a:t>9. OGC review comments should be addressed within </a:t>
            </a:r>
            <a:r>
              <a:rPr lang="en-US" sz="4500" u="sng" dirty="0"/>
              <a:t>5 business days</a:t>
            </a:r>
            <a:r>
              <a:rPr lang="en-US" sz="4500" dirty="0"/>
              <a:t> to maintain Tentative Closing Date. </a:t>
            </a:r>
          </a:p>
          <a:p>
            <a:endParaRPr lang="en-US" sz="4500" dirty="0"/>
          </a:p>
          <a:p>
            <a:pPr marL="0" indent="0">
              <a:buNone/>
            </a:pPr>
            <a:r>
              <a:rPr lang="en-US" sz="4500" dirty="0"/>
              <a:t>10. All time-sensitive documents must be submitted within </a:t>
            </a:r>
            <a:r>
              <a:rPr lang="en-US" sz="4500" u="sng" dirty="0"/>
              <a:t>4 business</a:t>
            </a:r>
            <a:r>
              <a:rPr lang="en-US" sz="4500" dirty="0"/>
              <a:t> days before Confirmed Closing Date for by-mail closings.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59A020-FA23-427E-B6C8-7C394A6D6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9017-282F-4826-B370-85D963956B0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668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83534-3801-46D4-8CEB-69D73B10A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Significant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88DD6-EB63-4547-B61F-CA32A466E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595"/>
            <a:ext cx="10515600" cy="41354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C. Additional Conditions to Firm Commitment for Tax Credit Projects (Chapters 19.4.11 &amp; 14.18)</a:t>
            </a:r>
          </a:p>
          <a:p>
            <a:pPr marL="0" indent="0">
              <a:buNone/>
            </a:pPr>
            <a:endParaRPr lang="en-US" sz="1200" dirty="0"/>
          </a:p>
          <a:p>
            <a:pPr marL="514350" indent="-514350">
              <a:buAutoNum type="arabicPeriod"/>
            </a:pPr>
            <a:r>
              <a:rPr lang="en-US" sz="2800" dirty="0"/>
              <a:t>Chapter 14.18 codifies twelve (12) </a:t>
            </a:r>
            <a:r>
              <a:rPr lang="en-US" dirty="0"/>
              <a:t>Additional Conditions to the Firm Commitment that are to be added for all projects with </a:t>
            </a:r>
            <a:r>
              <a:rPr lang="en-US" u="sng" dirty="0"/>
              <a:t>new</a:t>
            </a:r>
            <a:r>
              <a:rPr lang="en-US" dirty="0"/>
              <a:t> LITHCs, HTCs, or NMTCs. </a:t>
            </a:r>
          </a:p>
          <a:p>
            <a:pPr marL="514350" indent="-514350">
              <a:buAutoNum type="arabicPeriod"/>
            </a:pPr>
            <a:r>
              <a:rPr lang="en-US" sz="2800" dirty="0"/>
              <a:t>Chapter 14.18 is not applicable to transactions that are within Extended </a:t>
            </a:r>
            <a:r>
              <a:rPr lang="en-US" dirty="0"/>
              <a:t>Use Agreement affordability period or without new equity. 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2. See also 19.4.11.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D52E16-CDB3-47F2-831A-ED50D3526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9017-282F-4826-B370-85D963956B0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120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5F047-E9CA-402B-83B7-9606AC603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Significant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B0569-9298-4778-A13D-8E8EDFE80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3161"/>
            <a:ext cx="10515600" cy="410687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D. Equity Bridge Loan Rider – LITHC Projects  (Chapter 19.16)</a:t>
            </a:r>
          </a:p>
          <a:p>
            <a:pPr marL="0" indent="0">
              <a:buNone/>
            </a:pPr>
            <a:endParaRPr lang="en-US" sz="1200" b="1" dirty="0"/>
          </a:p>
          <a:p>
            <a:pPr marL="514350" indent="-514350">
              <a:buAutoNum type="arabicPeriod"/>
            </a:pPr>
            <a:r>
              <a:rPr lang="en-US" dirty="0"/>
              <a:t>EBL Rider is now a HUD-proscribed form.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>
                <a:effectLst/>
                <a:latin typeface="+mj-lt"/>
                <a:ea typeface="Times New Roman" panose="02020603050405020304" pitchFamily="18" charset="0"/>
              </a:rPr>
              <a:t>The EBL Rider is PRA compliant as part of the published MAP Guide; separate </a:t>
            </a:r>
            <a:r>
              <a:rPr lang="en-US" i="1" dirty="0">
                <a:effectLst/>
                <a:latin typeface="+mj-lt"/>
                <a:ea typeface="Times New Roman" panose="02020603050405020304" pitchFamily="18" charset="0"/>
              </a:rPr>
              <a:t>form</a:t>
            </a:r>
            <a:r>
              <a:rPr lang="en-US" dirty="0">
                <a:effectLst/>
                <a:latin typeface="+mj-lt"/>
                <a:ea typeface="Times New Roman" panose="02020603050405020304" pitchFamily="18" charset="0"/>
              </a:rPr>
              <a:t> PRA is in process.</a:t>
            </a:r>
            <a:endParaRPr lang="en-US" dirty="0">
              <a:effectLst/>
              <a:latin typeface="+mj-lt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281522-4229-42B5-A8A9-9BF5E6A3D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9017-282F-4826-B370-85D963956B0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585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2577</TotalTime>
  <Words>1408</Words>
  <Application>Microsoft Office PowerPoint</Application>
  <PresentationFormat>Widescreen</PresentationFormat>
  <Paragraphs>196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Narrow</vt:lpstr>
      <vt:lpstr>Calibri</vt:lpstr>
      <vt:lpstr>Courier New</vt:lpstr>
      <vt:lpstr>Office Theme</vt:lpstr>
      <vt:lpstr>PowerPoint Presentation</vt:lpstr>
      <vt:lpstr>Closing &amp; MAP Guide Chapter 19</vt:lpstr>
      <vt:lpstr>Closing &amp; MAP Guide Chapter 19</vt:lpstr>
      <vt:lpstr>I. Significant Changes</vt:lpstr>
      <vt:lpstr>I. Significant Changes</vt:lpstr>
      <vt:lpstr>I. Significant Changes</vt:lpstr>
      <vt:lpstr>I. Significant Changes</vt:lpstr>
      <vt:lpstr>I. Significant Changes</vt:lpstr>
      <vt:lpstr>I. Significant Changes</vt:lpstr>
      <vt:lpstr>I. Significant Changes</vt:lpstr>
      <vt:lpstr>I. Significant Changes</vt:lpstr>
      <vt:lpstr>I. Significant Changes</vt:lpstr>
      <vt:lpstr>I. Significant Changes</vt:lpstr>
      <vt:lpstr>I. Significant Changes</vt:lpstr>
      <vt:lpstr>II. Closing Procedures &amp; Best Practices</vt:lpstr>
      <vt:lpstr>II. Closing Procedures &amp; Best Practices</vt:lpstr>
      <vt:lpstr>II. Closing Procedures &amp; Best Practices</vt:lpstr>
      <vt:lpstr>III. ALTA Surveys</vt:lpstr>
      <vt:lpstr>IV. Year-End Closings</vt:lpstr>
      <vt:lpstr>V.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Woods</dc:creator>
  <cp:lastModifiedBy>Terry Wellman</cp:lastModifiedBy>
  <cp:revision>53</cp:revision>
  <dcterms:created xsi:type="dcterms:W3CDTF">2018-05-22T19:48:13Z</dcterms:created>
  <dcterms:modified xsi:type="dcterms:W3CDTF">2021-09-24T02:55:01Z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82e9db25-999c-4994-80bf-e515ab3a3c06</vt:lpwstr>
  </property>
  <property fmtid="{D5CDD505-2E9C-101B-9397-08002B2CF9AE}" pid="3" name="Classification">
    <vt:lpwstr>MSB_Public</vt:lpwstr>
  </property>
</Properties>
</file>